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5"/>
  </p:notesMasterIdLst>
  <p:sldIdLst>
    <p:sldId id="270" r:id="rId2"/>
    <p:sldId id="273" r:id="rId3"/>
    <p:sldId id="272" r:id="rId4"/>
  </p:sldIdLst>
  <p:sldSz cx="12195175" cy="6859588"/>
  <p:notesSz cx="6858000" cy="9144000"/>
  <p:defaultTextStyle>
    <a:defPPr>
      <a:defRPr lang="zh-CN"/>
    </a:defPPr>
    <a:lvl1pPr marL="0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722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444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166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888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610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332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053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775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367">
          <p15:clr>
            <a:srgbClr val="A4A3A4"/>
          </p15:clr>
        </p15:guide>
        <p15:guide id="6" pos="73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64" autoAdjust="0"/>
    <p:restoredTop sz="94718" autoAdjust="0"/>
  </p:normalViewPr>
  <p:slideViewPr>
    <p:cSldViewPr snapToObjects="1">
      <p:cViewPr varScale="1">
        <p:scale>
          <a:sx n="72" d="100"/>
          <a:sy n="72" d="100"/>
        </p:scale>
        <p:origin x="702" y="72"/>
      </p:cViewPr>
      <p:guideLst>
        <p:guide orient="horz" pos="776"/>
        <p:guide orient="horz" pos="104"/>
        <p:guide orient="horz" pos="3976"/>
        <p:guide orient="horz" pos="952"/>
        <p:guide pos="367"/>
        <p:guide pos="73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0C8D80-D909-46F9-8FC2-2DDB1555FAFB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13F98D-78BC-4F8C-AED0-FDBFBC7DC9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703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24979" y="1341561"/>
            <a:ext cx="8352928" cy="1224137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624980" y="2997746"/>
            <a:ext cx="8352928" cy="64807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61950" indent="0">
              <a:buNone/>
              <a:defRPr/>
            </a:lvl2pPr>
            <a:lvl3pPr marL="714375" indent="0">
              <a:buNone/>
              <a:defRPr/>
            </a:lvl3pPr>
            <a:lvl4pPr marL="1076325" indent="0">
              <a:buNone/>
              <a:defRPr/>
            </a:lvl4pPr>
            <a:lvl5pPr marL="1438275" indent="0">
              <a:buNone/>
              <a:defRPr/>
            </a:lvl5pPr>
          </a:lstStyle>
          <a:p>
            <a:pPr lvl="0"/>
            <a:r>
              <a:rPr lang="en-US" dirty="0"/>
              <a:t>Click to add author</a:t>
            </a:r>
          </a:p>
        </p:txBody>
      </p:sp>
    </p:spTree>
    <p:extLst>
      <p:ext uri="{BB962C8B-B14F-4D97-AF65-F5344CB8AC3E}">
        <p14:creationId xmlns:p14="http://schemas.microsoft.com/office/powerpoint/2010/main" val="2287472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6948" y="189433"/>
            <a:ext cx="11521677" cy="648073"/>
          </a:xfrm>
          <a:prstGeom prst="rect">
            <a:avLst/>
          </a:prstGeom>
        </p:spPr>
        <p:txBody>
          <a:bodyPr anchor="ctr" anchorCtr="0"/>
          <a:lstStyle>
            <a:lvl1pPr>
              <a:defRPr sz="3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en-US" dirty="0"/>
              <a:t>Click to </a:t>
            </a:r>
            <a:r>
              <a:rPr lang="en-US"/>
              <a:t>add title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336550" y="981075"/>
            <a:ext cx="5689600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 hasCustomPrompt="1"/>
          </p:nvPr>
        </p:nvSpPr>
        <p:spPr>
          <a:xfrm>
            <a:off x="6169025" y="981075"/>
            <a:ext cx="5689600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36948" y="6357938"/>
            <a:ext cx="324604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891E9234-61BE-42F2-9D89-7169AB9BACFD}" type="datetime4">
              <a:rPr lang="en-US" smtClean="0"/>
              <a:pPr/>
              <a:t>April 18, 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2188" y="6357938"/>
            <a:ext cx="3246039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EA748F39-E7B8-4BEB-945C-45EEE32862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384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397" y="1122623"/>
            <a:ext cx="9146381" cy="2388153"/>
          </a:xfrm>
          <a:prstGeom prst="rect">
            <a:avLst/>
          </a:prstGeom>
        </p:spPr>
        <p:txBody>
          <a:bodyPr anchor="b"/>
          <a:lstStyle>
            <a:lvl1pPr algn="ctr">
              <a:defRPr sz="600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397" y="3602872"/>
            <a:ext cx="9146381" cy="16561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91" indent="0" algn="ctr">
              <a:buNone/>
              <a:defRPr sz="2000"/>
            </a:lvl2pPr>
            <a:lvl3pPr marL="914583" indent="0" algn="ctr">
              <a:buNone/>
              <a:defRPr sz="1800"/>
            </a:lvl3pPr>
            <a:lvl4pPr marL="1371874" indent="0" algn="ctr">
              <a:buNone/>
              <a:defRPr sz="1600"/>
            </a:lvl4pPr>
            <a:lvl5pPr marL="1829166" indent="0" algn="ctr">
              <a:buNone/>
              <a:defRPr sz="1600"/>
            </a:lvl5pPr>
            <a:lvl6pPr marL="2286457" indent="0" algn="ctr">
              <a:buNone/>
              <a:defRPr sz="1600"/>
            </a:lvl6pPr>
            <a:lvl7pPr marL="2743749" indent="0" algn="ctr">
              <a:buNone/>
              <a:defRPr sz="1600"/>
            </a:lvl7pPr>
            <a:lvl8pPr marL="3201040" indent="0" algn="ctr">
              <a:buNone/>
              <a:defRPr sz="1600"/>
            </a:lvl8pPr>
            <a:lvl9pPr marL="3658332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838418" y="6357822"/>
            <a:ext cx="2743914" cy="365210"/>
          </a:xfrm>
          <a:prstGeom prst="rect">
            <a:avLst/>
          </a:prstGeom>
        </p:spPr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2018/4/18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4039652" y="6357822"/>
            <a:ext cx="4115872" cy="36521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612843" y="6357822"/>
            <a:ext cx="2743914" cy="365210"/>
          </a:xfrm>
          <a:prstGeom prst="rect">
            <a:avLst/>
          </a:prstGeom>
        </p:spPr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184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4861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2" r:id="rId2"/>
    <p:sldLayoutId id="2147483678" r:id="rId3"/>
  </p:sldLayoutIdLst>
  <p:hf hdr="0"/>
  <p:txStyles>
    <p:titleStyle>
      <a:lvl1pPr algn="l" defTabSz="1219444" rtl="0" eaLnBrk="1" latinLnBrk="0" hangingPunct="1">
        <a:spcBef>
          <a:spcPct val="0"/>
        </a:spcBef>
        <a:buNone/>
        <a:defRPr sz="36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1950" indent="-361950" algn="l" defTabSz="121944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14375" indent="-352425" algn="l" defTabSz="1219444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61950" algn="l" defTabSz="1219444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438275" indent="-361950" algn="l" defTabSz="1219444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790700" indent="-352425" algn="l" defTabSz="1219444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471" indent="-304861" algn="l" defTabSz="121944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192" indent="-304861" algn="l" defTabSz="121944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914" indent="-304861" algn="l" defTabSz="121944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2636" indent="-304861" algn="l" defTabSz="121944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722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444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166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888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610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332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053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775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529" y="2078188"/>
            <a:ext cx="9146117" cy="2388153"/>
          </a:xfrm>
        </p:spPr>
        <p:txBody>
          <a:bodyPr>
            <a:normAutofit/>
          </a:bodyPr>
          <a:lstStyle/>
          <a:p>
            <a:r>
              <a:rPr lang="en-US" altLang="zh-CN" dirty="0"/>
              <a:t>WF on UL PTRS Port Indication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529" y="4558437"/>
            <a:ext cx="9146117" cy="1656145"/>
          </a:xfrm>
        </p:spPr>
        <p:txBody>
          <a:bodyPr>
            <a:normAutofit/>
          </a:bodyPr>
          <a:lstStyle/>
          <a:p>
            <a:r>
              <a:rPr lang="en-US" dirty="0"/>
              <a:t>vivo, Intel, NEC, </a:t>
            </a:r>
            <a:r>
              <a:rPr lang="en-GB" altLang="zh-CN" dirty="0"/>
              <a:t>Lenovo, Motorola Mobility, </a:t>
            </a:r>
            <a:r>
              <a:rPr lang="en-US" altLang="zh-CN" dirty="0"/>
              <a:t>ZTE, </a:t>
            </a:r>
            <a:r>
              <a:rPr lang="en-US" altLang="zh-CN" dirty="0" err="1"/>
              <a:t>Sanechips</a:t>
            </a:r>
            <a:r>
              <a:rPr lang="en-US" altLang="zh-CN" dirty="0"/>
              <a:t>, </a:t>
            </a:r>
            <a:r>
              <a:rPr lang="en-GB" altLang="zh-CN" dirty="0"/>
              <a:t>OPPO, Samsung, LG Electronics, MediaTek, Nokia, Nokia Shanghai Bell, Huawei, </a:t>
            </a:r>
            <a:r>
              <a:rPr lang="en-GB" altLang="zh-CN" dirty="0" err="1"/>
              <a:t>HiSilicon</a:t>
            </a:r>
            <a:r>
              <a:rPr lang="en-GB" altLang="zh-CN" dirty="0"/>
              <a:t>, CMCC, DOCOMO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236" y="138238"/>
            <a:ext cx="54250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RAN1#92b, Sanya, China, April 2018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7.1.2.3.4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9842003" y="138238"/>
            <a:ext cx="19935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R1-180xxxx</a:t>
            </a:r>
            <a:endParaRPr lang="ja-JP" altLang="en-US" dirty="0">
              <a:latin typeface="Microsoft Sans Serif" panose="020B0604020202020204" pitchFamily="34" charset="0"/>
              <a:ea typeface="Arial Unicode MS" pitchFamily="50" charset="-128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686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EA6B23-D38E-4711-81A7-A09B60B15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7912D16-67A3-4186-8DF6-DFB00660AFD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36550" y="981075"/>
            <a:ext cx="11521676" cy="5257800"/>
          </a:xfrm>
        </p:spPr>
        <p:txBody>
          <a:bodyPr/>
          <a:lstStyle/>
          <a:p>
            <a:r>
              <a:rPr lang="en-GB" altLang="zh-CN" sz="2400" b="1" dirty="0">
                <a:highlight>
                  <a:srgbClr val="00FF00"/>
                </a:highlight>
              </a:rPr>
              <a:t>Agreement:</a:t>
            </a:r>
          </a:p>
          <a:p>
            <a:pPr lvl="1"/>
            <a:r>
              <a:rPr lang="en-GB" altLang="zh-CN" sz="2400" dirty="0"/>
              <a:t>The </a:t>
            </a:r>
            <a:r>
              <a:rPr lang="en-GB" altLang="zh-CN" sz="2400" dirty="0" err="1"/>
              <a:t>bitwidth</a:t>
            </a:r>
            <a:r>
              <a:rPr lang="en-GB" altLang="zh-CN" sz="2400" dirty="0"/>
              <a:t> of IE in DCI for indicating PT-RS to DMRS port association for UL in CP-OFDM is 0,1 or 2 bits, taking into account the number of SRS ports, maximum ranks supported, and number of PT-RS ports.</a:t>
            </a:r>
            <a:endParaRPr lang="zh-CN" altLang="zh-CN" sz="2400" dirty="0"/>
          </a:p>
          <a:p>
            <a:endParaRPr lang="zh-CN" altLang="zh-CN" dirty="0"/>
          </a:p>
          <a:p>
            <a:r>
              <a:rPr lang="en-GB" altLang="zh-CN" sz="2400" b="1" dirty="0">
                <a:highlight>
                  <a:srgbClr val="00FF00"/>
                </a:highlight>
              </a:rPr>
              <a:t>Agreement:</a:t>
            </a:r>
            <a:endParaRPr lang="zh-CN" altLang="zh-CN" sz="2400" b="1" dirty="0">
              <a:highlight>
                <a:srgbClr val="00FF00"/>
              </a:highlight>
            </a:endParaRPr>
          </a:p>
          <a:p>
            <a:pPr lvl="1"/>
            <a:r>
              <a:rPr lang="en-US" altLang="zh-CN" sz="2400" dirty="0"/>
              <a:t>For non-codebook based UL transmission, the association between PTRS port(s) and DMRS port(s) are indicated explicitly in the DCI format 0_1.</a:t>
            </a:r>
            <a:endParaRPr lang="zh-CN" altLang="zh-CN" sz="2400" dirty="0"/>
          </a:p>
          <a:p>
            <a:pPr lvl="2"/>
            <a:r>
              <a:rPr lang="en-US" altLang="zh-CN" sz="2400" dirty="0"/>
              <a:t>At least for 1 PTRS port case, reuse the table 7.3.1.1.2-25 and 7.3.1.1-26 defined in 38.212 (up to editor how to capture this)</a:t>
            </a:r>
            <a:endParaRPr lang="zh-CN" altLang="zh-CN" sz="2400" dirty="0"/>
          </a:p>
          <a:p>
            <a:endParaRPr lang="zh-CN" alt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E45FD44-EC93-4943-85CF-1C167C7EB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E9234-61BE-42F2-9D89-7169AB9BACFD}" type="datetime4">
              <a:rPr lang="en-US" smtClean="0"/>
              <a:pPr/>
              <a:t>April 18, 2018</a:t>
            </a:fld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1AC14A-A42B-4C4F-95F5-2EAECFBB0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8F39-E7B8-4BEB-945C-45EEE328622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77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Proposal: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36549" y="1197546"/>
            <a:ext cx="11522075" cy="4608512"/>
          </a:xfrm>
        </p:spPr>
        <p:txBody>
          <a:bodyPr/>
          <a:lstStyle/>
          <a:p>
            <a:pPr lvl="0"/>
            <a:r>
              <a:rPr lang="en-US" altLang="zh-CN" sz="2400" dirty="0"/>
              <a:t>For the following case, the field of </a:t>
            </a:r>
            <a:r>
              <a:rPr lang="en-GB" altLang="zh-CN" sz="2400" i="1" dirty="0"/>
              <a:t>PTRS-DMRS association </a:t>
            </a:r>
            <a:r>
              <a:rPr lang="en-GB" altLang="zh-CN" sz="2400" dirty="0"/>
              <a:t>is 0 bit for both codebook based UL transmission and non-codebook based UL transmission</a:t>
            </a:r>
          </a:p>
          <a:p>
            <a:pPr lvl="1"/>
            <a:r>
              <a:rPr lang="en-GB" altLang="zh-CN" sz="2400" dirty="0"/>
              <a:t>High layer parameter </a:t>
            </a:r>
            <a:r>
              <a:rPr lang="en-GB" altLang="zh-CN" sz="2400" i="1" dirty="0" err="1"/>
              <a:t>maxRank</a:t>
            </a:r>
            <a:r>
              <a:rPr lang="en-GB" altLang="zh-CN" sz="2400" dirty="0"/>
              <a:t> is configured as 1. </a:t>
            </a:r>
          </a:p>
          <a:p>
            <a:pPr lvl="0"/>
            <a:r>
              <a:rPr lang="en-US" altLang="zh-CN" sz="2400" dirty="0"/>
              <a:t>Update the following Table 7.3.1.1.2-26 for </a:t>
            </a:r>
            <a:r>
              <a:rPr lang="en-GB" altLang="zh-CN" sz="2400" dirty="0"/>
              <a:t>PTRS-DMRS association for UL PTRS ports 0 and 1, UL-PTRS-ports = 2</a:t>
            </a:r>
            <a:endParaRPr lang="en-US" altLang="zh-CN" sz="2400" dirty="0"/>
          </a:p>
          <a:p>
            <a:pPr lvl="0"/>
            <a:endParaRPr lang="en-US" altLang="zh-CN" sz="2400" dirty="0"/>
          </a:p>
          <a:p>
            <a:pPr lvl="1"/>
            <a:endParaRPr lang="en-US" altLang="zh-CN" sz="2400" dirty="0"/>
          </a:p>
          <a:p>
            <a:pPr lvl="0"/>
            <a:endParaRPr lang="en-US" altLang="zh-CN" sz="2800" dirty="0"/>
          </a:p>
          <a:p>
            <a:pPr lvl="1"/>
            <a:endParaRPr lang="en-US" altLang="zh-CN" sz="2800" dirty="0"/>
          </a:p>
          <a:p>
            <a:pPr lvl="1"/>
            <a:endParaRPr lang="en-US" altLang="zh-CN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E9234-61BE-42F2-9D89-7169AB9BACFD}" type="datetime4">
              <a:rPr lang="en-US" smtClean="0"/>
              <a:pPr/>
              <a:t>April 18, 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8F39-E7B8-4BEB-945C-45EEE328622A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65A563CD-62B0-435B-8FDB-606276810B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706606"/>
              </p:ext>
            </p:extLst>
          </p:nvPr>
        </p:nvGraphicFramePr>
        <p:xfrm>
          <a:off x="1129035" y="3384376"/>
          <a:ext cx="9704240" cy="29257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5759">
                  <a:extLst>
                    <a:ext uri="{9D8B030D-6E8A-4147-A177-3AD203B41FA5}">
                      <a16:colId xmlns:a16="http://schemas.microsoft.com/office/drawing/2014/main" val="1979310010"/>
                    </a:ext>
                  </a:extLst>
                </a:gridCol>
                <a:gridCol w="3481303">
                  <a:extLst>
                    <a:ext uri="{9D8B030D-6E8A-4147-A177-3AD203B41FA5}">
                      <a16:colId xmlns:a16="http://schemas.microsoft.com/office/drawing/2014/main" val="1640624876"/>
                    </a:ext>
                  </a:extLst>
                </a:gridCol>
                <a:gridCol w="1238673">
                  <a:extLst>
                    <a:ext uri="{9D8B030D-6E8A-4147-A177-3AD203B41FA5}">
                      <a16:colId xmlns:a16="http://schemas.microsoft.com/office/drawing/2014/main" val="2764954663"/>
                    </a:ext>
                  </a:extLst>
                </a:gridCol>
                <a:gridCol w="3568505">
                  <a:extLst>
                    <a:ext uri="{9D8B030D-6E8A-4147-A177-3AD203B41FA5}">
                      <a16:colId xmlns:a16="http://schemas.microsoft.com/office/drawing/2014/main" val="2612356326"/>
                    </a:ext>
                  </a:extLst>
                </a:gridCol>
              </a:tblGrid>
              <a:tr h="62157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Value of MSB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DMRS port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Value of LSB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DMRS port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63420364"/>
                  </a:ext>
                </a:extLst>
              </a:tr>
              <a:tr h="11520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0</a:t>
                      </a:r>
                      <a:endParaRPr lang="zh-CN" sz="2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strike="sngStrike" dirty="0">
                          <a:effectLst/>
                        </a:rPr>
                        <a:t>1</a:t>
                      </a:r>
                      <a:r>
                        <a:rPr lang="en-GB" sz="1800" strike="sngStrike" baseline="30000" dirty="0">
                          <a:effectLst/>
                        </a:rPr>
                        <a:t>st</a:t>
                      </a:r>
                      <a:r>
                        <a:rPr lang="en-GB" sz="1800" strike="sngStrike" dirty="0">
                          <a:effectLst/>
                        </a:rPr>
                        <a:t> DMRS port transmitting layers corresponding to SRS port 0 and 2</a:t>
                      </a:r>
                      <a:r>
                        <a:rPr lang="en-GB" sz="1800" u="sng" strike="sngStrike" dirty="0">
                          <a:effectLst/>
                        </a:rPr>
                        <a:t>, </a:t>
                      </a:r>
                      <a:r>
                        <a:rPr lang="en-GB" sz="1800" u="sng" dirty="0">
                          <a:solidFill>
                            <a:srgbClr val="FF0000"/>
                          </a:solidFill>
                          <a:effectLst/>
                        </a:rPr>
                        <a:t>the 1</a:t>
                      </a:r>
                      <a:r>
                        <a:rPr lang="en-GB" sz="1800" u="sng" baseline="30000" dirty="0">
                          <a:solidFill>
                            <a:srgbClr val="FF0000"/>
                          </a:solidFill>
                          <a:effectLst/>
                        </a:rPr>
                        <a:t>st</a:t>
                      </a:r>
                      <a:r>
                        <a:rPr lang="en-GB" sz="1800" u="sng" dirty="0">
                          <a:solidFill>
                            <a:srgbClr val="FF0000"/>
                          </a:solidFill>
                          <a:effectLst/>
                        </a:rPr>
                        <a:t> DMRS port which</a:t>
                      </a:r>
                      <a:r>
                        <a:rPr lang="en-GB" sz="1800" u="sng" baseline="0" dirty="0">
                          <a:solidFill>
                            <a:srgbClr val="FF0000"/>
                          </a:solidFill>
                          <a:effectLst/>
                        </a:rPr>
                        <a:t> shares PTRS port 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trike="sngStrike" dirty="0">
                          <a:effectLst/>
                        </a:rPr>
                        <a:t>1</a:t>
                      </a:r>
                      <a:r>
                        <a:rPr lang="en-US" sz="1800" strike="sngStrike" baseline="30000" dirty="0">
                          <a:effectLst/>
                        </a:rPr>
                        <a:t>st</a:t>
                      </a:r>
                      <a:r>
                        <a:rPr lang="en-US" sz="1800" strike="sngStrike" dirty="0">
                          <a:effectLst/>
                        </a:rPr>
                        <a:t> DMRS port transmitting layers corresponding to SRS port 1 and 3</a:t>
                      </a:r>
                      <a:r>
                        <a:rPr lang="en-US" sz="1800" u="sng" strike="sngStrike" dirty="0">
                          <a:effectLst/>
                        </a:rPr>
                        <a:t>, </a:t>
                      </a:r>
                      <a:r>
                        <a:rPr lang="en-US" altLang="zh-CN" sz="1800" u="sng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US" altLang="zh-CN" sz="1800" u="sng" baseline="30000" dirty="0">
                          <a:solidFill>
                            <a:srgbClr val="FF0000"/>
                          </a:solidFill>
                          <a:effectLst/>
                        </a:rPr>
                        <a:t>st</a:t>
                      </a:r>
                      <a:r>
                        <a:rPr lang="en-US" altLang="zh-CN" sz="1800" u="sng" dirty="0">
                          <a:solidFill>
                            <a:srgbClr val="FF0000"/>
                          </a:solidFill>
                          <a:effectLst/>
                        </a:rPr>
                        <a:t> DMRS port </a:t>
                      </a:r>
                      <a:r>
                        <a:rPr lang="en-GB" altLang="zh-CN" sz="1800" u="sng" dirty="0">
                          <a:solidFill>
                            <a:srgbClr val="FF0000"/>
                          </a:solidFill>
                          <a:effectLst/>
                        </a:rPr>
                        <a:t> which</a:t>
                      </a:r>
                      <a:r>
                        <a:rPr lang="en-GB" altLang="zh-CN" sz="1800" u="sng" baseline="0" dirty="0">
                          <a:solidFill>
                            <a:srgbClr val="FF0000"/>
                          </a:solidFill>
                          <a:effectLst/>
                        </a:rPr>
                        <a:t> shares PTRS port 1</a:t>
                      </a:r>
                      <a:endParaRPr lang="zh-CN" altLang="zh-CN" sz="2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00730437"/>
                  </a:ext>
                </a:extLst>
              </a:tr>
              <a:tr h="11520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strike="sngStrike" dirty="0">
                          <a:effectLst/>
                        </a:rPr>
                        <a:t>2</a:t>
                      </a:r>
                      <a:r>
                        <a:rPr lang="en-GB" sz="1800" strike="sngStrike" baseline="30000" dirty="0">
                          <a:effectLst/>
                        </a:rPr>
                        <a:t>nd</a:t>
                      </a:r>
                      <a:r>
                        <a:rPr lang="en-GB" sz="1800" strike="sngStrike" dirty="0">
                          <a:effectLst/>
                        </a:rPr>
                        <a:t> DMRS port transmitting layers corresponding to SRS port 0 and 2</a:t>
                      </a:r>
                      <a:r>
                        <a:rPr lang="en-GB" sz="1800" u="sng" strike="sngStrike" dirty="0">
                          <a:effectLst/>
                        </a:rPr>
                        <a:t>,</a:t>
                      </a:r>
                      <a:r>
                        <a:rPr lang="en-GB" sz="1800" u="sng" dirty="0">
                          <a:effectLst/>
                        </a:rPr>
                        <a:t> </a:t>
                      </a:r>
                      <a:r>
                        <a:rPr lang="en-GB" sz="1800" u="sng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en-GB" sz="1800" u="sng" baseline="30000" dirty="0">
                          <a:solidFill>
                            <a:srgbClr val="FF0000"/>
                          </a:solidFill>
                          <a:effectLst/>
                        </a:rPr>
                        <a:t>nd</a:t>
                      </a:r>
                      <a:r>
                        <a:rPr lang="en-GB" sz="1800" u="sng" dirty="0">
                          <a:solidFill>
                            <a:srgbClr val="FF0000"/>
                          </a:solidFill>
                          <a:effectLst/>
                        </a:rPr>
                        <a:t> DMRS port which shares</a:t>
                      </a:r>
                      <a:r>
                        <a:rPr lang="en-GB" sz="1800" u="sng" baseline="0" dirty="0">
                          <a:solidFill>
                            <a:srgbClr val="FF0000"/>
                          </a:solidFill>
                          <a:effectLst/>
                        </a:rPr>
                        <a:t> PTRS port 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strike="sngStrike" dirty="0">
                          <a:effectLst/>
                        </a:rPr>
                        <a:t>2</a:t>
                      </a:r>
                      <a:r>
                        <a:rPr lang="en-US" sz="1800" strike="sngStrike" baseline="30000" dirty="0">
                          <a:effectLst/>
                        </a:rPr>
                        <a:t>nd</a:t>
                      </a:r>
                      <a:r>
                        <a:rPr lang="en-US" sz="1800" strike="sngStrike" dirty="0">
                          <a:effectLst/>
                        </a:rPr>
                        <a:t> DMRS port transmitting layers corresponding to SRS port 1 and 3</a:t>
                      </a:r>
                      <a:r>
                        <a:rPr lang="en-US" sz="1800" u="sng" strike="sngStrike" dirty="0">
                          <a:effectLst/>
                        </a:rPr>
                        <a:t>, </a:t>
                      </a:r>
                      <a:r>
                        <a:rPr lang="en-US" sz="1800" u="sng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en-US" sz="1800" u="sng" baseline="30000" dirty="0">
                          <a:solidFill>
                            <a:srgbClr val="FF0000"/>
                          </a:solidFill>
                          <a:effectLst/>
                        </a:rPr>
                        <a:t>nd</a:t>
                      </a:r>
                      <a:r>
                        <a:rPr lang="en-US" sz="1800" u="sng" dirty="0">
                          <a:solidFill>
                            <a:srgbClr val="FF0000"/>
                          </a:solidFill>
                          <a:effectLst/>
                        </a:rPr>
                        <a:t> DMRS port </a:t>
                      </a:r>
                      <a:r>
                        <a:rPr lang="en-GB" altLang="zh-CN" sz="1800" u="sng" dirty="0">
                          <a:solidFill>
                            <a:srgbClr val="FF0000"/>
                          </a:solidFill>
                          <a:effectLst/>
                        </a:rPr>
                        <a:t> which</a:t>
                      </a:r>
                      <a:r>
                        <a:rPr lang="en-GB" altLang="zh-CN" sz="1800" u="sng" baseline="0" dirty="0">
                          <a:solidFill>
                            <a:srgbClr val="FF0000"/>
                          </a:solidFill>
                          <a:effectLst/>
                        </a:rPr>
                        <a:t> shares PTRS port 1</a:t>
                      </a:r>
                      <a:endParaRPr lang="zh-CN" altLang="zh-CN" sz="2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95835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1403364"/>
      </p:ext>
    </p:extLst>
  </p:cSld>
  <p:clrMapOvr>
    <a:masterClrMapping/>
  </p:clrMapOvr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4074</TotalTime>
  <Words>315</Words>
  <Application>Microsoft Office PowerPoint</Application>
  <PresentationFormat>自定义</PresentationFormat>
  <Paragraphs>35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Microsoft Sans Serif</vt:lpstr>
      <vt:lpstr>Times New Roman</vt:lpstr>
      <vt:lpstr>Background</vt:lpstr>
      <vt:lpstr>WF on UL PTRS Port Indication</vt:lpstr>
      <vt:lpstr>Background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vivo</cp:lastModifiedBy>
  <cp:revision>289</cp:revision>
  <dcterms:created xsi:type="dcterms:W3CDTF">2014-09-24T01:01:53Z</dcterms:created>
  <dcterms:modified xsi:type="dcterms:W3CDTF">2018-04-18T06:38:14Z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(3)PZSf1T/vfTopxqSPTM7Ur/usexmMtmViC8RZBKRMnYWNs4SKtm4pN/Y9C3zen8i0Wkx8Wdf9
xvSQOsCJrV9F1IQryNj0YOWuc29Ziu3/0arBbbt/V2YbEd33vmKnyqmMQKyvQJ/VLa3ug+IQ
JC7dRa65TpTybnqfNmlVoGIqTkmsDpDgb3xrDZYEQilkWWqd4S51wDTX1UpNb+z+1zUAaRDM
BN5M/F6qHQix54SbF2</vt:lpwstr>
  </property>
  <property fmtid="{D5CDD505-2E9C-101B-9397-08002B2CF9AE}" pid="3" name="_2015_ms_pID_7253431">
    <vt:lpwstr>nxN858K8IFlUSTJco9noblsFiMkpv7JfuPAP7m8z1YHWje6DYs8/wu
PnoS1c94qy68oBEjtFSO7Qpq85NMuEgnCqPBViTMX6T23ct+brLo6+N9lb9IB0rpuHCYEhEb
hMsvjXNKWSjoAmisLdjhCXmAzuRw/mIi/DJE4QLCT8MhMf2+G/nYJZK358qFYzhu/zkD3mnp
w6TIF0o6FQjDaywLTxEJ4fgbROJaSSRIAPp/</vt:lpwstr>
  </property>
  <property fmtid="{D5CDD505-2E9C-101B-9397-08002B2CF9AE}" pid="4" name="_2015_ms_pID_7253432">
    <vt:lpwstr>jA==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1512084468</vt:lpwstr>
  </property>
</Properties>
</file>