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63" r:id="rId2"/>
    <p:sldId id="274" r:id="rId3"/>
    <p:sldId id="276" r:id="rId4"/>
    <p:sldId id="277" r:id="rId5"/>
    <p:sldId id="278" r:id="rId6"/>
    <p:sldId id="279" r:id="rId7"/>
    <p:sldId id="281" r:id="rId8"/>
    <p:sldId id="282" r:id="rId9"/>
    <p:sldId id="284" r:id="rId10"/>
    <p:sldId id="285" r:id="rId11"/>
    <p:sldId id="286" r:id="rId12"/>
    <p:sldId id="288" r:id="rId13"/>
    <p:sldId id="287" r:id="rId14"/>
    <p:sldId id="289" r:id="rId15"/>
    <p:sldId id="290" r:id="rId16"/>
    <p:sldId id="291"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0" autoAdjust="0"/>
  </p:normalViewPr>
  <p:slideViewPr>
    <p:cSldViewPr>
      <p:cViewPr>
        <p:scale>
          <a:sx n="75" d="100"/>
          <a:sy n="75" d="100"/>
        </p:scale>
        <p:origin x="-12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mtClean="0"/>
              <a:t>R1-1803340</a:t>
            </a:r>
            <a:endParaRPr lang="en-GB"/>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1E237A-371D-48BD-A9DC-C79A757552C7}" type="datetimeFigureOut">
              <a:rPr lang="en-GB" smtClean="0"/>
              <a:t>01/03/2018</a:t>
            </a:fld>
            <a:endParaRPr lang="en-GB"/>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902369F-D5D6-43DB-8411-88A48E50AD11}" type="slidenum">
              <a:rPr lang="en-GB" smtClean="0"/>
              <a:t>‹N°›</a:t>
            </a:fld>
            <a:endParaRPr lang="en-GB"/>
          </a:p>
        </p:txBody>
      </p:sp>
    </p:spTree>
    <p:extLst>
      <p:ext uri="{BB962C8B-B14F-4D97-AF65-F5344CB8AC3E}">
        <p14:creationId xmlns:p14="http://schemas.microsoft.com/office/powerpoint/2010/main" val="182141332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mtClean="0"/>
              <a:t>R1-1803340</a:t>
            </a:r>
            <a:endParaRPr lang="en-GB"/>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F80E28-CD53-4968-8F9D-02F6C6ABDCD0}" type="datetimeFigureOut">
              <a:rPr lang="en-GB" smtClean="0"/>
              <a:t>01/03/2018</a:t>
            </a:fld>
            <a:endParaRPr lang="en-GB"/>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63581A-5418-4ADD-B142-3A70F6F3A4C7}" type="slidenum">
              <a:rPr lang="en-GB" smtClean="0"/>
              <a:t>‹N°›</a:t>
            </a:fld>
            <a:endParaRPr lang="en-GB"/>
          </a:p>
        </p:txBody>
      </p:sp>
    </p:spTree>
    <p:extLst>
      <p:ext uri="{BB962C8B-B14F-4D97-AF65-F5344CB8AC3E}">
        <p14:creationId xmlns:p14="http://schemas.microsoft.com/office/powerpoint/2010/main" val="104034062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a:p>
        </p:txBody>
      </p:sp>
      <p:sp>
        <p:nvSpPr>
          <p:cNvPr id="4" name="Espace réservé du numéro de diapositive 3"/>
          <p:cNvSpPr>
            <a:spLocks noGrp="1"/>
          </p:cNvSpPr>
          <p:nvPr>
            <p:ph type="sldNum" sz="quarter" idx="10"/>
          </p:nvPr>
        </p:nvSpPr>
        <p:spPr/>
        <p:txBody>
          <a:bodyPr/>
          <a:lstStyle/>
          <a:p>
            <a:fld id="{4A63581A-5418-4ADD-B142-3A70F6F3A4C7}" type="slidenum">
              <a:rPr lang="en-GB" smtClean="0"/>
              <a:t>1</a:t>
            </a:fld>
            <a:endParaRPr lang="en-GB"/>
          </a:p>
        </p:txBody>
      </p:sp>
      <p:sp>
        <p:nvSpPr>
          <p:cNvPr id="5" name="Espace réservé de l'en-tête 4"/>
          <p:cNvSpPr>
            <a:spLocks noGrp="1"/>
          </p:cNvSpPr>
          <p:nvPr>
            <p:ph type="hdr" sz="quarter" idx="11"/>
          </p:nvPr>
        </p:nvSpPr>
        <p:spPr/>
        <p:txBody>
          <a:bodyPr/>
          <a:lstStyle/>
          <a:p>
            <a:r>
              <a:rPr lang="en-GB" smtClean="0"/>
              <a:t>R1-1803340</a:t>
            </a:r>
            <a:endParaRPr lang="en-GB"/>
          </a:p>
        </p:txBody>
      </p:sp>
    </p:spTree>
    <p:extLst>
      <p:ext uri="{BB962C8B-B14F-4D97-AF65-F5344CB8AC3E}">
        <p14:creationId xmlns:p14="http://schemas.microsoft.com/office/powerpoint/2010/main" val="182046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C5E1811-D6B6-4580-9628-8917E44C1CDF}" type="datetime1">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F4C53B-AC97-40FC-B610-0A29536B5560}" type="datetime1">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316DF3-4156-4148-95CF-34896FCBB9DC}" type="datetime1">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36E5CB-D026-478A-9A9D-00AEC1EC2681}" type="datetime1">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24E876-511C-43D3-B8D6-A2837F0B13E0}" type="datetime1">
              <a:rPr lang="zh-CN" altLang="en-US" smtClean="0"/>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4B24D51-EB02-4590-898F-F3913AA04AA3}" type="datetime1">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E3905E6-BA9E-4715-A0CC-6153AD53BBB5}" type="datetime1">
              <a:rPr lang="zh-CN" altLang="en-US" smtClean="0"/>
              <a:t>2018/3/1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79333A-B55A-4BD9-AA92-5DF920B0156B}" type="datetime1">
              <a:rPr lang="zh-CN" altLang="en-US" smtClean="0"/>
              <a:t>2018/3/1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065C8C-13F4-469E-905F-CAFB632557B3}" type="datetime1">
              <a:rPr lang="zh-CN" altLang="en-US" smtClean="0"/>
              <a:t>2018/3/1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0A149F-4778-4BBC-B920-0374FB9D93CD}" type="datetime1">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E9D80A8-1E81-4A3B-B38F-FD1C8B2E7CE5}" type="datetime1">
              <a:rPr lang="zh-CN" altLang="en-US" smtClean="0"/>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‹N°›</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5F0A15-A814-4543-99AE-CB6CDEFB5B92}" type="datetime1">
              <a:rPr lang="zh-CN" altLang="en-US" smtClean="0"/>
              <a:t>2018/3/1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‹N°›</a:t>
            </a:fld>
            <a:endParaRPr lang="zh-CN" altLang="en-US"/>
          </a:p>
        </p:txBody>
      </p:sp>
      <p:sp>
        <p:nvSpPr>
          <p:cNvPr id="7" name="Rectangle 6"/>
          <p:cNvSpPr/>
          <p:nvPr userDrawn="1"/>
        </p:nvSpPr>
        <p:spPr>
          <a:xfrm>
            <a:off x="7843541" y="116632"/>
            <a:ext cx="1316386" cy="369332"/>
          </a:xfrm>
          <a:prstGeom prst="rect">
            <a:avLst/>
          </a:prstGeom>
        </p:spPr>
        <p:txBody>
          <a:bodyPr wrap="none">
            <a:spAutoFit/>
          </a:bodyPr>
          <a:lstStyle/>
          <a:p>
            <a:r>
              <a:rPr lang="en-GB" sz="1800" kern="1200" dirty="0" smtClean="0">
                <a:solidFill>
                  <a:schemeClr val="tx1"/>
                </a:solidFill>
                <a:effectLst/>
                <a:latin typeface="+mn-lt"/>
                <a:ea typeface="+mn-ea"/>
                <a:cs typeface="+mn-cs"/>
              </a:rPr>
              <a:t>R1-1803415</a:t>
            </a:r>
            <a:endParaRPr lang="en-GB" sz="16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pPr lvl="0"/>
            <a:r>
              <a:rPr lang="en-GB" altLang="zh-CN" dirty="0"/>
              <a:t>Proposal related to Non-Terrestrial network channel model for decision</a:t>
            </a:r>
            <a:endParaRPr lang="zh-CN" altLang="en-US" dirty="0"/>
          </a:p>
        </p:txBody>
      </p:sp>
      <p:sp>
        <p:nvSpPr>
          <p:cNvPr id="3" name="副标题 2"/>
          <p:cNvSpPr>
            <a:spLocks noGrp="1"/>
          </p:cNvSpPr>
          <p:nvPr>
            <p:ph type="subTitle" idx="1"/>
          </p:nvPr>
        </p:nvSpPr>
        <p:spPr>
          <a:xfrm>
            <a:off x="1371600" y="4196680"/>
            <a:ext cx="6400800" cy="1752600"/>
          </a:xfrm>
        </p:spPr>
        <p:txBody>
          <a:bodyPr>
            <a:normAutofit/>
          </a:bodyPr>
          <a:lstStyle/>
          <a:p>
            <a:r>
              <a:rPr lang="en-US" altLang="zh-CN" sz="2800" dirty="0">
                <a:solidFill>
                  <a:schemeClr val="tx1"/>
                </a:solidFill>
              </a:rPr>
              <a:t>Thales, HNS, ESA, SES, Fraunhofer HHI, Dish </a:t>
            </a:r>
            <a:r>
              <a:rPr lang="en-US" altLang="zh-CN" sz="2800" dirty="0" smtClean="0">
                <a:solidFill>
                  <a:schemeClr val="tx1"/>
                </a:solidFill>
              </a:rPr>
              <a:t>network, Pivotal commware</a:t>
            </a:r>
            <a:endParaRPr lang="zh-CN" altLang="en-US" sz="2800" dirty="0">
              <a:solidFill>
                <a:schemeClr val="tx1"/>
              </a:solidFill>
            </a:endParaRPr>
          </a:p>
        </p:txBody>
      </p:sp>
      <p:sp>
        <p:nvSpPr>
          <p:cNvPr id="4" name="Rectangle 4"/>
          <p:cNvSpPr>
            <a:spLocks noChangeArrowheads="1"/>
          </p:cNvSpPr>
          <p:nvPr/>
        </p:nvSpPr>
        <p:spPr bwMode="auto">
          <a:xfrm>
            <a:off x="304800" y="212635"/>
            <a:ext cx="8534400" cy="1200329"/>
          </a:xfrm>
          <a:prstGeom prst="rect">
            <a:avLst/>
          </a:prstGeom>
          <a:noFill/>
          <a:ln w="9525">
            <a:noFill/>
            <a:miter lim="800000"/>
            <a:headEnd/>
            <a:tailEnd/>
          </a:ln>
        </p:spPr>
        <p:txBody>
          <a:bodyPr anchor="ctr">
            <a:spAutoFit/>
          </a:bodyPr>
          <a:lstStyle/>
          <a:p>
            <a:pPr eaLnBrk="0" hangingPunct="0"/>
            <a:r>
              <a:rPr lang="en-GB" altLang="ko-KR" sz="2400" b="1" dirty="0" smtClean="0">
                <a:latin typeface="Times New Roman" pitchFamily="18" charset="0"/>
                <a:cs typeface="Times New Roman" pitchFamily="18" charset="0"/>
              </a:rPr>
              <a:t>3GPP TSG RAN WG1 </a:t>
            </a:r>
            <a:r>
              <a:rPr lang="en-GB" altLang="ko-KR" sz="2400" b="1" dirty="0" err="1" smtClean="0">
                <a:latin typeface="Times New Roman" pitchFamily="18" charset="0"/>
                <a:cs typeface="Times New Roman" pitchFamily="18" charset="0"/>
              </a:rPr>
              <a:t>adhoc</a:t>
            </a:r>
            <a:r>
              <a:rPr lang="en-GB" altLang="ko-KR" sz="2400" b="1" dirty="0" smtClean="0">
                <a:latin typeface="Times New Roman" pitchFamily="18" charset="0"/>
                <a:cs typeface="Times New Roman" pitchFamily="18" charset="0"/>
              </a:rPr>
              <a:t>			    </a:t>
            </a:r>
          </a:p>
          <a:p>
            <a:pPr eaLnBrk="0" hangingPunct="0"/>
            <a:r>
              <a:rPr lang="en-US" altLang="ko-KR" sz="2400" b="1" dirty="0" smtClean="0">
                <a:latin typeface="Times New Roman" pitchFamily="18" charset="0"/>
                <a:cs typeface="Times New Roman" pitchFamily="18" charset="0"/>
              </a:rPr>
              <a:t>Athens, Greece, 26</a:t>
            </a:r>
            <a:r>
              <a:rPr lang="en-US" altLang="ko-KR" sz="2400" b="1" baseline="30000" dirty="0" smtClean="0">
                <a:latin typeface="Times New Roman" pitchFamily="18" charset="0"/>
                <a:cs typeface="Times New Roman" pitchFamily="18" charset="0"/>
              </a:rPr>
              <a:t>th</a:t>
            </a:r>
            <a:r>
              <a:rPr lang="en-US" altLang="ko-KR" sz="2400" b="1" dirty="0" smtClean="0">
                <a:latin typeface="Times New Roman" pitchFamily="18" charset="0"/>
                <a:cs typeface="Times New Roman" pitchFamily="18" charset="0"/>
              </a:rPr>
              <a:t> February – 2</a:t>
            </a:r>
            <a:r>
              <a:rPr lang="en-US" altLang="ko-KR" sz="2400" b="1" baseline="30000" dirty="0" smtClean="0">
                <a:latin typeface="Times New Roman" pitchFamily="18" charset="0"/>
                <a:cs typeface="Times New Roman" pitchFamily="18" charset="0"/>
              </a:rPr>
              <a:t>nd</a:t>
            </a:r>
            <a:r>
              <a:rPr lang="en-US" altLang="ko-KR" sz="2400" b="1" dirty="0" smtClean="0">
                <a:latin typeface="Times New Roman" pitchFamily="18" charset="0"/>
                <a:cs typeface="Times New Roman" pitchFamily="18" charset="0"/>
              </a:rPr>
              <a:t> March 2018</a:t>
            </a:r>
          </a:p>
          <a:p>
            <a:pPr eaLnBrk="0" hangingPunct="0"/>
            <a:r>
              <a:rPr lang="en-US" altLang="ko-KR" sz="2400" b="1" dirty="0" smtClean="0">
                <a:latin typeface="Times New Roman" pitchFamily="18" charset="0"/>
                <a:cs typeface="Times New Roman" pitchFamily="18" charset="0"/>
              </a:rPr>
              <a:t>Agenda item: 7.3</a:t>
            </a:r>
          </a:p>
        </p:txBody>
      </p:sp>
      <p:sp>
        <p:nvSpPr>
          <p:cNvPr id="6" name="Espace réservé du numéro de diapositive 5"/>
          <p:cNvSpPr>
            <a:spLocks noGrp="1"/>
          </p:cNvSpPr>
          <p:nvPr>
            <p:ph type="sldNum" sz="quarter" idx="12"/>
          </p:nvPr>
        </p:nvSpPr>
        <p:spPr/>
        <p:txBody>
          <a:bodyPr/>
          <a:lstStyle/>
          <a:p>
            <a:fld id="{0C913308-F349-4B6D-A68A-DD1791B4A57B}" type="slidenum">
              <a:rPr lang="zh-CN" altLang="en-US" smtClean="0"/>
              <a:pPr/>
              <a:t>1</a:t>
            </a:fld>
            <a:endParaRPr lang="zh-CN" altLang="en-US"/>
          </a:p>
        </p:txBody>
      </p:sp>
      <p:sp>
        <p:nvSpPr>
          <p:cNvPr id="5" name="Rectangle 4"/>
          <p:cNvSpPr/>
          <p:nvPr/>
        </p:nvSpPr>
        <p:spPr>
          <a:xfrm>
            <a:off x="539552" y="5325015"/>
            <a:ext cx="7848872" cy="1200329"/>
          </a:xfrm>
          <a:prstGeom prst="rect">
            <a:avLst/>
          </a:prstGeom>
        </p:spPr>
        <p:txBody>
          <a:bodyPr wrap="square">
            <a:spAutoFit/>
          </a:bodyPr>
          <a:lstStyle/>
          <a:p>
            <a:r>
              <a:rPr lang="en-US" dirty="0"/>
              <a:t>The following organisations were </a:t>
            </a:r>
            <a:r>
              <a:rPr lang="en-US" dirty="0" smtClean="0"/>
              <a:t>Cnvolved </a:t>
            </a:r>
            <a:r>
              <a:rPr lang="en-US" dirty="0"/>
              <a:t>in the preparation of this document: Thales, HNS, Fujitsu, Mitsubishi Electric, Fraunhofer HHI, Fraunhofer IIS, Nokia, Samsung, ZTE, Huawei, Interdigital, Dish network, ETRI, Pivotal, ESA, SES, Sony, Intel, Qualcomm.</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dirty="0" smtClean="0"/>
              <a:t>General </a:t>
            </a:r>
            <a:r>
              <a:rPr lang="en-GB" dirty="0"/>
              <a:t>NTN channel model features per deployment </a:t>
            </a:r>
            <a:r>
              <a:rPr lang="en-GB" dirty="0" smtClean="0"/>
              <a:t>scenarios - 2</a:t>
            </a:r>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10</a:t>
            </a:fld>
            <a:endParaRPr lang="zh-CN" altLang="en-US"/>
          </a:p>
        </p:txBody>
      </p:sp>
      <p:graphicFrame>
        <p:nvGraphicFramePr>
          <p:cNvPr id="5" name="Tableau 4"/>
          <p:cNvGraphicFramePr>
            <a:graphicFrameLocks noGrp="1"/>
          </p:cNvGraphicFramePr>
          <p:nvPr>
            <p:extLst>
              <p:ext uri="{D42A27DB-BD31-4B8C-83A1-F6EECF244321}">
                <p14:modId xmlns:p14="http://schemas.microsoft.com/office/powerpoint/2010/main" val="3040903417"/>
              </p:ext>
            </p:extLst>
          </p:nvPr>
        </p:nvGraphicFramePr>
        <p:xfrm>
          <a:off x="395534" y="1600200"/>
          <a:ext cx="8352932" cy="4373880"/>
        </p:xfrm>
        <a:graphic>
          <a:graphicData uri="http://schemas.openxmlformats.org/drawingml/2006/table">
            <a:tbl>
              <a:tblPr firstRow="1" firstCol="1" bandRow="1">
                <a:tableStyleId>{5C22544A-7EE6-4342-B048-85BDC9FD1C3A}</a:tableStyleId>
              </a:tblPr>
              <a:tblGrid>
                <a:gridCol w="1060822"/>
                <a:gridCol w="1458422"/>
                <a:gridCol w="1458422"/>
                <a:gridCol w="1458422"/>
                <a:gridCol w="1458422"/>
                <a:gridCol w="1458422"/>
              </a:tblGrid>
              <a:tr h="122323">
                <a:tc>
                  <a:txBody>
                    <a:bodyPr/>
                    <a:lstStyle/>
                    <a:p>
                      <a:endParaRPr lang="en-GB" sz="1200" dirty="0">
                        <a:effectLst/>
                        <a:latin typeface="Times New Roman"/>
                      </a:endParaRPr>
                    </a:p>
                  </a:txBody>
                  <a:tcPr marL="55045" marR="55045" marT="0" marB="0"/>
                </a:tc>
                <a:tc>
                  <a:txBody>
                    <a:bodyPr/>
                    <a:lstStyle/>
                    <a:p>
                      <a:pPr>
                        <a:spcAft>
                          <a:spcPts val="0"/>
                        </a:spcAft>
                      </a:pPr>
                      <a:r>
                        <a:rPr lang="en-GB" sz="1100">
                          <a:effectLst/>
                        </a:rPr>
                        <a:t>Deployment-D1</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Deployment-D2</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Deployment-D3</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Deployment-D4</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Deployment-D5</a:t>
                      </a:r>
                      <a:endParaRPr lang="en-GB" sz="1100">
                        <a:effectLst/>
                        <a:latin typeface="Arial"/>
                        <a:ea typeface="Times New Roman"/>
                        <a:cs typeface="Times New Roman"/>
                      </a:endParaRPr>
                    </a:p>
                  </a:txBody>
                  <a:tcPr marL="0" marR="0" marT="0" marB="0"/>
                </a:tc>
              </a:tr>
              <a:tr h="220182">
                <a:tc>
                  <a:txBody>
                    <a:bodyPr/>
                    <a:lstStyle/>
                    <a:p>
                      <a:pPr>
                        <a:spcAft>
                          <a:spcPts val="0"/>
                        </a:spcAft>
                      </a:pPr>
                      <a:r>
                        <a:rPr lang="en-GB" sz="1100">
                          <a:effectLst/>
                        </a:rPr>
                        <a:t>Platform orbit and altitude</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GEO at 35 786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GEO at 35 786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Non-GEO down to 600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Non-GEO down to 600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HAPS between 8 km and 50 km</a:t>
                      </a:r>
                      <a:endParaRPr lang="en-GB" sz="1100">
                        <a:effectLst/>
                        <a:latin typeface="Arial"/>
                        <a:ea typeface="Times New Roman"/>
                        <a:cs typeface="Times New Roman"/>
                      </a:endParaRPr>
                    </a:p>
                  </a:txBody>
                  <a:tcPr marL="0" marR="0" marT="0" marB="0"/>
                </a:tc>
              </a:tr>
              <a:tr h="550455">
                <a:tc>
                  <a:txBody>
                    <a:bodyPr/>
                    <a:lstStyle/>
                    <a:p>
                      <a:pPr>
                        <a:spcAft>
                          <a:spcPts val="0"/>
                        </a:spcAft>
                      </a:pPr>
                      <a:r>
                        <a:rPr lang="en-GB" sz="1100" dirty="0" smtClean="0">
                          <a:effectLst/>
                        </a:rPr>
                        <a:t>Frequency on the link between Air / space-borne platform and UE</a:t>
                      </a:r>
                      <a:endParaRPr lang="en-GB" sz="1100" dirty="0">
                        <a:effectLst/>
                        <a:latin typeface="Arial"/>
                        <a:ea typeface="Times New Roman"/>
                        <a:cs typeface="Times New Roman"/>
                      </a:endParaRPr>
                    </a:p>
                  </a:txBody>
                  <a:tcPr marL="55045" marR="55045" marT="0" marB="0"/>
                </a:tc>
                <a:tc>
                  <a:txBody>
                    <a:bodyPr/>
                    <a:lstStyle/>
                    <a:p>
                      <a:pPr>
                        <a:spcAft>
                          <a:spcPts val="0"/>
                        </a:spcAft>
                      </a:pPr>
                      <a:r>
                        <a:rPr lang="en-GB" sz="1100">
                          <a:effectLst/>
                        </a:rPr>
                        <a:t>Around 20 GHz for DL</a:t>
                      </a:r>
                    </a:p>
                    <a:p>
                      <a:pPr>
                        <a:spcAft>
                          <a:spcPts val="0"/>
                        </a:spcAft>
                      </a:pPr>
                      <a:r>
                        <a:rPr lang="en-GB" sz="1100">
                          <a:effectLst/>
                        </a:rPr>
                        <a:t>Around 30 GHz for UL (Ka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Around 2 GHz for both DL and UL (S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Around 2 GHz for both DL and UL (S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Around 20 GHz for DL</a:t>
                      </a:r>
                    </a:p>
                    <a:p>
                      <a:pPr>
                        <a:spcAft>
                          <a:spcPts val="0"/>
                        </a:spcAft>
                      </a:pPr>
                      <a:r>
                        <a:rPr lang="en-GB" sz="1100">
                          <a:effectLst/>
                        </a:rPr>
                        <a:t>Around 30 GHz for UL (Ka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Below 6 GHz</a:t>
                      </a:r>
                      <a:endParaRPr lang="en-GB" sz="1100">
                        <a:effectLst/>
                        <a:latin typeface="Arial"/>
                        <a:ea typeface="Times New Roman"/>
                        <a:cs typeface="Times New Roman"/>
                      </a:endParaRPr>
                    </a:p>
                  </a:txBody>
                  <a:tcPr marL="0" marR="0" marT="0" marB="0"/>
                </a:tc>
              </a:tr>
              <a:tr h="110091">
                <a:tc>
                  <a:txBody>
                    <a:bodyPr/>
                    <a:lstStyle/>
                    <a:p>
                      <a:pPr>
                        <a:spcAft>
                          <a:spcPts val="0"/>
                        </a:spcAft>
                      </a:pPr>
                      <a:r>
                        <a:rPr lang="en-GB" sz="1100" dirty="0">
                          <a:effectLst/>
                        </a:rPr>
                        <a:t>Doppler cause</a:t>
                      </a:r>
                      <a:endParaRPr lang="en-GB" sz="1100" dirty="0">
                        <a:effectLst/>
                        <a:latin typeface="Arial"/>
                        <a:ea typeface="Times New Roman"/>
                        <a:cs typeface="Times New Roman"/>
                      </a:endParaRPr>
                    </a:p>
                  </a:txBody>
                  <a:tcPr marL="55045" marR="55045" marT="0" marB="0"/>
                </a:tc>
                <a:tc>
                  <a:txBody>
                    <a:bodyPr/>
                    <a:lstStyle/>
                    <a:p>
                      <a:pPr>
                        <a:spcAft>
                          <a:spcPts val="0"/>
                        </a:spcAft>
                      </a:pPr>
                      <a:r>
                        <a:rPr lang="en-GB" sz="1100">
                          <a:effectLst/>
                        </a:rPr>
                        <a:t>Mainly UE mobility</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Mainly UE mobility</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UE + satellite mobility</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UE + satellite mobility</a:t>
                      </a:r>
                      <a:endParaRPr lang="en-GB" sz="1100" dirty="0">
                        <a:effectLst/>
                        <a:latin typeface="Arial"/>
                        <a:ea typeface="Times New Roman"/>
                        <a:cs typeface="Times New Roman"/>
                      </a:endParaRPr>
                    </a:p>
                  </a:txBody>
                  <a:tcPr marL="0" marR="0" marT="0" marB="0"/>
                </a:tc>
                <a:tc>
                  <a:txBody>
                    <a:bodyPr/>
                    <a:lstStyle/>
                    <a:p>
                      <a:pPr>
                        <a:spcAft>
                          <a:spcPts val="0"/>
                        </a:spcAft>
                      </a:pPr>
                      <a:r>
                        <a:rPr lang="en-GB" sz="1100" dirty="0">
                          <a:effectLst/>
                        </a:rPr>
                        <a:t>UE + HAPS mobility</a:t>
                      </a:r>
                      <a:endParaRPr lang="en-GB" sz="1100" dirty="0">
                        <a:effectLst/>
                        <a:latin typeface="Arial"/>
                        <a:ea typeface="Times New Roman"/>
                        <a:cs typeface="Times New Roman"/>
                      </a:endParaRPr>
                    </a:p>
                  </a:txBody>
                  <a:tcPr marL="0" marR="0" marT="0" marB="0"/>
                </a:tc>
              </a:tr>
              <a:tr h="220182">
                <a:tc>
                  <a:txBody>
                    <a:bodyPr/>
                    <a:lstStyle/>
                    <a:p>
                      <a:pPr>
                        <a:spcAft>
                          <a:spcPts val="0"/>
                        </a:spcAft>
                      </a:pPr>
                      <a:r>
                        <a:rPr lang="en-GB" sz="1100">
                          <a:effectLst/>
                        </a:rPr>
                        <a:t>O2I penetration loss</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No</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Possible</a:t>
                      </a:r>
                      <a:endParaRPr lang="en-GB" sz="1100" dirty="0">
                        <a:effectLst/>
                        <a:latin typeface="Arial"/>
                        <a:ea typeface="Times New Roman"/>
                        <a:cs typeface="Times New Roman"/>
                      </a:endParaRPr>
                    </a:p>
                  </a:txBody>
                  <a:tcPr marL="0" marR="0" marT="0" marB="0"/>
                </a:tc>
              </a:tr>
              <a:tr h="220182">
                <a:tc>
                  <a:txBody>
                    <a:bodyPr/>
                    <a:lstStyle/>
                    <a:p>
                      <a:pPr>
                        <a:spcAft>
                          <a:spcPts val="0"/>
                        </a:spcAft>
                      </a:pPr>
                      <a:r>
                        <a:rPr lang="en-GB" sz="1100">
                          <a:effectLst/>
                        </a:rPr>
                        <a:t>Atmospheric absorption</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Mandatory</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Mandatory</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r>
              <a:tr h="110091">
                <a:tc>
                  <a:txBody>
                    <a:bodyPr/>
                    <a:lstStyle/>
                    <a:p>
                      <a:pPr>
                        <a:spcAft>
                          <a:spcPts val="0"/>
                        </a:spcAft>
                      </a:pPr>
                      <a:r>
                        <a:rPr lang="en-GB" sz="1100">
                          <a:effectLst/>
                        </a:rPr>
                        <a:t>Rain attenuation</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(Note 3)</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(Note 3)</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r>
              <a:tr h="110091">
                <a:tc>
                  <a:txBody>
                    <a:bodyPr/>
                    <a:lstStyle/>
                    <a:p>
                      <a:pPr>
                        <a:spcAft>
                          <a:spcPts val="0"/>
                        </a:spcAft>
                      </a:pPr>
                      <a:r>
                        <a:rPr lang="en-GB" sz="1100">
                          <a:effectLst/>
                        </a:rPr>
                        <a:t>Cloud attenuation</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(Note 3)</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(Note 3)</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r>
              <a:tr h="110091">
                <a:tc>
                  <a:txBody>
                    <a:bodyPr/>
                    <a:lstStyle/>
                    <a:p>
                      <a:pPr>
                        <a:spcAft>
                          <a:spcPts val="0"/>
                        </a:spcAft>
                      </a:pPr>
                      <a:r>
                        <a:rPr lang="en-GB" sz="1100">
                          <a:effectLst/>
                        </a:rPr>
                        <a:t>Scintillation</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Tropospheric</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Ionospheric</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Ionospheric</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Tropospheric</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Negligible</a:t>
                      </a:r>
                      <a:endParaRPr lang="en-GB" sz="1100">
                        <a:effectLst/>
                        <a:latin typeface="Arial"/>
                        <a:ea typeface="Times New Roman"/>
                        <a:cs typeface="Times New Roman"/>
                      </a:endParaRPr>
                    </a:p>
                  </a:txBody>
                  <a:tcPr marL="0" marR="0" marT="0" marB="0"/>
                </a:tc>
              </a:tr>
              <a:tr h="440364">
                <a:tc>
                  <a:txBody>
                    <a:bodyPr/>
                    <a:lstStyle/>
                    <a:p>
                      <a:pPr>
                        <a:spcAft>
                          <a:spcPts val="0"/>
                        </a:spcAft>
                      </a:pPr>
                      <a:r>
                        <a:rPr lang="en-GB" sz="1100">
                          <a:effectLst/>
                        </a:rPr>
                        <a:t>Fast fading models (system level)</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Flat fading (Note 6)</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Flat fading (Note 6) or frequency selective fading (note 5) according to elevation and environments</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Flat fading (Note 6) or frequency selective fading (note 5) according to elevation and environments</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Flat fading  (Note 6)</a:t>
                      </a:r>
                      <a:endParaRPr lang="en-GB" sz="1100" dirty="0">
                        <a:effectLst/>
                        <a:latin typeface="Arial"/>
                        <a:ea typeface="Times New Roman"/>
                        <a:cs typeface="Times New Roman"/>
                      </a:endParaRPr>
                    </a:p>
                  </a:txBody>
                  <a:tcPr marL="0" marR="0" marT="0" marB="0"/>
                </a:tc>
                <a:tc>
                  <a:txBody>
                    <a:bodyPr/>
                    <a:lstStyle/>
                    <a:p>
                      <a:pPr>
                        <a:spcAft>
                          <a:spcPts val="0"/>
                        </a:spcAft>
                      </a:pPr>
                      <a:r>
                        <a:rPr lang="en-GB" sz="1100" dirty="0">
                          <a:effectLst/>
                        </a:rPr>
                        <a:t>Frequency selective fading (note 5) according to elevation and environments</a:t>
                      </a:r>
                      <a:endParaRPr lang="en-GB" sz="1100" dirty="0">
                        <a:effectLst/>
                        <a:latin typeface="Arial"/>
                        <a:ea typeface="Times New Roman"/>
                        <a:cs typeface="Times New Roman"/>
                      </a:endParaRPr>
                    </a:p>
                  </a:txBody>
                  <a:tcPr marL="0" marR="0" marT="0" marB="0"/>
                </a:tc>
              </a:tr>
              <a:tr h="110091">
                <a:tc>
                  <a:txBody>
                    <a:bodyPr/>
                    <a:lstStyle/>
                    <a:p>
                      <a:pPr>
                        <a:spcAft>
                          <a:spcPts val="0"/>
                        </a:spcAft>
                      </a:pPr>
                      <a:r>
                        <a:rPr lang="en-GB" sz="1100">
                          <a:effectLst/>
                        </a:rPr>
                        <a:t>Link level model</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Flat fading (Note 6)</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CDL or TDL</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CDL or TDL</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Flat fading (Note 6)</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CDL or TDL</a:t>
                      </a:r>
                      <a:endParaRPr lang="en-GB" sz="1100" dirty="0">
                        <a:effectLst/>
                        <a:latin typeface="Arial"/>
                        <a:ea typeface="Times New Roman"/>
                        <a:cs typeface="Times New Roman"/>
                      </a:endParaRPr>
                    </a:p>
                  </a:txBody>
                  <a:tcPr marL="0" marR="0" marT="0" marB="0"/>
                </a:tc>
              </a:tr>
              <a:tr h="110091">
                <a:tc>
                  <a:txBody>
                    <a:bodyPr/>
                    <a:lstStyle/>
                    <a:p>
                      <a:pPr>
                        <a:spcAft>
                          <a:spcPts val="0"/>
                        </a:spcAft>
                      </a:pPr>
                      <a:r>
                        <a:rPr lang="en-GB" sz="1100">
                          <a:effectLst/>
                        </a:rPr>
                        <a:t>Shadowing model</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LMS (Land Mobile Satellite)</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LMS</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LMS</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LMS</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3GPP TR38.901 based</a:t>
                      </a:r>
                      <a:endParaRPr lang="en-GB" sz="1100" dirty="0">
                        <a:effectLst/>
                        <a:latin typeface="Arial"/>
                        <a:ea typeface="Times New Roman"/>
                        <a:cs typeface="Times New Roman"/>
                      </a:endParaRPr>
                    </a:p>
                  </a:txBody>
                  <a:tcPr marL="0" marR="0" marT="0" marB="0"/>
                </a:tc>
              </a:tr>
            </a:tbl>
          </a:graphicData>
        </a:graphic>
      </p:graphicFrame>
      <p:sp>
        <p:nvSpPr>
          <p:cNvPr id="3" name="Accolade ouvrante 2"/>
          <p:cNvSpPr/>
          <p:nvPr/>
        </p:nvSpPr>
        <p:spPr>
          <a:xfrm>
            <a:off x="179512" y="2996952"/>
            <a:ext cx="144016" cy="2880320"/>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960046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dirty="0"/>
              <a:t>General NTN channel model features per deployment scenarios - </a:t>
            </a:r>
            <a:r>
              <a:rPr lang="en-GB" dirty="0" smtClean="0"/>
              <a:t>3</a:t>
            </a:r>
            <a:endParaRPr lang="en-GB" dirty="0"/>
          </a:p>
        </p:txBody>
      </p:sp>
      <p:sp>
        <p:nvSpPr>
          <p:cNvPr id="3" name="Espace réservé du contenu 2"/>
          <p:cNvSpPr>
            <a:spLocks noGrp="1"/>
          </p:cNvSpPr>
          <p:nvPr>
            <p:ph idx="1"/>
          </p:nvPr>
        </p:nvSpPr>
        <p:spPr/>
        <p:txBody>
          <a:bodyPr/>
          <a:lstStyle/>
          <a:p>
            <a:r>
              <a:rPr lang="en-GB" b="1" i="1" dirty="0"/>
              <a:t>Proposal: The NTN channel model should take into account for each deployment scenario, the set of features listed in the table 1 “NTN channel model features per deployment scenarios” </a:t>
            </a:r>
            <a:r>
              <a:rPr lang="en-GB" b="1" i="1" dirty="0" smtClean="0"/>
              <a:t> see the 2 previous slides</a:t>
            </a:r>
            <a:endParaRPr lang="en-GB" b="1" i="1"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11</a:t>
            </a:fld>
            <a:endParaRPr lang="zh-CN" altLang="en-US"/>
          </a:p>
        </p:txBody>
      </p:sp>
    </p:spTree>
    <p:extLst>
      <p:ext uri="{BB962C8B-B14F-4D97-AF65-F5344CB8AC3E}">
        <p14:creationId xmlns:p14="http://schemas.microsoft.com/office/powerpoint/2010/main" val="960731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dirty="0" smtClean="0"/>
              <a:t>TR38.811 </a:t>
            </a:r>
            <a:r>
              <a:rPr lang="en-GB" dirty="0"/>
              <a:t>chapter 6 “Non-Terrestrial Networks channel models</a:t>
            </a:r>
            <a:r>
              <a:rPr lang="en-GB" dirty="0" smtClean="0"/>
              <a:t>” - 1</a:t>
            </a:r>
            <a:endParaRPr lang="en-GB" dirty="0"/>
          </a:p>
        </p:txBody>
      </p:sp>
      <p:sp>
        <p:nvSpPr>
          <p:cNvPr id="3" name="Espace réservé du contenu 2"/>
          <p:cNvSpPr>
            <a:spLocks noGrp="1"/>
          </p:cNvSpPr>
          <p:nvPr>
            <p:ph idx="1"/>
          </p:nvPr>
        </p:nvSpPr>
        <p:spPr/>
        <p:txBody>
          <a:bodyPr>
            <a:normAutofit fontScale="62500" lnSpcReduction="20000"/>
          </a:bodyPr>
          <a:lstStyle/>
          <a:p>
            <a:r>
              <a:rPr lang="en-GB" dirty="0" smtClean="0"/>
              <a:t>6.1</a:t>
            </a:r>
            <a:r>
              <a:rPr lang="en-GB" dirty="0"/>
              <a:t>. Status/expectation of existing information for satellite/HAPS channels</a:t>
            </a:r>
          </a:p>
          <a:p>
            <a:pPr lvl="1"/>
            <a:r>
              <a:rPr lang="en-GB" dirty="0"/>
              <a:t>6.1.1 Channel </a:t>
            </a:r>
            <a:r>
              <a:rPr lang="en-GB" dirty="0" err="1"/>
              <a:t>modeling</a:t>
            </a:r>
            <a:r>
              <a:rPr lang="en-GB" dirty="0"/>
              <a:t> works outside of 3GPP</a:t>
            </a:r>
          </a:p>
          <a:p>
            <a:pPr lvl="1"/>
            <a:r>
              <a:rPr lang="en-GB" dirty="0"/>
              <a:t>6.1.2 Targeted user environment (Satellite: outdoor only; HAPS: outdoor &amp; indoor)</a:t>
            </a:r>
          </a:p>
          <a:p>
            <a:pPr lvl="1"/>
            <a:r>
              <a:rPr lang="en-GB" dirty="0"/>
              <a:t>6.1.3 </a:t>
            </a:r>
            <a:r>
              <a:rPr lang="en-GB" dirty="0" err="1"/>
              <a:t>Modeling</a:t>
            </a:r>
            <a:r>
              <a:rPr lang="en-GB" dirty="0"/>
              <a:t> </a:t>
            </a:r>
            <a:r>
              <a:rPr lang="en-GB" dirty="0" smtClean="0"/>
              <a:t>objectives</a:t>
            </a:r>
            <a:endParaRPr lang="en-GB" dirty="0"/>
          </a:p>
          <a:p>
            <a:r>
              <a:rPr lang="en-GB" dirty="0"/>
              <a:t>6.2 Differences between satellite/HAPS and terrestrial channel modelling </a:t>
            </a:r>
            <a:r>
              <a:rPr lang="en-GB" dirty="0" smtClean="0"/>
              <a:t>approaches</a:t>
            </a:r>
            <a:endParaRPr lang="en-GB" dirty="0"/>
          </a:p>
          <a:p>
            <a:r>
              <a:rPr lang="en-GB" dirty="0"/>
              <a:t>6.3 Coordinate </a:t>
            </a:r>
            <a:r>
              <a:rPr lang="en-GB" dirty="0" smtClean="0"/>
              <a:t>system</a:t>
            </a:r>
            <a:endParaRPr lang="en-GB" dirty="0"/>
          </a:p>
          <a:p>
            <a:r>
              <a:rPr lang="en-GB" dirty="0"/>
              <a:t>6.4 Antenna modelling</a:t>
            </a:r>
          </a:p>
          <a:p>
            <a:pPr lvl="1"/>
            <a:r>
              <a:rPr lang="en-GB" dirty="0"/>
              <a:t>6.4.1 HAPS/Satellite antenna</a:t>
            </a:r>
          </a:p>
          <a:p>
            <a:pPr lvl="1"/>
            <a:r>
              <a:rPr lang="en-GB" dirty="0"/>
              <a:t>6.4.2 UE </a:t>
            </a:r>
            <a:r>
              <a:rPr lang="en-GB" dirty="0" smtClean="0"/>
              <a:t>antenna</a:t>
            </a:r>
            <a:endParaRPr lang="en-GB" dirty="0"/>
          </a:p>
          <a:p>
            <a:r>
              <a:rPr lang="en-GB" dirty="0"/>
              <a:t>6.5 Methodology to define channel models</a:t>
            </a:r>
          </a:p>
          <a:p>
            <a:pPr lvl="1"/>
            <a:r>
              <a:rPr lang="en-GB" dirty="0"/>
              <a:t>6.5.1 for system-level simulations</a:t>
            </a:r>
          </a:p>
          <a:p>
            <a:pPr lvl="1"/>
            <a:r>
              <a:rPr lang="en-GB" dirty="0"/>
              <a:t>6.5.2 for link-level </a:t>
            </a:r>
            <a:r>
              <a:rPr lang="en-GB" dirty="0" smtClean="0"/>
              <a:t>simulations</a:t>
            </a:r>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12</a:t>
            </a:fld>
            <a:endParaRPr lang="zh-CN" altLang="en-US"/>
          </a:p>
        </p:txBody>
      </p:sp>
    </p:spTree>
    <p:extLst>
      <p:ext uri="{BB962C8B-B14F-4D97-AF65-F5344CB8AC3E}">
        <p14:creationId xmlns:p14="http://schemas.microsoft.com/office/powerpoint/2010/main" val="1823796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smtClean="0"/>
              <a:t>TR38.811 chapter 6 “Non-Terrestrial Networks channel models” - 2</a:t>
            </a:r>
            <a:endParaRPr lang="en-GB" dirty="0"/>
          </a:p>
        </p:txBody>
      </p:sp>
      <p:sp>
        <p:nvSpPr>
          <p:cNvPr id="3" name="Espace réservé du contenu 2"/>
          <p:cNvSpPr>
            <a:spLocks noGrp="1"/>
          </p:cNvSpPr>
          <p:nvPr>
            <p:ph idx="1"/>
          </p:nvPr>
        </p:nvSpPr>
        <p:spPr/>
        <p:txBody>
          <a:bodyPr>
            <a:normAutofit fontScale="55000" lnSpcReduction="20000"/>
          </a:bodyPr>
          <a:lstStyle/>
          <a:p>
            <a:r>
              <a:rPr lang="en-GB" smtClean="0"/>
              <a:t>6.6 Large scale model</a:t>
            </a:r>
          </a:p>
          <a:p>
            <a:pPr lvl="1"/>
            <a:r>
              <a:rPr lang="en-GB" smtClean="0"/>
              <a:t>6.6.1 LOS probability</a:t>
            </a:r>
          </a:p>
          <a:p>
            <a:pPr lvl="1"/>
            <a:r>
              <a:rPr lang="en-GB" smtClean="0"/>
              <a:t>6.6.2 Path loss and Shadow fading</a:t>
            </a:r>
          </a:p>
          <a:p>
            <a:pPr lvl="1"/>
            <a:r>
              <a:rPr lang="en-GB" smtClean="0"/>
              <a:t>6.6.3 O2I penetration loss</a:t>
            </a:r>
          </a:p>
          <a:p>
            <a:pPr lvl="1"/>
            <a:r>
              <a:rPr lang="en-GB" smtClean="0"/>
              <a:t>6.6.4 Atmospheric absorption</a:t>
            </a:r>
          </a:p>
          <a:p>
            <a:pPr lvl="1"/>
            <a:r>
              <a:rPr lang="en-GB" smtClean="0"/>
              <a:t>6.6.5 Rain and cloud attenuation</a:t>
            </a:r>
          </a:p>
          <a:p>
            <a:pPr lvl="1"/>
            <a:r>
              <a:rPr lang="en-GB" smtClean="0"/>
              <a:t>6.6.6 Scintillation</a:t>
            </a:r>
          </a:p>
          <a:p>
            <a:r>
              <a:rPr lang="en-GB" smtClean="0"/>
              <a:t>6.7 Fast fading model</a:t>
            </a:r>
          </a:p>
          <a:p>
            <a:pPr lvl="1"/>
            <a:r>
              <a:rPr lang="en-GB" smtClean="0"/>
              <a:t>6.7.1 Flat fading</a:t>
            </a:r>
          </a:p>
          <a:p>
            <a:pPr lvl="1"/>
            <a:r>
              <a:rPr lang="en-GB" smtClean="0"/>
              <a:t>6.7.2 Frequency selective fading</a:t>
            </a:r>
          </a:p>
          <a:p>
            <a:r>
              <a:rPr lang="en-GB" smtClean="0"/>
              <a:t>6.7 Additional modelling components</a:t>
            </a:r>
          </a:p>
          <a:p>
            <a:pPr lvl="1"/>
            <a:r>
              <a:rPr lang="en-GB" smtClean="0"/>
              <a:t>6.7.1 Time-varying Doppler shift</a:t>
            </a:r>
          </a:p>
          <a:p>
            <a:r>
              <a:rPr lang="en-GB" smtClean="0"/>
              <a:t>6.8 Channel models for link level simulations</a:t>
            </a:r>
          </a:p>
          <a:p>
            <a:pPr lvl="1"/>
            <a:r>
              <a:rPr lang="en-GB" smtClean="0"/>
              <a:t>6.8.1 CDL models</a:t>
            </a:r>
          </a:p>
          <a:p>
            <a:pPr lvl="1"/>
            <a:r>
              <a:rPr lang="en-GB" smtClean="0"/>
              <a:t>6.8.2 TDL models (3GPP TR38.901 based and ITU-R based)</a:t>
            </a:r>
          </a:p>
          <a:p>
            <a:r>
              <a:rPr lang="en-GB" smtClean="0"/>
              <a:t>6.9 Channel model calibration</a:t>
            </a:r>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13</a:t>
            </a:fld>
            <a:endParaRPr lang="zh-CN" altLang="en-US"/>
          </a:p>
        </p:txBody>
      </p:sp>
    </p:spTree>
    <p:extLst>
      <p:ext uri="{BB962C8B-B14F-4D97-AF65-F5344CB8AC3E}">
        <p14:creationId xmlns:p14="http://schemas.microsoft.com/office/powerpoint/2010/main" val="2772304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dirty="0" smtClean="0"/>
              <a:t>TR38.811 chapter 6 “Non-Terrestrial Networks channel models” - 3</a:t>
            </a:r>
            <a:endParaRPr lang="en-GB" dirty="0"/>
          </a:p>
        </p:txBody>
      </p:sp>
      <p:sp>
        <p:nvSpPr>
          <p:cNvPr id="3" name="Espace réservé du contenu 2"/>
          <p:cNvSpPr>
            <a:spLocks noGrp="1"/>
          </p:cNvSpPr>
          <p:nvPr>
            <p:ph idx="1"/>
          </p:nvPr>
        </p:nvSpPr>
        <p:spPr/>
        <p:txBody>
          <a:bodyPr>
            <a:normAutofit/>
          </a:bodyPr>
          <a:lstStyle/>
          <a:p>
            <a:r>
              <a:rPr lang="en-GB" b="1" i="1" dirty="0"/>
              <a:t>Proposal: </a:t>
            </a:r>
            <a:r>
              <a:rPr lang="en-GB" b="1" i="1" dirty="0" smtClean="0"/>
              <a:t>The proposed skeleton (see the 2 previous slides) is </a:t>
            </a:r>
            <a:r>
              <a:rPr lang="en-GB" b="1" i="1" dirty="0"/>
              <a:t>selected for the drafting of the chapter 6 “Non-Terrestrial Networks channel models” of TR 38.811</a:t>
            </a:r>
            <a:endParaRPr lang="en-GB" dirty="0"/>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14</a:t>
            </a:fld>
            <a:endParaRPr lang="zh-CN" altLang="en-US"/>
          </a:p>
        </p:txBody>
      </p:sp>
    </p:spTree>
    <p:extLst>
      <p:ext uri="{BB962C8B-B14F-4D97-AF65-F5344CB8AC3E}">
        <p14:creationId xmlns:p14="http://schemas.microsoft.com/office/powerpoint/2010/main" val="3776638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Key issue 4.7</a:t>
            </a:r>
            <a:endParaRPr lang="en-GB" dirty="0"/>
          </a:p>
        </p:txBody>
      </p:sp>
      <p:sp>
        <p:nvSpPr>
          <p:cNvPr id="3" name="Espace réservé du contenu 2"/>
          <p:cNvSpPr>
            <a:spLocks noGrp="1"/>
          </p:cNvSpPr>
          <p:nvPr>
            <p:ph idx="1"/>
          </p:nvPr>
        </p:nvSpPr>
        <p:spPr/>
        <p:txBody>
          <a:bodyPr/>
          <a:lstStyle/>
          <a:p>
            <a:r>
              <a:rPr lang="en-GB" dirty="0" smtClean="0"/>
              <a:t>Path </a:t>
            </a:r>
            <a:r>
              <a:rPr lang="en-GB" dirty="0"/>
              <a:t>loss function</a:t>
            </a:r>
          </a:p>
          <a:p>
            <a:pPr lvl="1"/>
            <a:r>
              <a:rPr lang="en-GB" dirty="0"/>
              <a:t>Option 1: leverage ABG path loss model from TR38.901 and extend with specifics parameters for NTN</a:t>
            </a:r>
          </a:p>
          <a:p>
            <a:pPr lvl="1"/>
            <a:r>
              <a:rPr lang="en-GB" dirty="0"/>
              <a:t>Option 2: Define a specific path loss function for NTN</a:t>
            </a:r>
          </a:p>
          <a:p>
            <a:endParaRPr lang="en-GB" dirty="0"/>
          </a:p>
          <a:p>
            <a:r>
              <a:rPr lang="en-GB" b="1" i="1" dirty="0"/>
              <a:t>Proposal 4.5: For further study</a:t>
            </a:r>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15</a:t>
            </a:fld>
            <a:endParaRPr lang="zh-CN" altLang="en-US"/>
          </a:p>
        </p:txBody>
      </p:sp>
    </p:spTree>
    <p:extLst>
      <p:ext uri="{BB962C8B-B14F-4D97-AF65-F5344CB8AC3E}">
        <p14:creationId xmlns:p14="http://schemas.microsoft.com/office/powerpoint/2010/main" val="1998580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Key issue 4.8</a:t>
            </a:r>
            <a:endParaRPr lang="en-GB" dirty="0"/>
          </a:p>
        </p:txBody>
      </p:sp>
      <p:sp>
        <p:nvSpPr>
          <p:cNvPr id="3" name="Espace réservé du contenu 2"/>
          <p:cNvSpPr>
            <a:spLocks noGrp="1"/>
          </p:cNvSpPr>
          <p:nvPr>
            <p:ph idx="1"/>
          </p:nvPr>
        </p:nvSpPr>
        <p:spPr/>
        <p:txBody>
          <a:bodyPr>
            <a:normAutofit fontScale="77500" lnSpcReduction="20000"/>
          </a:bodyPr>
          <a:lstStyle/>
          <a:p>
            <a:r>
              <a:rPr lang="en-GB" dirty="0" smtClean="0"/>
              <a:t>Reference </a:t>
            </a:r>
            <a:r>
              <a:rPr lang="en-GB" dirty="0"/>
              <a:t>CDL</a:t>
            </a:r>
          </a:p>
          <a:p>
            <a:endParaRPr lang="en-GB" dirty="0"/>
          </a:p>
          <a:p>
            <a:r>
              <a:rPr lang="en-GB" dirty="0"/>
              <a:t>For NTN case, we could define</a:t>
            </a:r>
          </a:p>
          <a:p>
            <a:pPr lvl="1"/>
            <a:r>
              <a:rPr lang="en-GB" dirty="0" smtClean="0"/>
              <a:t>Option </a:t>
            </a:r>
            <a:r>
              <a:rPr lang="en-GB" dirty="0"/>
              <a:t>1: Several CDL according to elevation angles and possibly environment.</a:t>
            </a:r>
          </a:p>
          <a:p>
            <a:pPr lvl="1"/>
            <a:r>
              <a:rPr lang="en-GB" dirty="0" smtClean="0"/>
              <a:t>Option </a:t>
            </a:r>
            <a:r>
              <a:rPr lang="en-GB" dirty="0"/>
              <a:t>2: One CDL but allowing to scale it with respect to delay spread and angular spread, depending on elevation and environment</a:t>
            </a:r>
          </a:p>
          <a:p>
            <a:pPr lvl="1"/>
            <a:r>
              <a:rPr lang="en-GB" dirty="0" smtClean="0"/>
              <a:t>Option </a:t>
            </a:r>
            <a:r>
              <a:rPr lang="en-GB" dirty="0"/>
              <a:t>3: One CDL per reference elevation and scaled with respect to delay spread and angular spread, depending on the environment</a:t>
            </a:r>
          </a:p>
          <a:p>
            <a:endParaRPr lang="en-GB" dirty="0"/>
          </a:p>
          <a:p>
            <a:r>
              <a:rPr lang="en-GB" b="1" i="1" dirty="0"/>
              <a:t>Proposal 4.8: For further study</a:t>
            </a:r>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16</a:t>
            </a:fld>
            <a:endParaRPr lang="zh-CN" altLang="en-US"/>
          </a:p>
        </p:txBody>
      </p:sp>
    </p:spTree>
    <p:extLst>
      <p:ext uri="{BB962C8B-B14F-4D97-AF65-F5344CB8AC3E}">
        <p14:creationId xmlns:p14="http://schemas.microsoft.com/office/powerpoint/2010/main" val="3775383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p:txBody>
          <a:bodyPr>
            <a:normAutofit/>
          </a:bodyPr>
          <a:lstStyle/>
          <a:p>
            <a:r>
              <a:rPr lang="en-US" altLang="ko-KR" sz="2800" dirty="0" smtClean="0"/>
              <a:t>This presentation corresponds to </a:t>
            </a:r>
            <a:r>
              <a:rPr lang="en-GB" sz="2800" dirty="0" smtClean="0"/>
              <a:t>R1-1803340 </a:t>
            </a:r>
            <a:r>
              <a:rPr lang="en-GB" sz="2800" dirty="0"/>
              <a:t>word document </a:t>
            </a:r>
            <a:r>
              <a:rPr lang="en-GB" sz="2800" dirty="0" smtClean="0"/>
              <a:t>reporting about </a:t>
            </a:r>
            <a:r>
              <a:rPr lang="en-GB" altLang="zh-CN" sz="2800" dirty="0" smtClean="0"/>
              <a:t>off </a:t>
            </a:r>
            <a:r>
              <a:rPr lang="en-GB" altLang="zh-CN" sz="2800" dirty="0"/>
              <a:t>line discussions on NR to support Non-Terrestrial Networks held during RAN1#92 in </a:t>
            </a:r>
            <a:r>
              <a:rPr lang="en-GB" altLang="zh-CN" sz="2800" dirty="0" smtClean="0"/>
              <a:t>Athens. It includes</a:t>
            </a:r>
            <a:endParaRPr lang="en-GB" sz="2800" dirty="0" smtClean="0"/>
          </a:p>
          <a:p>
            <a:pPr lvl="1"/>
            <a:r>
              <a:rPr lang="en-US" altLang="ko-KR" sz="2400" dirty="0" smtClean="0"/>
              <a:t>Proposals to resolve the identified Non-Terrestrial network channel modelling key issues</a:t>
            </a:r>
          </a:p>
          <a:p>
            <a:pPr lvl="1"/>
            <a:r>
              <a:rPr lang="en-US" altLang="ko-KR" sz="2400" dirty="0" smtClean="0"/>
              <a:t>Proposed NTN channel model features wrt deployment scenarios</a:t>
            </a:r>
          </a:p>
          <a:p>
            <a:pPr lvl="1"/>
            <a:r>
              <a:rPr lang="en-US" altLang="ko-KR" sz="2400" dirty="0" smtClean="0"/>
              <a:t>Proposed skeleton for the chapter 6 of the TR 38.811</a:t>
            </a:r>
          </a:p>
          <a:p>
            <a:r>
              <a:rPr lang="en-US" altLang="ko-KR" sz="2800" u="sng" dirty="0" smtClean="0"/>
              <a:t>All for decision</a:t>
            </a:r>
            <a:endParaRPr lang="en-GB" sz="2800"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extLst>
      <p:ext uri="{BB962C8B-B14F-4D97-AF65-F5344CB8AC3E}">
        <p14:creationId xmlns:p14="http://schemas.microsoft.com/office/powerpoint/2010/main" val="351802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06090"/>
          </a:xfrm>
        </p:spPr>
        <p:txBody>
          <a:bodyPr>
            <a:normAutofit fontScale="90000"/>
          </a:bodyPr>
          <a:lstStyle/>
          <a:p>
            <a:r>
              <a:rPr lang="fr-FR" dirty="0"/>
              <a:t>Key issue </a:t>
            </a:r>
            <a:r>
              <a:rPr lang="fr-FR" dirty="0" smtClean="0"/>
              <a:t>4.1</a:t>
            </a:r>
            <a:endParaRPr lang="zh-CN" altLang="en-US" dirty="0"/>
          </a:p>
        </p:txBody>
      </p:sp>
      <p:sp>
        <p:nvSpPr>
          <p:cNvPr id="3" name="内容占位符 2"/>
          <p:cNvSpPr>
            <a:spLocks noGrp="1"/>
          </p:cNvSpPr>
          <p:nvPr>
            <p:ph idx="1"/>
          </p:nvPr>
        </p:nvSpPr>
        <p:spPr>
          <a:xfrm>
            <a:off x="457200" y="1268760"/>
            <a:ext cx="8229600" cy="4813995"/>
          </a:xfrm>
        </p:spPr>
        <p:txBody>
          <a:bodyPr>
            <a:normAutofit fontScale="70000" lnSpcReduction="20000"/>
          </a:bodyPr>
          <a:lstStyle/>
          <a:p>
            <a:pPr lvl="0"/>
            <a:r>
              <a:rPr lang="it-IT" dirty="0" smtClean="0"/>
              <a:t>NTN </a:t>
            </a:r>
            <a:r>
              <a:rPr lang="it-IT" dirty="0" err="1"/>
              <a:t>channel</a:t>
            </a:r>
            <a:r>
              <a:rPr lang="it-IT" dirty="0"/>
              <a:t> </a:t>
            </a:r>
            <a:r>
              <a:rPr lang="it-IT" dirty="0" err="1"/>
              <a:t>modelling</a:t>
            </a:r>
            <a:r>
              <a:rPr lang="it-IT" dirty="0"/>
              <a:t> - General </a:t>
            </a:r>
            <a:r>
              <a:rPr lang="it-IT" dirty="0" err="1" smtClean="0"/>
              <a:t>principles</a:t>
            </a:r>
            <a:endParaRPr lang="it-IT" dirty="0" smtClean="0"/>
          </a:p>
          <a:p>
            <a:pPr lvl="1"/>
            <a:endParaRPr lang="en-US" dirty="0" smtClean="0"/>
          </a:p>
          <a:p>
            <a:r>
              <a:rPr lang="en-US" b="1" i="1" dirty="0" smtClean="0"/>
              <a:t>Proposal </a:t>
            </a:r>
            <a:r>
              <a:rPr lang="en-US" b="1" i="1" dirty="0"/>
              <a:t>4.1.1: Consider only drop-based simulations for NTN channel models but still taking into account Doppler effect</a:t>
            </a:r>
            <a:endParaRPr lang="en-GB" dirty="0"/>
          </a:p>
          <a:p>
            <a:r>
              <a:rPr lang="en-GB" b="1" i="1" dirty="0"/>
              <a:t>Proposal 4.1.2: Non terrestrial network channel models are generated by defining non terrestrial network specific parameters/features in TR 38.811 to extend the TR 38.901 model in all frequency selective channels.</a:t>
            </a:r>
            <a:endParaRPr lang="en-GB" dirty="0"/>
          </a:p>
          <a:p>
            <a:r>
              <a:rPr lang="en-GB" b="1" i="1" dirty="0"/>
              <a:t>Proposal 4.1.3: Other </a:t>
            </a:r>
            <a:r>
              <a:rPr lang="en-GB" b="1" i="1" dirty="0" err="1"/>
              <a:t>Non terrestrial</a:t>
            </a:r>
            <a:r>
              <a:rPr lang="en-GB" b="1" i="1" dirty="0"/>
              <a:t> network channel models from ITU-R P-681 are also considered in TR 38.811 for specific cases (e.g. flat fading and possibly some frequency selective channels).</a:t>
            </a:r>
            <a:endParaRPr lang="en-GB" dirty="0"/>
          </a:p>
          <a:p>
            <a:endParaRPr lang="en-GB" dirty="0"/>
          </a:p>
          <a:p>
            <a:r>
              <a:rPr lang="en-US" dirty="0"/>
              <a:t>Note that using both models will allow cross check of results between the two independent modelling approaches especially for deployment scenarios D2, D3 and D5 (S band).</a:t>
            </a:r>
            <a:endParaRPr lang="en-GB" dirty="0"/>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3</a:t>
            </a:fld>
            <a:endParaRPr lang="zh-CN" altLang="en-US"/>
          </a:p>
        </p:txBody>
      </p:sp>
    </p:spTree>
    <p:extLst>
      <p:ext uri="{BB962C8B-B14F-4D97-AF65-F5344CB8AC3E}">
        <p14:creationId xmlns:p14="http://schemas.microsoft.com/office/powerpoint/2010/main" val="35189087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smtClean="0"/>
              <a:t>Key issue 4.2</a:t>
            </a:r>
            <a:endParaRPr lang="en-GB" dirty="0"/>
          </a:p>
        </p:txBody>
      </p:sp>
      <p:sp>
        <p:nvSpPr>
          <p:cNvPr id="3" name="Espace réservé du contenu 2"/>
          <p:cNvSpPr>
            <a:spLocks noGrp="1"/>
          </p:cNvSpPr>
          <p:nvPr>
            <p:ph idx="1"/>
          </p:nvPr>
        </p:nvSpPr>
        <p:spPr/>
        <p:txBody>
          <a:bodyPr>
            <a:normAutofit fontScale="70000" lnSpcReduction="20000"/>
          </a:bodyPr>
          <a:lstStyle/>
          <a:p>
            <a:r>
              <a:rPr lang="en-GB" dirty="0" smtClean="0"/>
              <a:t>Frequency bands to which the NTN channel models will apply </a:t>
            </a:r>
          </a:p>
          <a:p>
            <a:pPr lvl="1"/>
            <a:r>
              <a:rPr lang="en-US" dirty="0" smtClean="0"/>
              <a:t>Option 1: Definition of Channel model for S and Ka band respectively</a:t>
            </a:r>
            <a:endParaRPr lang="en-GB" dirty="0" smtClean="0"/>
          </a:p>
          <a:p>
            <a:pPr lvl="1"/>
            <a:r>
              <a:rPr lang="en-US" dirty="0" smtClean="0"/>
              <a:t>Option 2: Definition of Channel model for bands between  0.5 and 100 GHz with potential partitioning of the spectrum to allow different parameters &amp; features per sub band (e.g. below/above 6GHz)</a:t>
            </a:r>
            <a:endParaRPr lang="en-GB" dirty="0" smtClean="0"/>
          </a:p>
          <a:p>
            <a:endParaRPr lang="en-US" b="1" i="1" dirty="0" smtClean="0"/>
          </a:p>
          <a:p>
            <a:r>
              <a:rPr lang="en-US" b="1" i="1" dirty="0"/>
              <a:t>Proposal 4.2: The TR 38.811 will define a Non Terrestrial network Channel model framework allowing different parameters &amp; features per sub band (e.g. S and Ka band). The final intent is to cover the frequency range between  0.5 and 100 GHz. Initially the parameters and features for the bands targeted in the deployment scenarios will be defined. </a:t>
            </a:r>
            <a:endParaRPr lang="en-GB" dirty="0"/>
          </a:p>
          <a:p>
            <a:endParaRPr lang="en-GB" dirty="0" smtClean="0"/>
          </a:p>
          <a:p>
            <a:r>
              <a:rPr lang="en-US" dirty="0" smtClean="0"/>
              <a:t>Note: the NTN channel model frequency range applicability is independent from the ITU-R allocated spectrum</a:t>
            </a:r>
            <a:endParaRPr lang="en-GB" dirty="0" smtClean="0"/>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4</a:t>
            </a:fld>
            <a:endParaRPr lang="zh-CN" altLang="en-US"/>
          </a:p>
        </p:txBody>
      </p:sp>
    </p:spTree>
    <p:extLst>
      <p:ext uri="{BB962C8B-B14F-4D97-AF65-F5344CB8AC3E}">
        <p14:creationId xmlns:p14="http://schemas.microsoft.com/office/powerpoint/2010/main" val="4092105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Key issue 4.3</a:t>
            </a:r>
            <a:endParaRPr lang="en-GB" dirty="0"/>
          </a:p>
        </p:txBody>
      </p:sp>
      <p:sp>
        <p:nvSpPr>
          <p:cNvPr id="3" name="Espace réservé du contenu 2"/>
          <p:cNvSpPr>
            <a:spLocks noGrp="1"/>
          </p:cNvSpPr>
          <p:nvPr>
            <p:ph idx="1"/>
          </p:nvPr>
        </p:nvSpPr>
        <p:spPr/>
        <p:txBody>
          <a:bodyPr>
            <a:normAutofit fontScale="85000" lnSpcReduction="20000"/>
          </a:bodyPr>
          <a:lstStyle/>
          <a:p>
            <a:r>
              <a:rPr lang="en-US" dirty="0" smtClean="0"/>
              <a:t>Antenna pattern for HAPS</a:t>
            </a:r>
          </a:p>
          <a:p>
            <a:pPr lvl="1"/>
            <a:r>
              <a:rPr lang="en-US" dirty="0" smtClean="0"/>
              <a:t>Option 1: use the 3GPP TR 38.901 antenna pattern of Base Station </a:t>
            </a:r>
            <a:endParaRPr lang="en-GB" dirty="0" smtClean="0"/>
          </a:p>
          <a:p>
            <a:pPr lvl="1"/>
            <a:r>
              <a:rPr lang="en-US" dirty="0" smtClean="0"/>
              <a:t>Option 2: use Bessel function based antenna pattern</a:t>
            </a:r>
            <a:endParaRPr lang="en-GB" dirty="0" smtClean="0"/>
          </a:p>
          <a:p>
            <a:pPr lvl="1"/>
            <a:r>
              <a:rPr lang="en-US" dirty="0" smtClean="0"/>
              <a:t>Option 3: Option 1 and Option 2</a:t>
            </a:r>
            <a:endParaRPr lang="en-GB" dirty="0" smtClean="0"/>
          </a:p>
          <a:p>
            <a:endParaRPr lang="en-US" dirty="0" smtClean="0"/>
          </a:p>
          <a:p>
            <a:r>
              <a:rPr lang="en-US" b="1" i="1" dirty="0" smtClean="0"/>
              <a:t>Proposal 4.3: Select Option 3 which will use both “the 3GPP TR 38.901 antenna pattern of Base Station” and “Bessel function based antenna pattern” for HAPS antenna pattern</a:t>
            </a:r>
          </a:p>
          <a:p>
            <a:r>
              <a:rPr lang="en-US" b="1" i="1" dirty="0" smtClean="0"/>
              <a:t>This </a:t>
            </a:r>
            <a:r>
              <a:rPr lang="en-US" b="1" i="1" dirty="0"/>
              <a:t>doesn’t preclude the definition of other HAPS antenna patterns.</a:t>
            </a:r>
            <a:endParaRPr lang="en-GB" dirty="0"/>
          </a:p>
          <a:p>
            <a:endParaRPr lang="en-GB" b="1" i="1" dirty="0" smtClean="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5</a:t>
            </a:fld>
            <a:endParaRPr lang="zh-CN" altLang="en-US"/>
          </a:p>
        </p:txBody>
      </p:sp>
    </p:spTree>
    <p:extLst>
      <p:ext uri="{BB962C8B-B14F-4D97-AF65-F5344CB8AC3E}">
        <p14:creationId xmlns:p14="http://schemas.microsoft.com/office/powerpoint/2010/main" val="3881961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Key issue 4.4</a:t>
            </a:r>
            <a:endParaRPr lang="en-GB" dirty="0"/>
          </a:p>
        </p:txBody>
      </p:sp>
      <p:sp>
        <p:nvSpPr>
          <p:cNvPr id="3" name="Espace réservé du contenu 2"/>
          <p:cNvSpPr>
            <a:spLocks noGrp="1"/>
          </p:cNvSpPr>
          <p:nvPr>
            <p:ph idx="1"/>
          </p:nvPr>
        </p:nvSpPr>
        <p:spPr/>
        <p:txBody>
          <a:bodyPr>
            <a:normAutofit fontScale="70000" lnSpcReduction="20000"/>
          </a:bodyPr>
          <a:lstStyle/>
          <a:p>
            <a:r>
              <a:rPr lang="en-GB" dirty="0" smtClean="0"/>
              <a:t>UE </a:t>
            </a:r>
            <a:r>
              <a:rPr lang="en-GB" dirty="0"/>
              <a:t>Antenna pattern for fast fading</a:t>
            </a:r>
          </a:p>
          <a:p>
            <a:endParaRPr lang="en-GB" dirty="0" smtClean="0"/>
          </a:p>
          <a:p>
            <a:r>
              <a:rPr lang="en-GB" b="1" i="1" dirty="0" smtClean="0"/>
              <a:t>Proposal </a:t>
            </a:r>
            <a:r>
              <a:rPr lang="en-GB" b="1" i="1" dirty="0"/>
              <a:t>4.4: The following reference UE antenna patterns are adopted for fast fading:</a:t>
            </a:r>
          </a:p>
          <a:p>
            <a:pPr lvl="1"/>
            <a:r>
              <a:rPr lang="en-GB" b="1" i="1" dirty="0" smtClean="0"/>
              <a:t>Quasi </a:t>
            </a:r>
            <a:r>
              <a:rPr lang="en-GB" b="1" i="1" dirty="0"/>
              <a:t>Isotropic - Linear polarisation (Quasi isotropic refers to dipole antenna which is </a:t>
            </a:r>
            <a:r>
              <a:rPr lang="en-GB" b="1" i="1" dirty="0" err="1"/>
              <a:t>omni</a:t>
            </a:r>
            <a:r>
              <a:rPr lang="en-GB" b="1" i="1" dirty="0"/>
              <a:t>-directional in one plane)</a:t>
            </a:r>
          </a:p>
          <a:p>
            <a:pPr lvl="1"/>
            <a:r>
              <a:rPr lang="en-GB" b="1" i="1" dirty="0" smtClean="0"/>
              <a:t>Co-phased </a:t>
            </a:r>
            <a:r>
              <a:rPr lang="en-GB" b="1" i="1" dirty="0"/>
              <a:t>array - Dual Linear polarisation (one for below 6GHz band and one for above 6 GHz band as proposed by Nokia in R1-1802543)</a:t>
            </a:r>
          </a:p>
          <a:p>
            <a:r>
              <a:rPr lang="en-GB" b="1" i="1" dirty="0"/>
              <a:t>This doesn’t preclude the definition of other UE antenna patterns.</a:t>
            </a:r>
          </a:p>
          <a:p>
            <a:endParaRPr lang="en-GB" dirty="0"/>
          </a:p>
          <a:p>
            <a:r>
              <a:rPr lang="en-GB" dirty="0"/>
              <a:t>Note: “VSAT type - circular polarisation: fixed or tracking” UE antenna pattern are also considered but only in deployment scenarios featuring only flat fading conditions</a:t>
            </a:r>
          </a:p>
          <a:p>
            <a:endParaRPr lang="en-GB" dirty="0"/>
          </a:p>
          <a:p>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6</a:t>
            </a:fld>
            <a:endParaRPr lang="zh-CN" altLang="en-US"/>
          </a:p>
        </p:txBody>
      </p:sp>
    </p:spTree>
    <p:extLst>
      <p:ext uri="{BB962C8B-B14F-4D97-AF65-F5344CB8AC3E}">
        <p14:creationId xmlns:p14="http://schemas.microsoft.com/office/powerpoint/2010/main" val="1644149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Key issue 4.5</a:t>
            </a:r>
            <a:endParaRPr lang="en-GB" dirty="0"/>
          </a:p>
        </p:txBody>
      </p:sp>
      <p:sp>
        <p:nvSpPr>
          <p:cNvPr id="3" name="Espace réservé du contenu 2"/>
          <p:cNvSpPr>
            <a:spLocks noGrp="1"/>
          </p:cNvSpPr>
          <p:nvPr>
            <p:ph idx="1"/>
          </p:nvPr>
        </p:nvSpPr>
        <p:spPr/>
        <p:txBody>
          <a:bodyPr>
            <a:normAutofit fontScale="85000" lnSpcReduction="20000"/>
          </a:bodyPr>
          <a:lstStyle/>
          <a:p>
            <a:r>
              <a:rPr lang="en-GB" dirty="0" smtClean="0"/>
              <a:t>Shadow </a:t>
            </a:r>
            <a:r>
              <a:rPr lang="en-GB" dirty="0"/>
              <a:t>fading modelling</a:t>
            </a:r>
          </a:p>
          <a:p>
            <a:pPr lvl="1"/>
            <a:r>
              <a:rPr lang="en-GB" dirty="0"/>
              <a:t>Option 1: Re use autocorrelation model from 3GPP TR 38.901 but with specific parameters for FFS (e.g. correlation distance)</a:t>
            </a:r>
          </a:p>
          <a:p>
            <a:pPr lvl="1"/>
            <a:r>
              <a:rPr lang="en-GB" dirty="0"/>
              <a:t>Option 2: Land Mobile Satellite shadowing model based on measurements</a:t>
            </a:r>
          </a:p>
          <a:p>
            <a:pPr lvl="1"/>
            <a:r>
              <a:rPr lang="en-GB" dirty="0"/>
              <a:t>Option 3: Option 1 and Option 2</a:t>
            </a:r>
          </a:p>
          <a:p>
            <a:endParaRPr lang="en-GB" dirty="0"/>
          </a:p>
          <a:p>
            <a:r>
              <a:rPr lang="en-GB" b="1" i="1" dirty="0"/>
              <a:t>Proposal 4.6: Option 3 is selected. Depending on the deployment scenarios, one of the shadowing models (3GPP TR 38.901 with specific parameters or ITU-R P681 LMS) can be </a:t>
            </a:r>
            <a:r>
              <a:rPr lang="en-GB" b="1" i="1" dirty="0" smtClean="0"/>
              <a:t>used</a:t>
            </a:r>
            <a:endParaRPr lang="en-GB" b="1" i="1"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7</a:t>
            </a:fld>
            <a:endParaRPr lang="zh-CN" altLang="en-US"/>
          </a:p>
        </p:txBody>
      </p:sp>
    </p:spTree>
    <p:extLst>
      <p:ext uri="{BB962C8B-B14F-4D97-AF65-F5344CB8AC3E}">
        <p14:creationId xmlns:p14="http://schemas.microsoft.com/office/powerpoint/2010/main" val="138765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Key issue 4.6</a:t>
            </a:r>
            <a:endParaRPr lang="en-GB" dirty="0"/>
          </a:p>
        </p:txBody>
      </p:sp>
      <p:sp>
        <p:nvSpPr>
          <p:cNvPr id="3" name="Espace réservé du contenu 2"/>
          <p:cNvSpPr>
            <a:spLocks noGrp="1"/>
          </p:cNvSpPr>
          <p:nvPr>
            <p:ph idx="1"/>
          </p:nvPr>
        </p:nvSpPr>
        <p:spPr/>
        <p:txBody>
          <a:bodyPr>
            <a:normAutofit fontScale="85000" lnSpcReduction="20000"/>
          </a:bodyPr>
          <a:lstStyle/>
          <a:p>
            <a:r>
              <a:rPr lang="en-GB" dirty="0" smtClean="0"/>
              <a:t>Fast </a:t>
            </a:r>
            <a:r>
              <a:rPr lang="en-GB" dirty="0"/>
              <a:t>fading model in Frequency selective channel for link level and system level simulations</a:t>
            </a:r>
          </a:p>
          <a:p>
            <a:pPr lvl="1"/>
            <a:r>
              <a:rPr lang="en-GB" dirty="0"/>
              <a:t>Option 1: 3GPP TR 38.901 methodology based</a:t>
            </a:r>
          </a:p>
          <a:p>
            <a:pPr lvl="1"/>
            <a:r>
              <a:rPr lang="en-GB" dirty="0"/>
              <a:t>Option 2: ITU-R P-681 model based (only for quasi isotropic UE antenna pattern)</a:t>
            </a:r>
          </a:p>
          <a:p>
            <a:pPr lvl="1"/>
            <a:r>
              <a:rPr lang="en-GB" dirty="0"/>
              <a:t>Option 3: Option 1 and Option 2</a:t>
            </a:r>
          </a:p>
          <a:p>
            <a:endParaRPr lang="en-GB" dirty="0"/>
          </a:p>
          <a:p>
            <a:r>
              <a:rPr lang="en-GB" b="1" i="1" dirty="0"/>
              <a:t>Proposal 4.7: Option 3 is selected. Depending on the deployment scenarios, one or both fast fading models (3GPP TR 38.901 model based or ITU-R P-681 model based) for frequency selective channel models can be used</a:t>
            </a:r>
            <a:r>
              <a:rPr lang="en-GB" b="1" i="1" dirty="0" smtClean="0"/>
              <a:t>.</a:t>
            </a:r>
            <a:endParaRPr lang="en-GB" b="1" i="1"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8</a:t>
            </a:fld>
            <a:endParaRPr lang="zh-CN" altLang="en-US"/>
          </a:p>
        </p:txBody>
      </p:sp>
    </p:spTree>
    <p:extLst>
      <p:ext uri="{BB962C8B-B14F-4D97-AF65-F5344CB8AC3E}">
        <p14:creationId xmlns:p14="http://schemas.microsoft.com/office/powerpoint/2010/main" val="3290380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dirty="0" smtClean="0"/>
              <a:t>General </a:t>
            </a:r>
            <a:r>
              <a:rPr lang="en-GB" dirty="0"/>
              <a:t>NTN channel model features per deployment </a:t>
            </a:r>
            <a:r>
              <a:rPr lang="en-GB" dirty="0" smtClean="0"/>
              <a:t>scenarios - 1</a:t>
            </a:r>
            <a:endParaRPr lang="en-GB" dirty="0"/>
          </a:p>
        </p:txBody>
      </p:sp>
      <p:sp>
        <p:nvSpPr>
          <p:cNvPr id="4" name="Espace réservé du numéro de diapositive 3"/>
          <p:cNvSpPr>
            <a:spLocks noGrp="1"/>
          </p:cNvSpPr>
          <p:nvPr>
            <p:ph type="sldNum" sz="quarter" idx="12"/>
          </p:nvPr>
        </p:nvSpPr>
        <p:spPr/>
        <p:txBody>
          <a:bodyPr/>
          <a:lstStyle/>
          <a:p>
            <a:fld id="{0C913308-F349-4B6D-A68A-DD1791B4A57B}" type="slidenum">
              <a:rPr lang="zh-CN" altLang="en-US" smtClean="0"/>
              <a:pPr/>
              <a:t>9</a:t>
            </a:fld>
            <a:endParaRPr lang="zh-CN" altLang="en-US"/>
          </a:p>
        </p:txBody>
      </p:sp>
      <p:graphicFrame>
        <p:nvGraphicFramePr>
          <p:cNvPr id="5" name="Tableau 4"/>
          <p:cNvGraphicFramePr>
            <a:graphicFrameLocks noGrp="1"/>
          </p:cNvGraphicFramePr>
          <p:nvPr>
            <p:extLst>
              <p:ext uri="{D42A27DB-BD31-4B8C-83A1-F6EECF244321}">
                <p14:modId xmlns:p14="http://schemas.microsoft.com/office/powerpoint/2010/main" val="1371932268"/>
              </p:ext>
            </p:extLst>
          </p:nvPr>
        </p:nvGraphicFramePr>
        <p:xfrm>
          <a:off x="395534" y="1600200"/>
          <a:ext cx="8352932" cy="5044440"/>
        </p:xfrm>
        <a:graphic>
          <a:graphicData uri="http://schemas.openxmlformats.org/drawingml/2006/table">
            <a:tbl>
              <a:tblPr firstRow="1" firstCol="1" bandRow="1">
                <a:tableStyleId>{5C22544A-7EE6-4342-B048-85BDC9FD1C3A}</a:tableStyleId>
              </a:tblPr>
              <a:tblGrid>
                <a:gridCol w="1060822"/>
                <a:gridCol w="1458422"/>
                <a:gridCol w="1458422"/>
                <a:gridCol w="1458422"/>
                <a:gridCol w="1458422"/>
                <a:gridCol w="1458422"/>
              </a:tblGrid>
              <a:tr h="122323">
                <a:tc>
                  <a:txBody>
                    <a:bodyPr/>
                    <a:lstStyle/>
                    <a:p>
                      <a:endParaRPr lang="en-GB" sz="1200" dirty="0">
                        <a:effectLst/>
                        <a:latin typeface="Times New Roman"/>
                      </a:endParaRPr>
                    </a:p>
                  </a:txBody>
                  <a:tcPr marL="55045" marR="55045" marT="0" marB="0"/>
                </a:tc>
                <a:tc>
                  <a:txBody>
                    <a:bodyPr/>
                    <a:lstStyle/>
                    <a:p>
                      <a:pPr>
                        <a:spcAft>
                          <a:spcPts val="0"/>
                        </a:spcAft>
                      </a:pPr>
                      <a:r>
                        <a:rPr lang="en-GB" sz="1100">
                          <a:effectLst/>
                        </a:rPr>
                        <a:t>Deployment-D1</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Deployment-D2</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Deployment-D3</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Deployment-D4</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Deployment-D5</a:t>
                      </a:r>
                      <a:endParaRPr lang="en-GB" sz="1100">
                        <a:effectLst/>
                        <a:latin typeface="Arial"/>
                        <a:ea typeface="Times New Roman"/>
                        <a:cs typeface="Times New Roman"/>
                      </a:endParaRPr>
                    </a:p>
                  </a:txBody>
                  <a:tcPr marL="0" marR="0" marT="0" marB="0"/>
                </a:tc>
              </a:tr>
              <a:tr h="220182">
                <a:tc>
                  <a:txBody>
                    <a:bodyPr/>
                    <a:lstStyle/>
                    <a:p>
                      <a:pPr>
                        <a:spcAft>
                          <a:spcPts val="0"/>
                        </a:spcAft>
                      </a:pPr>
                      <a:r>
                        <a:rPr lang="en-GB" sz="1100">
                          <a:effectLst/>
                        </a:rPr>
                        <a:t>Platform orbit and altitude</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GEO at 35 786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GEO at 35 786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Non-GEO down to 600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Non-GEO down to 600 km</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HAPS between 8 km and 50 km</a:t>
                      </a:r>
                      <a:endParaRPr lang="en-GB" sz="1100">
                        <a:effectLst/>
                        <a:latin typeface="Arial"/>
                        <a:ea typeface="Times New Roman"/>
                        <a:cs typeface="Times New Roman"/>
                      </a:endParaRPr>
                    </a:p>
                  </a:txBody>
                  <a:tcPr marL="0" marR="0" marT="0" marB="0"/>
                </a:tc>
              </a:tr>
              <a:tr h="550455">
                <a:tc>
                  <a:txBody>
                    <a:bodyPr/>
                    <a:lstStyle/>
                    <a:p>
                      <a:pPr>
                        <a:spcAft>
                          <a:spcPts val="0"/>
                        </a:spcAft>
                      </a:pPr>
                      <a:r>
                        <a:rPr lang="en-GB" sz="1100" dirty="0" smtClean="0">
                          <a:effectLst/>
                        </a:rPr>
                        <a:t>Frequency on the link between Air / space-borne platform and UE</a:t>
                      </a:r>
                      <a:endParaRPr lang="en-GB" sz="1100" dirty="0">
                        <a:effectLst/>
                        <a:latin typeface="Arial"/>
                        <a:ea typeface="Times New Roman"/>
                        <a:cs typeface="Times New Roman"/>
                      </a:endParaRPr>
                    </a:p>
                  </a:txBody>
                  <a:tcPr marL="55045" marR="55045" marT="0" marB="0"/>
                </a:tc>
                <a:tc>
                  <a:txBody>
                    <a:bodyPr/>
                    <a:lstStyle/>
                    <a:p>
                      <a:pPr>
                        <a:spcAft>
                          <a:spcPts val="0"/>
                        </a:spcAft>
                      </a:pPr>
                      <a:r>
                        <a:rPr lang="en-GB" sz="1100">
                          <a:effectLst/>
                        </a:rPr>
                        <a:t>Around 20 GHz for DL</a:t>
                      </a:r>
                    </a:p>
                    <a:p>
                      <a:pPr>
                        <a:spcAft>
                          <a:spcPts val="0"/>
                        </a:spcAft>
                      </a:pPr>
                      <a:r>
                        <a:rPr lang="en-GB" sz="1100">
                          <a:effectLst/>
                        </a:rPr>
                        <a:t>Around 30 GHz for UL (Ka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Around 2 GHz for both DL and UL (S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Around 2 GHz for both DL and UL (S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Around 20 GHz for DL</a:t>
                      </a:r>
                    </a:p>
                    <a:p>
                      <a:pPr>
                        <a:spcAft>
                          <a:spcPts val="0"/>
                        </a:spcAft>
                      </a:pPr>
                      <a:r>
                        <a:rPr lang="en-GB" sz="1100">
                          <a:effectLst/>
                        </a:rPr>
                        <a:t>Around 30 GHz for UL (Ka band)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Below 6 GHz</a:t>
                      </a:r>
                      <a:endParaRPr lang="en-GB" sz="1100">
                        <a:effectLst/>
                        <a:latin typeface="Arial"/>
                        <a:ea typeface="Times New Roman"/>
                        <a:cs typeface="Times New Roman"/>
                      </a:endParaRPr>
                    </a:p>
                  </a:txBody>
                  <a:tcPr marL="0" marR="0" marT="0" marB="0"/>
                </a:tc>
              </a:tr>
              <a:tr h="440364">
                <a:tc>
                  <a:txBody>
                    <a:bodyPr/>
                    <a:lstStyle/>
                    <a:p>
                      <a:pPr>
                        <a:spcAft>
                          <a:spcPts val="0"/>
                        </a:spcAft>
                      </a:pPr>
                      <a:r>
                        <a:rPr lang="en-GB" sz="1100">
                          <a:effectLst/>
                        </a:rPr>
                        <a:t>Maximum Channel Bandwidth </a:t>
                      </a:r>
                    </a:p>
                    <a:p>
                      <a:pPr>
                        <a:spcAft>
                          <a:spcPts val="0"/>
                        </a:spcAft>
                      </a:pPr>
                      <a:r>
                        <a:rPr lang="en-GB" sz="1100">
                          <a:effectLst/>
                        </a:rPr>
                        <a:t>(DL + UL)</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Up to 2 * 800 MHz</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Up to 2 * 20 MHz</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Up to 2 * 20MHz</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Up to 2 * 800 MHz</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Up to 2 * 80 MHz</a:t>
                      </a:r>
                      <a:endParaRPr lang="en-GB" sz="1100">
                        <a:effectLst/>
                        <a:latin typeface="Arial"/>
                        <a:ea typeface="Times New Roman"/>
                        <a:cs typeface="Times New Roman"/>
                      </a:endParaRPr>
                    </a:p>
                  </a:txBody>
                  <a:tcPr marL="0" marR="0" marT="0" marB="0"/>
                </a:tc>
              </a:tr>
              <a:tr h="660546">
                <a:tc>
                  <a:txBody>
                    <a:bodyPr/>
                    <a:lstStyle/>
                    <a:p>
                      <a:pPr>
                        <a:spcAft>
                          <a:spcPts val="0"/>
                        </a:spcAft>
                      </a:pPr>
                      <a:r>
                        <a:rPr lang="en-GB" sz="1100" dirty="0">
                          <a:effectLst/>
                        </a:rPr>
                        <a:t>UE antenna pattern + polarisation</a:t>
                      </a:r>
                      <a:endParaRPr lang="en-GB" sz="1100" dirty="0">
                        <a:effectLst/>
                        <a:latin typeface="Arial"/>
                        <a:ea typeface="Times New Roman"/>
                        <a:cs typeface="Times New Roman"/>
                      </a:endParaRPr>
                    </a:p>
                  </a:txBody>
                  <a:tcPr marL="55045" marR="55045" marT="0" marB="0"/>
                </a:tc>
                <a:tc>
                  <a:txBody>
                    <a:bodyPr/>
                    <a:lstStyle/>
                    <a:p>
                      <a:pPr marL="342900" lvl="0" indent="-342900">
                        <a:spcAft>
                          <a:spcPts val="0"/>
                        </a:spcAft>
                        <a:buFont typeface="Symbol"/>
                        <a:buChar char=""/>
                      </a:pPr>
                      <a:r>
                        <a:rPr lang="en-GB" sz="1100" dirty="0">
                          <a:effectLst/>
                        </a:rPr>
                        <a:t>VSAT type - circular polarisation</a:t>
                      </a:r>
                    </a:p>
                    <a:p>
                      <a:pPr marL="342900" lvl="0" indent="-342900">
                        <a:spcAft>
                          <a:spcPts val="0"/>
                        </a:spcAft>
                        <a:buFont typeface="Symbol"/>
                        <a:buChar char=""/>
                      </a:pPr>
                      <a:r>
                        <a:rPr lang="en-GB" sz="1100" dirty="0">
                          <a:effectLst/>
                        </a:rPr>
                        <a:t>Co-phased array - Dual Linear polarisation (Note 1)</a:t>
                      </a:r>
                      <a:endParaRPr lang="en-GB" sz="1100" dirty="0">
                        <a:effectLst/>
                        <a:latin typeface="Arial"/>
                        <a:ea typeface="Times New Roman"/>
                        <a:cs typeface="Times New Roman"/>
                      </a:endParaRPr>
                    </a:p>
                  </a:txBody>
                  <a:tcPr marL="0" marR="0" marT="0" marB="0"/>
                </a:tc>
                <a:tc>
                  <a:txBody>
                    <a:bodyPr/>
                    <a:lstStyle/>
                    <a:p>
                      <a:pPr marL="342900" lvl="0" indent="-342900">
                        <a:spcAft>
                          <a:spcPts val="0"/>
                        </a:spcAft>
                        <a:buFont typeface="Symbol"/>
                        <a:buChar char=""/>
                      </a:pPr>
                      <a:r>
                        <a:rPr lang="it-IT" sz="1100">
                          <a:effectLst/>
                        </a:rPr>
                        <a:t>Quasi Isotropic - Linear polarisation (Note 4)</a:t>
                      </a:r>
                      <a:endParaRPr lang="en-GB" sz="1100">
                        <a:effectLst/>
                      </a:endParaRPr>
                    </a:p>
                    <a:p>
                      <a:pPr marL="342900" lvl="0" indent="-342900">
                        <a:spcAft>
                          <a:spcPts val="0"/>
                        </a:spcAft>
                        <a:buFont typeface="Symbol"/>
                        <a:buChar char=""/>
                      </a:pPr>
                      <a:r>
                        <a:rPr lang="en-GB" sz="1100">
                          <a:effectLst/>
                        </a:rPr>
                        <a:t>Co-phased array - Dual Linear polarisation (Note 2)</a:t>
                      </a:r>
                      <a:endParaRPr lang="en-GB" sz="1100">
                        <a:effectLst/>
                        <a:latin typeface="Arial"/>
                        <a:ea typeface="Times New Roman"/>
                        <a:cs typeface="Times New Roman"/>
                      </a:endParaRPr>
                    </a:p>
                  </a:txBody>
                  <a:tcPr marL="0" marR="0" marT="0" marB="0"/>
                </a:tc>
                <a:tc>
                  <a:txBody>
                    <a:bodyPr/>
                    <a:lstStyle/>
                    <a:p>
                      <a:pPr marL="342900" lvl="0" indent="-342900">
                        <a:spcAft>
                          <a:spcPts val="0"/>
                        </a:spcAft>
                        <a:buFont typeface="Symbol"/>
                        <a:buChar char=""/>
                      </a:pPr>
                      <a:r>
                        <a:rPr lang="it-IT" sz="1100">
                          <a:effectLst/>
                        </a:rPr>
                        <a:t>Quasi Isotropic - Linear polarisation (Note 4)</a:t>
                      </a:r>
                      <a:endParaRPr lang="en-GB" sz="1100">
                        <a:effectLst/>
                      </a:endParaRPr>
                    </a:p>
                    <a:p>
                      <a:pPr marL="342900" lvl="0" indent="-342900">
                        <a:spcAft>
                          <a:spcPts val="0"/>
                        </a:spcAft>
                        <a:buFont typeface="Symbol"/>
                        <a:buChar char=""/>
                      </a:pPr>
                      <a:r>
                        <a:rPr lang="en-GB" sz="1100">
                          <a:effectLst/>
                        </a:rPr>
                        <a:t>Co-phased array - Dual Linear polarisation (Note 2)</a:t>
                      </a:r>
                      <a:endParaRPr lang="en-GB" sz="1100">
                        <a:effectLst/>
                        <a:latin typeface="Arial"/>
                        <a:ea typeface="Times New Roman"/>
                        <a:cs typeface="Times New Roman"/>
                      </a:endParaRPr>
                    </a:p>
                  </a:txBody>
                  <a:tcPr marL="0" marR="0" marT="0" marB="0"/>
                </a:tc>
                <a:tc>
                  <a:txBody>
                    <a:bodyPr/>
                    <a:lstStyle/>
                    <a:p>
                      <a:pPr marL="342900" lvl="0" indent="-342900">
                        <a:spcAft>
                          <a:spcPts val="0"/>
                        </a:spcAft>
                        <a:buFont typeface="Symbol"/>
                        <a:buChar char=""/>
                      </a:pPr>
                      <a:r>
                        <a:rPr lang="en-GB" sz="1100">
                          <a:effectLst/>
                        </a:rPr>
                        <a:t>VSAT type - circular polarisation</a:t>
                      </a:r>
                    </a:p>
                    <a:p>
                      <a:pPr marL="342900" lvl="0" indent="-342900">
                        <a:spcAft>
                          <a:spcPts val="0"/>
                        </a:spcAft>
                        <a:buFont typeface="Symbol"/>
                        <a:buChar char=""/>
                      </a:pPr>
                      <a:r>
                        <a:rPr lang="en-GB" sz="1100">
                          <a:effectLst/>
                        </a:rPr>
                        <a:t>Co-phased array - Dual Linear polarisation (Note 1)</a:t>
                      </a:r>
                      <a:endParaRPr lang="en-GB" sz="1100">
                        <a:effectLst/>
                        <a:latin typeface="Arial"/>
                        <a:ea typeface="Times New Roman"/>
                        <a:cs typeface="Times New Roman"/>
                      </a:endParaRPr>
                    </a:p>
                  </a:txBody>
                  <a:tcPr marL="0" marR="0" marT="0" marB="0"/>
                </a:tc>
                <a:tc>
                  <a:txBody>
                    <a:bodyPr/>
                    <a:lstStyle/>
                    <a:p>
                      <a:pPr marL="342900" lvl="0" indent="-342900">
                        <a:spcAft>
                          <a:spcPts val="0"/>
                        </a:spcAft>
                        <a:buFont typeface="Symbol"/>
                        <a:buChar char=""/>
                      </a:pPr>
                      <a:r>
                        <a:rPr lang="it-IT" sz="1100">
                          <a:effectLst/>
                        </a:rPr>
                        <a:t>Quasi Isotropic - Linear polarisation (Note 4)</a:t>
                      </a:r>
                      <a:endParaRPr lang="en-GB" sz="1100">
                        <a:effectLst/>
                      </a:endParaRPr>
                    </a:p>
                    <a:p>
                      <a:pPr marL="342900" lvl="0" indent="-342900">
                        <a:spcAft>
                          <a:spcPts val="0"/>
                        </a:spcAft>
                        <a:buFont typeface="Symbol"/>
                        <a:buChar char=""/>
                      </a:pPr>
                      <a:r>
                        <a:rPr lang="en-GB" sz="1100">
                          <a:effectLst/>
                        </a:rPr>
                        <a:t>Co-phased array - Dual Linear polarisation (Note 2)</a:t>
                      </a:r>
                      <a:endParaRPr lang="en-GB" sz="1100">
                        <a:effectLst/>
                        <a:latin typeface="Arial"/>
                        <a:ea typeface="Times New Roman"/>
                        <a:cs typeface="Times New Roman"/>
                      </a:endParaRPr>
                    </a:p>
                  </a:txBody>
                  <a:tcPr marL="0" marR="0" marT="0" marB="0"/>
                </a:tc>
              </a:tr>
              <a:tr h="220182">
                <a:tc>
                  <a:txBody>
                    <a:bodyPr/>
                    <a:lstStyle/>
                    <a:p>
                      <a:pPr>
                        <a:spcAft>
                          <a:spcPts val="0"/>
                        </a:spcAft>
                      </a:pPr>
                      <a:r>
                        <a:rPr lang="en-GB" sz="1100">
                          <a:effectLst/>
                        </a:rPr>
                        <a:t>UE type</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Handheld, nomadic, fixed, moving platform mounted</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Handheld, moving platform mounted</a:t>
                      </a:r>
                      <a:endParaRPr lang="en-GB" sz="1100" dirty="0">
                        <a:effectLst/>
                        <a:latin typeface="Arial"/>
                        <a:ea typeface="Times New Roman"/>
                        <a:cs typeface="Times New Roman"/>
                      </a:endParaRPr>
                    </a:p>
                  </a:txBody>
                  <a:tcPr marL="0" marR="0" marT="0" marB="0"/>
                </a:tc>
                <a:tc>
                  <a:txBody>
                    <a:bodyPr/>
                    <a:lstStyle/>
                    <a:p>
                      <a:pPr>
                        <a:spcAft>
                          <a:spcPts val="0"/>
                        </a:spcAft>
                      </a:pPr>
                      <a:r>
                        <a:rPr lang="en-GB" sz="1100">
                          <a:effectLst/>
                        </a:rPr>
                        <a:t>Handheld, moving platform mounted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Handheld, nomadic, fixed, moving platform mounted</a:t>
                      </a:r>
                      <a:endParaRPr lang="en-GB" sz="1100">
                        <a:effectLst/>
                        <a:latin typeface="Arial"/>
                        <a:ea typeface="Times New Roman"/>
                        <a:cs typeface="Times New Roman"/>
                      </a:endParaRPr>
                    </a:p>
                  </a:txBody>
                  <a:tcPr marL="0" marR="0" marT="0" marB="0"/>
                </a:tc>
                <a:tc>
                  <a:txBody>
                    <a:bodyPr/>
                    <a:lstStyle/>
                    <a:p>
                      <a:pPr>
                        <a:spcAft>
                          <a:spcPts val="0"/>
                        </a:spcAft>
                      </a:pPr>
                      <a:r>
                        <a:rPr lang="en-GB" sz="1100">
                          <a:effectLst/>
                        </a:rPr>
                        <a:t>Handheld, moving platform mounted</a:t>
                      </a:r>
                      <a:endParaRPr lang="en-GB" sz="1100">
                        <a:effectLst/>
                        <a:latin typeface="Arial"/>
                        <a:ea typeface="Times New Roman"/>
                        <a:cs typeface="Times New Roman"/>
                      </a:endParaRPr>
                    </a:p>
                  </a:txBody>
                  <a:tcPr marL="0" marR="0" marT="0" marB="0"/>
                </a:tc>
              </a:tr>
              <a:tr h="770637">
                <a:tc>
                  <a:txBody>
                    <a:bodyPr/>
                    <a:lstStyle/>
                    <a:p>
                      <a:pPr>
                        <a:spcAft>
                          <a:spcPts val="0"/>
                        </a:spcAft>
                      </a:pPr>
                      <a:r>
                        <a:rPr lang="en-GB" sz="1100">
                          <a:effectLst/>
                        </a:rPr>
                        <a:t>Airborne &amp; space borne antenna pattern modelling + polarisation</a:t>
                      </a:r>
                      <a:endParaRPr lang="en-GB" sz="1100">
                        <a:effectLst/>
                        <a:latin typeface="Arial"/>
                        <a:ea typeface="Times New Roman"/>
                        <a:cs typeface="Times New Roman"/>
                      </a:endParaRPr>
                    </a:p>
                  </a:txBody>
                  <a:tcPr marL="55045" marR="55045" marT="0" marB="0"/>
                </a:tc>
                <a:tc>
                  <a:txBody>
                    <a:bodyPr/>
                    <a:lstStyle/>
                    <a:p>
                      <a:pPr>
                        <a:spcAft>
                          <a:spcPts val="0"/>
                        </a:spcAft>
                      </a:pPr>
                      <a:r>
                        <a:rPr lang="en-GB" sz="1100">
                          <a:effectLst/>
                        </a:rPr>
                        <a:t>Bessel function and circular polarisation</a:t>
                      </a:r>
                      <a:endParaRPr lang="en-GB" sz="1100">
                        <a:effectLst/>
                        <a:latin typeface="Arial"/>
                        <a:ea typeface="Times New Roman"/>
                        <a:cs typeface="Times New Roman"/>
                      </a:endParaRPr>
                    </a:p>
                  </a:txBody>
                  <a:tcPr marL="0" marR="0" marT="0" marB="0"/>
                </a:tc>
                <a:tc>
                  <a:txBody>
                    <a:bodyPr/>
                    <a:lstStyle/>
                    <a:p>
                      <a:pPr>
                        <a:spcAft>
                          <a:spcPts val="0"/>
                        </a:spcAft>
                      </a:pPr>
                      <a:r>
                        <a:rPr lang="en-GB" sz="1100" dirty="0">
                          <a:effectLst/>
                        </a:rPr>
                        <a:t>Bessel function and circular polarisation</a:t>
                      </a:r>
                      <a:endParaRPr lang="en-GB" sz="1100" dirty="0">
                        <a:effectLst/>
                        <a:latin typeface="Arial"/>
                        <a:ea typeface="Times New Roman"/>
                        <a:cs typeface="Times New Roman"/>
                      </a:endParaRPr>
                    </a:p>
                  </a:txBody>
                  <a:tcPr marL="0" marR="0" marT="0" marB="0"/>
                </a:tc>
                <a:tc>
                  <a:txBody>
                    <a:bodyPr/>
                    <a:lstStyle/>
                    <a:p>
                      <a:pPr>
                        <a:spcAft>
                          <a:spcPts val="0"/>
                        </a:spcAft>
                      </a:pPr>
                      <a:r>
                        <a:rPr lang="en-GB" sz="1100" dirty="0">
                          <a:effectLst/>
                        </a:rPr>
                        <a:t>Bessel function and circular polarisation</a:t>
                      </a:r>
                      <a:endParaRPr lang="en-GB" sz="1100" dirty="0">
                        <a:effectLst/>
                        <a:latin typeface="Arial"/>
                        <a:ea typeface="Times New Roman"/>
                        <a:cs typeface="Times New Roman"/>
                      </a:endParaRPr>
                    </a:p>
                  </a:txBody>
                  <a:tcPr marL="0" marR="0" marT="0" marB="0"/>
                </a:tc>
                <a:tc>
                  <a:txBody>
                    <a:bodyPr/>
                    <a:lstStyle/>
                    <a:p>
                      <a:pPr>
                        <a:spcAft>
                          <a:spcPts val="0"/>
                        </a:spcAft>
                      </a:pPr>
                      <a:r>
                        <a:rPr lang="en-GB" sz="1100" dirty="0">
                          <a:effectLst/>
                        </a:rPr>
                        <a:t>Bessel function and circular polarisation</a:t>
                      </a:r>
                      <a:endParaRPr lang="en-GB" sz="1100" dirty="0">
                        <a:effectLst/>
                        <a:latin typeface="Arial"/>
                        <a:ea typeface="Times New Roman"/>
                        <a:cs typeface="Times New Roman"/>
                      </a:endParaRPr>
                    </a:p>
                  </a:txBody>
                  <a:tcPr marL="0" marR="0" marT="0" marB="0"/>
                </a:tc>
                <a:tc>
                  <a:txBody>
                    <a:bodyPr/>
                    <a:lstStyle/>
                    <a:p>
                      <a:pPr marL="342900" lvl="0" indent="-342900">
                        <a:spcAft>
                          <a:spcPts val="0"/>
                        </a:spcAft>
                        <a:buFont typeface="Symbol"/>
                        <a:buChar char=""/>
                      </a:pPr>
                      <a:r>
                        <a:rPr lang="en-GB" sz="1100" dirty="0">
                          <a:effectLst/>
                        </a:rPr>
                        <a:t>Bessel function and circular polarisation </a:t>
                      </a:r>
                    </a:p>
                    <a:p>
                      <a:pPr marL="342900" lvl="0" indent="-342900">
                        <a:spcAft>
                          <a:spcPts val="0"/>
                        </a:spcAft>
                        <a:buFont typeface="Symbol"/>
                        <a:buChar char=""/>
                      </a:pPr>
                      <a:r>
                        <a:rPr lang="en-GB" sz="1100" dirty="0">
                          <a:effectLst/>
                        </a:rPr>
                        <a:t>3GPP antenna pattern of Base Station (Dual Linear polarisation)</a:t>
                      </a:r>
                    </a:p>
                    <a:p>
                      <a:pPr>
                        <a:spcAft>
                          <a:spcPts val="0"/>
                        </a:spcAft>
                      </a:pPr>
                      <a:r>
                        <a:rPr lang="en-GB" sz="1100" dirty="0">
                          <a:effectLst/>
                        </a:rPr>
                        <a:t> </a:t>
                      </a:r>
                      <a:endParaRPr lang="en-GB" sz="1100" dirty="0">
                        <a:effectLst/>
                        <a:latin typeface="Arial"/>
                        <a:ea typeface="Times New Roman"/>
                        <a:cs typeface="Times New Roman"/>
                      </a:endParaRPr>
                    </a:p>
                  </a:txBody>
                  <a:tcPr marL="0" marR="0" marT="0" marB="0"/>
                </a:tc>
              </a:tr>
            </a:tbl>
          </a:graphicData>
        </a:graphic>
      </p:graphicFrame>
      <p:sp>
        <p:nvSpPr>
          <p:cNvPr id="6" name="Accolade ouvrante 5"/>
          <p:cNvSpPr/>
          <p:nvPr/>
        </p:nvSpPr>
        <p:spPr>
          <a:xfrm>
            <a:off x="179512" y="3645024"/>
            <a:ext cx="144016" cy="2880320"/>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7724758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1762</Words>
  <Application>Microsoft Office PowerPoint</Application>
  <PresentationFormat>Affichage à l'écran (4:3)</PresentationFormat>
  <Paragraphs>252</Paragraphs>
  <Slides>16</Slides>
  <Notes>1</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Office 主题</vt:lpstr>
      <vt:lpstr>Proposal related to Non-Terrestrial network channel model for decision</vt:lpstr>
      <vt:lpstr>Background</vt:lpstr>
      <vt:lpstr>Key issue 4.1</vt:lpstr>
      <vt:lpstr>Key issue 4.2</vt:lpstr>
      <vt:lpstr>Key issue 4.3</vt:lpstr>
      <vt:lpstr>Key issue 4.4</vt:lpstr>
      <vt:lpstr>Key issue 4.5</vt:lpstr>
      <vt:lpstr>Key issue 4.6</vt:lpstr>
      <vt:lpstr>General NTN channel model features per deployment scenarios - 1</vt:lpstr>
      <vt:lpstr>General NTN channel model features per deployment scenarios - 2</vt:lpstr>
      <vt:lpstr>General NTN channel model features per deployment scenarios - 3</vt:lpstr>
      <vt:lpstr>TR38.811 chapter 6 “Non-Terrestrial Networks channel models” - 1</vt:lpstr>
      <vt:lpstr>TR38.811 chapter 6 “Non-Terrestrial Networks channel models” - 2</vt:lpstr>
      <vt:lpstr>TR38.811 chapter 6 “Non-Terrestrial Networks channel models” - 3</vt:lpstr>
      <vt:lpstr>Key issue 4.7</vt:lpstr>
      <vt:lpstr>Key issue 4.8</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Yi Wang(Eason)</dc:creator>
  <cp:lastModifiedBy>Nicolas</cp:lastModifiedBy>
  <cp:revision>115</cp:revision>
  <dcterms:created xsi:type="dcterms:W3CDTF">2016-10-08T04:16:51Z</dcterms:created>
  <dcterms:modified xsi:type="dcterms:W3CDTF">2018-03-01T08:30:09Z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(2)1TUvVkXGvjOhXeT9J0fJ8E/mw/TRY2mC5AFEFP4C7PHYwXdct9NNC3z3yN0FmQiNYjrfoKs4
rNUXbpmA4KaMm2Qb9WFsYZxdA8fri0dNTUnXSouF7n8jwSYsN4CyJxgZRfeIYPgn5TV4N6IU
BbMr2SGVkh9JQmLhyxDXTlIA5ZiMxU3KJfIIEQbunH4IKl8sw0ftGfObN8O3vNVMkm4Xhx3A
0ZiMeDVwNe9+j1YMls</vt:lpwstr>
  </property>
  <property fmtid="{D5CDD505-2E9C-101B-9397-08002B2CF9AE}" pid="3" name="_2015_ms_pID_7253431">
    <vt:lpwstr>baBg/pI+L1+4vQXfvqDQ+CTaAKtjJB+By3MKvf2jCuGp/kZ9FvpbWW
1Afx7bktNiDd+Fo0fpc3/NbAYPhnPMnubciiIvBlivuB3fFDoaW8vjmpPlzFqH1D9rrtjquR
7FV+OmeRiv8WNgFYMBottcQnj3bj0im1QThij7/7tC7MITI6jLXiLp4/3CBm75AKTDFg1Z7k
qrkUY9qhY4MicbQs</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1476277922</vt:lpwstr>
  </property>
</Properties>
</file>