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69" r:id="rId4"/>
    <p:sldId id="270" r:id="rId5"/>
    <p:sldId id="257" r:id="rId6"/>
    <p:sldId id="262" r:id="rId7"/>
    <p:sldId id="259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2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490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14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1665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00403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0799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06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3963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2638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70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6976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74673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321DB1-B4AF-4777-8056-92AEC8581666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462065-ABAE-4800-985C-221A69D2DB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47912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8581470-E7A3-434A-815C-A31186ABFA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3440" y="2089017"/>
            <a:ext cx="10485120" cy="1741011"/>
          </a:xfrm>
        </p:spPr>
        <p:txBody>
          <a:bodyPr/>
          <a:lstStyle/>
          <a:p>
            <a:r>
              <a:rPr kumimoji="1" lang="en-US" altLang="ja-JP" dirty="0"/>
              <a:t>Offline outcome of search space</a:t>
            </a:r>
            <a:endParaRPr kumimoji="1" lang="ja-JP" altLang="en-US" dirty="0"/>
          </a:p>
        </p:txBody>
      </p:sp>
      <p:sp>
        <p:nvSpPr>
          <p:cNvPr id="3" name="サブタイトル 2">
            <a:extLst>
              <a:ext uri="{FF2B5EF4-FFF2-40B4-BE49-F238E27FC236}">
                <a16:creationId xmlns:a16="http://schemas.microsoft.com/office/drawing/2014/main" id="{248C0B68-B02C-4251-9A58-B6113825B7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568692"/>
            <a:ext cx="9144000" cy="1655762"/>
          </a:xfrm>
        </p:spPr>
        <p:txBody>
          <a:bodyPr/>
          <a:lstStyle/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0A13D98-55A2-40D0-913B-72CFA6273071}"/>
              </a:ext>
            </a:extLst>
          </p:cNvPr>
          <p:cNvSpPr/>
          <p:nvPr/>
        </p:nvSpPr>
        <p:spPr>
          <a:xfrm>
            <a:off x="191344" y="548680"/>
            <a:ext cx="53063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>
                <a:ea typeface="ＭＳ ゴシック" panose="020B0609070205080204" pitchFamily="49" charset="-128"/>
              </a:rPr>
              <a:t>3GPP TSG RAN WG1 Meeting 9</a:t>
            </a:r>
            <a:r>
              <a:rPr lang="en-US" altLang="ja-JP" sz="2400" b="1" dirty="0">
                <a:ea typeface="ＭＳ ゴシック" panose="020B0609070205080204" pitchFamily="49" charset="-128"/>
              </a:rPr>
              <a:t>2</a:t>
            </a:r>
            <a:endParaRPr lang="en-GB" altLang="ja-JP" sz="2400" b="1" dirty="0">
              <a:ea typeface="ＭＳ ゴシック" panose="020B0609070205080204" pitchFamily="49" charset="-128"/>
            </a:endParaRP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Athens, Greece, 26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th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Feb – 2</a:t>
            </a:r>
            <a:r>
              <a:rPr lang="en-GB" altLang="ja-JP" sz="2400" b="1" baseline="30000" dirty="0">
                <a:ea typeface="ＭＳ ゴシック" panose="020B0609070205080204" pitchFamily="49" charset="-128"/>
                <a:cs typeface="Arial" panose="020B0604020202020204" pitchFamily="34" charset="0"/>
              </a:rPr>
              <a:t>nd</a:t>
            </a: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 Mar, 2018</a:t>
            </a:r>
          </a:p>
          <a:p>
            <a:pPr>
              <a:spcAft>
                <a:spcPts val="0"/>
              </a:spcAft>
            </a:pPr>
            <a:r>
              <a:rPr lang="en-GB" altLang="ja-JP" sz="2400" b="1" dirty="0">
                <a:ea typeface="ＭＳ ゴシック" panose="020B0609070205080204" pitchFamily="49" charset="-128"/>
                <a:cs typeface="Arial" panose="020B0604020202020204" pitchFamily="34" charset="0"/>
              </a:rPr>
              <a:t>Agenda item: 7.1.3.1.2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99F4B83B-FD8C-4370-887E-B1CCB34BE4C4}"/>
              </a:ext>
            </a:extLst>
          </p:cNvPr>
          <p:cNvSpPr/>
          <p:nvPr/>
        </p:nvSpPr>
        <p:spPr>
          <a:xfrm>
            <a:off x="10160342" y="548680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GB" altLang="ja-JP" sz="2400" b="1">
                <a:ea typeface="ＭＳ ゴシック" panose="020B0609070205080204" pitchFamily="49" charset="-128"/>
              </a:rPr>
              <a:t>R1-1803466</a:t>
            </a:r>
            <a:endParaRPr lang="ja-JP" altLang="ja-JP" sz="1400" b="1" dirty="0">
              <a:ea typeface="ＭＳ 明朝" panose="02020609040205080304" pitchFamily="17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313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5294529-1E84-4EED-A86F-AECBE0053D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F23765B-1AED-4877-9C88-C4A52C1592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Chairman’s note captures following:</a:t>
            </a:r>
            <a:endParaRPr kumimoji="1" lang="ja-JP" altLang="en-US" dirty="0"/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AE732F78-431F-433D-A563-4456DA5580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582" y="2744474"/>
            <a:ext cx="10590135" cy="269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0962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9D9D097-52CE-4FEE-8F49-CBC7551BFC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A945995-8C82-43F2-99E3-4C296982D1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Working assumption:</a:t>
            </a:r>
          </a:p>
          <a:p>
            <a:pPr lvl="1"/>
            <a:r>
              <a:rPr kumimoji="1" lang="en-US" altLang="ja-JP" dirty="0"/>
              <a:t>The reset of th</a:t>
            </a:r>
            <a:r>
              <a:rPr lang="en-US" altLang="ja-JP" dirty="0"/>
              <a:t>e update is per radio frame.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51398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0C6EC7-0D7F-4D1F-8377-12685C474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DD73098-77C9-4A8C-8FA7-36201BD050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61442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Spec TS38.213 Section 10.1 describes following</a:t>
            </a:r>
          </a:p>
          <a:p>
            <a:endParaRPr lang="en-US" altLang="ja-JP" dirty="0"/>
          </a:p>
          <a:p>
            <a:endParaRPr kumimoji="1" lang="en-US" altLang="ja-JP" dirty="0"/>
          </a:p>
          <a:p>
            <a:endParaRPr kumimoji="1" lang="en-US" altLang="ja-JP" dirty="0"/>
          </a:p>
          <a:p>
            <a:r>
              <a:rPr lang="en-US" altLang="ja-JP" u="sng" dirty="0"/>
              <a:t>Conclusion at RAN1#91</a:t>
            </a:r>
            <a:r>
              <a:rPr lang="en-US" altLang="ja-JP" dirty="0"/>
              <a:t>:</a:t>
            </a:r>
            <a:endParaRPr lang="ja-JP" altLang="ja-JP" dirty="0"/>
          </a:p>
          <a:p>
            <a:pPr lvl="1"/>
            <a:r>
              <a:rPr lang="en-US" altLang="ja-JP" dirty="0"/>
              <a:t>It is clarified that </a:t>
            </a:r>
            <a:r>
              <a:rPr lang="en-US" altLang="ja-JP" dirty="0" err="1"/>
              <a:t>M</a:t>
            </a:r>
            <a:r>
              <a:rPr lang="en-US" altLang="ja-JP" baseline="-25000" dirty="0" err="1"/>
              <a:t>p,max</a:t>
            </a:r>
            <a:r>
              <a:rPr lang="en-US" altLang="ja-JP" i="1" baseline="30000" dirty="0" err="1"/>
              <a:t>L</a:t>
            </a:r>
            <a:r>
              <a:rPr lang="en-US" altLang="ja-JP" dirty="0"/>
              <a:t> is the maximum of “configured” number of PDCCH candidates for the given aggregation level </a:t>
            </a:r>
            <a:r>
              <a:rPr lang="en-US" altLang="ja-JP" i="1" dirty="0"/>
              <a:t>L</a:t>
            </a:r>
            <a:r>
              <a:rPr lang="en-US" altLang="ja-JP" dirty="0"/>
              <a:t> across all serving cells</a:t>
            </a:r>
            <a:r>
              <a:rPr lang="en-US" altLang="ja-JP" u="sng" dirty="0"/>
              <a:t> scheduled by the search space</a:t>
            </a:r>
          </a:p>
          <a:p>
            <a:r>
              <a:rPr lang="en-US" altLang="ja-JP" dirty="0"/>
              <a:t>Not clear whether the </a:t>
            </a:r>
            <a:r>
              <a:rPr lang="en-US" altLang="ja-JP" dirty="0" err="1"/>
              <a:t>M</a:t>
            </a:r>
            <a:r>
              <a:rPr lang="en-US" altLang="ja-JP" baseline="-25000" dirty="0" err="1"/>
              <a:t>p,max</a:t>
            </a:r>
            <a:r>
              <a:rPr lang="en-US" altLang="ja-JP" i="1" baseline="30000" dirty="0" err="1"/>
              <a:t>L</a:t>
            </a:r>
            <a:r>
              <a:rPr lang="en-US" altLang="ja-JP" dirty="0"/>
              <a:t> is per search space set or across all search space sets</a:t>
            </a:r>
            <a:endParaRPr lang="ja-JP" altLang="ja-JP" u="sng" dirty="0"/>
          </a:p>
        </p:txBody>
      </p:sp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E411DDF6-EBA0-4C38-A426-D527AF8AD4A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5875716"/>
              </p:ext>
            </p:extLst>
          </p:nvPr>
        </p:nvGraphicFramePr>
        <p:xfrm>
          <a:off x="3445933" y="2633134"/>
          <a:ext cx="4992083" cy="889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r:id="rId3" imgW="2781300" imgH="495300" progId="Equation.3">
                  <p:embed/>
                </p:oleObj>
              </mc:Choice>
              <mc:Fallback>
                <p:oleObj r:id="rId3" imgW="2781300" imgH="4953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45933" y="2633134"/>
                        <a:ext cx="4992083" cy="88900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74415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7A92296-6CE9-4193-AC50-07D155C5F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92521414-9175-49DE-B05A-7A066C8A47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Clarify the parameter </a:t>
            </a:r>
            <a:r>
              <a:rPr lang="en-US" altLang="ja-JP" sz="2400" dirty="0" err="1"/>
              <a:t>M</a:t>
            </a:r>
            <a:r>
              <a:rPr lang="en-US" altLang="ja-JP" sz="2400" baseline="-25000" dirty="0" err="1"/>
              <a:t>p,max</a:t>
            </a:r>
            <a:r>
              <a:rPr lang="en-US" altLang="ja-JP" sz="2400" i="1" baseline="30000" dirty="0" err="1"/>
              <a:t>L</a:t>
            </a:r>
            <a:r>
              <a:rPr lang="en-US" altLang="ja-JP" sz="2400" i="1" baseline="30000" dirty="0"/>
              <a:t> </a:t>
            </a:r>
            <a:r>
              <a:rPr kumimoji="1" lang="en-US" altLang="ja-JP" sz="2400" dirty="0"/>
              <a:t>as </a:t>
            </a:r>
            <a:r>
              <a:rPr lang="en-US" altLang="ja-JP" sz="2400" dirty="0"/>
              <a:t>following:</a:t>
            </a:r>
          </a:p>
          <a:p>
            <a:pPr lvl="1"/>
            <a:r>
              <a:rPr lang="en-US" altLang="ja-JP" sz="2000" dirty="0"/>
              <a:t>Option 1: </a:t>
            </a:r>
            <a:r>
              <a:rPr lang="en-US" altLang="ja-JP" sz="2000" dirty="0" err="1"/>
              <a:t>M</a:t>
            </a:r>
            <a:r>
              <a:rPr lang="en-US" altLang="ja-JP" sz="2000" baseline="-25000" dirty="0" err="1"/>
              <a:t>p,max</a:t>
            </a:r>
            <a:r>
              <a:rPr lang="en-US" altLang="ja-JP" sz="2000" i="1" baseline="30000" dirty="0" err="1"/>
              <a:t>L</a:t>
            </a:r>
            <a:r>
              <a:rPr lang="en-US" altLang="ja-JP" sz="2000" dirty="0"/>
              <a:t> is </a:t>
            </a:r>
            <a:r>
              <a:rPr lang="en-US" altLang="ja-JP" sz="2000" dirty="0" err="1"/>
              <a:t>M</a:t>
            </a:r>
            <a:r>
              <a:rPr lang="en-US" altLang="ja-JP" sz="2000" baseline="-25000" dirty="0" err="1"/>
              <a:t>p,</a:t>
            </a:r>
            <a:r>
              <a:rPr lang="en-US" altLang="ja-JP" sz="2000" baseline="-25000" dirty="0" err="1">
                <a:solidFill>
                  <a:srgbClr val="FF0000"/>
                </a:solidFill>
              </a:rPr>
              <a:t>s,</a:t>
            </a:r>
            <a:r>
              <a:rPr lang="en-US" altLang="ja-JP" sz="2000" baseline="-25000" dirty="0" err="1"/>
              <a:t>max</a:t>
            </a:r>
            <a:r>
              <a:rPr lang="en-US" altLang="ja-JP" sz="2000" i="1" baseline="30000" dirty="0" err="1"/>
              <a:t>L</a:t>
            </a:r>
            <a:r>
              <a:rPr lang="en-US" altLang="ja-JP" sz="2000" i="1" baseline="30000" dirty="0"/>
              <a:t> </a:t>
            </a:r>
            <a:r>
              <a:rPr lang="en-US" altLang="ja-JP" sz="2000" dirty="0"/>
              <a:t> which is the maximum number of PDCCH candidates for the given aggregation level L across all serving cells </a:t>
            </a:r>
            <a:r>
              <a:rPr lang="en-US" altLang="ja-JP" sz="2000" u="sng" dirty="0"/>
              <a:t>for the given search space set s </a:t>
            </a:r>
            <a:r>
              <a:rPr lang="en-US" altLang="ja-JP" sz="2000" dirty="0"/>
              <a:t>for the given CORESET p</a:t>
            </a:r>
          </a:p>
          <a:p>
            <a:pPr lvl="2"/>
            <a:r>
              <a:rPr lang="en-US" altLang="ja-JP" sz="1600" dirty="0"/>
              <a:t>Supported by: Nokia, Ericsson, ZTE, Qualcomm, </a:t>
            </a:r>
          </a:p>
          <a:p>
            <a:pPr lvl="1"/>
            <a:r>
              <a:rPr lang="en-US" altLang="ja-JP" sz="2000" dirty="0"/>
              <a:t>Option 2: </a:t>
            </a:r>
            <a:r>
              <a:rPr lang="en-US" altLang="ja-JP" sz="2000" dirty="0" err="1"/>
              <a:t>M</a:t>
            </a:r>
            <a:r>
              <a:rPr lang="en-US" altLang="ja-JP" sz="2000" baseline="-25000" dirty="0" err="1"/>
              <a:t>p,max</a:t>
            </a:r>
            <a:r>
              <a:rPr lang="en-US" altLang="ja-JP" sz="2000" i="1" baseline="30000" dirty="0" err="1"/>
              <a:t>L</a:t>
            </a:r>
            <a:r>
              <a:rPr lang="en-US" altLang="ja-JP" sz="2000" dirty="0"/>
              <a:t> is the maximum number of PDCCH candidates for the given aggregation level L across all serving cells </a:t>
            </a:r>
            <a:r>
              <a:rPr lang="en-US" altLang="ja-JP" sz="2000" u="sng" dirty="0"/>
              <a:t>across all search space sets for a given search space type (i.e., CSS or USS) </a:t>
            </a:r>
            <a:r>
              <a:rPr lang="en-US" altLang="ja-JP" sz="2000" dirty="0"/>
              <a:t>for the given CORESET p</a:t>
            </a:r>
          </a:p>
          <a:p>
            <a:pPr lvl="2"/>
            <a:r>
              <a:rPr kumimoji="1" lang="en-US" altLang="ja-JP" sz="1600" dirty="0"/>
              <a:t>Supported by: Samsung, </a:t>
            </a:r>
            <a:endParaRPr kumimoji="1" lang="ja-JP" altLang="en-US" sz="1600" dirty="0"/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506E0035-F5A4-4562-8074-DFC68AB25353}"/>
              </a:ext>
            </a:extLst>
          </p:cNvPr>
          <p:cNvSpPr/>
          <p:nvPr/>
        </p:nvSpPr>
        <p:spPr>
          <a:xfrm>
            <a:off x="1600200" y="5188485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1B7D8111-05A4-48AD-8747-B03CAB86B185}"/>
              </a:ext>
            </a:extLst>
          </p:cNvPr>
          <p:cNvSpPr/>
          <p:nvPr/>
        </p:nvSpPr>
        <p:spPr>
          <a:xfrm>
            <a:off x="2345266" y="5188485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D031C2C1-B660-4A15-9A60-AB3BAE9CDBB3}"/>
              </a:ext>
            </a:extLst>
          </p:cNvPr>
          <p:cNvSpPr/>
          <p:nvPr/>
        </p:nvSpPr>
        <p:spPr>
          <a:xfrm>
            <a:off x="3090332" y="5188485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59D57B71-002D-43B9-B361-21943FA62377}"/>
              </a:ext>
            </a:extLst>
          </p:cNvPr>
          <p:cNvSpPr/>
          <p:nvPr/>
        </p:nvSpPr>
        <p:spPr>
          <a:xfrm>
            <a:off x="3835398" y="5188485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246F768E-125A-48CE-8AD3-40FEC5BB7526}"/>
              </a:ext>
            </a:extLst>
          </p:cNvPr>
          <p:cNvSpPr/>
          <p:nvPr/>
        </p:nvSpPr>
        <p:spPr>
          <a:xfrm>
            <a:off x="1972735" y="5629810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3E50B3EB-FAD3-404C-8F45-39B8A0B10BBC}"/>
              </a:ext>
            </a:extLst>
          </p:cNvPr>
          <p:cNvSpPr/>
          <p:nvPr/>
        </p:nvSpPr>
        <p:spPr>
          <a:xfrm>
            <a:off x="2717801" y="5629810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63AA8FA5-DDB1-42B9-B9BD-D2DD511D7533}"/>
              </a:ext>
            </a:extLst>
          </p:cNvPr>
          <p:cNvSpPr/>
          <p:nvPr/>
        </p:nvSpPr>
        <p:spPr>
          <a:xfrm>
            <a:off x="3462867" y="5629810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5D8E5322-354F-4BC4-8729-49E217782DA8}"/>
              </a:ext>
            </a:extLst>
          </p:cNvPr>
          <p:cNvSpPr txBox="1"/>
          <p:nvPr/>
        </p:nvSpPr>
        <p:spPr>
          <a:xfrm>
            <a:off x="693807" y="5157013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s1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BBC3FBD-AAE2-49A4-B118-D6C2B9416AD1}"/>
              </a:ext>
            </a:extLst>
          </p:cNvPr>
          <p:cNvSpPr txBox="1"/>
          <p:nvPr/>
        </p:nvSpPr>
        <p:spPr>
          <a:xfrm>
            <a:off x="693807" y="5566337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s2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DB7E9AD8-94E3-4AFF-879A-63F96FE88121}"/>
              </a:ext>
            </a:extLst>
          </p:cNvPr>
          <p:cNvSpPr txBox="1"/>
          <p:nvPr/>
        </p:nvSpPr>
        <p:spPr>
          <a:xfrm>
            <a:off x="4508312" y="5149882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4 candidates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79A7F8F1-4D60-490E-9629-814921D1C8A3}"/>
              </a:ext>
            </a:extLst>
          </p:cNvPr>
          <p:cNvSpPr txBox="1"/>
          <p:nvPr/>
        </p:nvSpPr>
        <p:spPr>
          <a:xfrm>
            <a:off x="4499844" y="5590151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3 candidates</a:t>
            </a:r>
            <a:endParaRPr kumimoji="1" lang="ja-JP" altLang="en-US" dirty="0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C30F1ACE-84C3-4CB8-95E5-CBA3D0957E7B}"/>
              </a:ext>
            </a:extLst>
          </p:cNvPr>
          <p:cNvCxnSpPr>
            <a:cxnSpLocks/>
          </p:cNvCxnSpPr>
          <p:nvPr/>
        </p:nvCxnSpPr>
        <p:spPr>
          <a:xfrm>
            <a:off x="1435100" y="6118231"/>
            <a:ext cx="3073212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B314C51E-8F03-4CC4-85BF-33E3866181EA}"/>
              </a:ext>
            </a:extLst>
          </p:cNvPr>
          <p:cNvSpPr txBox="1"/>
          <p:nvPr/>
        </p:nvSpPr>
        <p:spPr>
          <a:xfrm>
            <a:off x="2462607" y="6152125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All CCEs</a:t>
            </a:r>
            <a:endParaRPr kumimoji="1" lang="ja-JP" altLang="en-US" dirty="0"/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191B96A0-DF50-4661-8B28-C53A7E91C7F2}"/>
              </a:ext>
            </a:extLst>
          </p:cNvPr>
          <p:cNvSpPr/>
          <p:nvPr/>
        </p:nvSpPr>
        <p:spPr>
          <a:xfrm>
            <a:off x="7268900" y="5188485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34328D30-A96A-48BF-867A-9343A2608C34}"/>
              </a:ext>
            </a:extLst>
          </p:cNvPr>
          <p:cNvSpPr/>
          <p:nvPr/>
        </p:nvSpPr>
        <p:spPr>
          <a:xfrm>
            <a:off x="8013966" y="5188485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E81C2F73-2E1E-4A16-8777-31A24147EFDB}"/>
              </a:ext>
            </a:extLst>
          </p:cNvPr>
          <p:cNvSpPr/>
          <p:nvPr/>
        </p:nvSpPr>
        <p:spPr>
          <a:xfrm>
            <a:off x="8759032" y="5188485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EE41AD19-D303-45DB-B169-21283A146EA8}"/>
              </a:ext>
            </a:extLst>
          </p:cNvPr>
          <p:cNvSpPr/>
          <p:nvPr/>
        </p:nvSpPr>
        <p:spPr>
          <a:xfrm>
            <a:off x="9504098" y="5188485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A89BE15E-FABF-42B5-8711-C6A222F626DA}"/>
              </a:ext>
            </a:extLst>
          </p:cNvPr>
          <p:cNvSpPr/>
          <p:nvPr/>
        </p:nvSpPr>
        <p:spPr>
          <a:xfrm>
            <a:off x="7268902" y="5629810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526EC17D-58EB-47D1-A501-16D485E78230}"/>
              </a:ext>
            </a:extLst>
          </p:cNvPr>
          <p:cNvSpPr/>
          <p:nvPr/>
        </p:nvSpPr>
        <p:spPr>
          <a:xfrm>
            <a:off x="8013968" y="5629810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3" name="四角形: 角を丸くする 22">
            <a:extLst>
              <a:ext uri="{FF2B5EF4-FFF2-40B4-BE49-F238E27FC236}">
                <a16:creationId xmlns:a16="http://schemas.microsoft.com/office/drawing/2014/main" id="{EA9862D6-6CC0-41E2-AB20-38A3EAF127D1}"/>
              </a:ext>
            </a:extLst>
          </p:cNvPr>
          <p:cNvSpPr/>
          <p:nvPr/>
        </p:nvSpPr>
        <p:spPr>
          <a:xfrm>
            <a:off x="8759034" y="5629810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0B127665-6E34-4D3A-B6D3-D22DB3496FEB}"/>
              </a:ext>
            </a:extLst>
          </p:cNvPr>
          <p:cNvSpPr txBox="1"/>
          <p:nvPr/>
        </p:nvSpPr>
        <p:spPr>
          <a:xfrm>
            <a:off x="6362507" y="5157013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s1</a:t>
            </a:r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33BEB3F4-8CEF-47AA-A015-19B0A8A6F19D}"/>
              </a:ext>
            </a:extLst>
          </p:cNvPr>
          <p:cNvSpPr txBox="1"/>
          <p:nvPr/>
        </p:nvSpPr>
        <p:spPr>
          <a:xfrm>
            <a:off x="6362507" y="5566337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s2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6F4B4EFD-0514-4207-A3CD-72C2F96A4CE3}"/>
              </a:ext>
            </a:extLst>
          </p:cNvPr>
          <p:cNvSpPr txBox="1"/>
          <p:nvPr/>
        </p:nvSpPr>
        <p:spPr>
          <a:xfrm>
            <a:off x="10177012" y="5149882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4 candidates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B9B77B9-FF8C-4D0C-8E09-795DE46C8C80}"/>
              </a:ext>
            </a:extLst>
          </p:cNvPr>
          <p:cNvSpPr txBox="1"/>
          <p:nvPr/>
        </p:nvSpPr>
        <p:spPr>
          <a:xfrm>
            <a:off x="10168544" y="5590151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3 candidates</a:t>
            </a:r>
            <a:endParaRPr kumimoji="1" lang="ja-JP" altLang="en-US" dirty="0"/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73F0354E-864D-482D-8654-685CBE47A030}"/>
              </a:ext>
            </a:extLst>
          </p:cNvPr>
          <p:cNvCxnSpPr>
            <a:cxnSpLocks/>
          </p:cNvCxnSpPr>
          <p:nvPr/>
        </p:nvCxnSpPr>
        <p:spPr>
          <a:xfrm>
            <a:off x="7103800" y="6118231"/>
            <a:ext cx="3073212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F569A727-8639-4419-85EB-F5CB0695B08D}"/>
              </a:ext>
            </a:extLst>
          </p:cNvPr>
          <p:cNvSpPr txBox="1"/>
          <p:nvPr/>
        </p:nvSpPr>
        <p:spPr>
          <a:xfrm>
            <a:off x="8131307" y="6152125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All CCEs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3D9993DA-C242-4256-9C89-9D5CD6256F72}"/>
              </a:ext>
            </a:extLst>
          </p:cNvPr>
          <p:cNvSpPr txBox="1"/>
          <p:nvPr/>
        </p:nvSpPr>
        <p:spPr>
          <a:xfrm>
            <a:off x="2424647" y="4633418"/>
            <a:ext cx="1001172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Option 1</a:t>
            </a:r>
            <a:endParaRPr kumimoji="1" lang="ja-JP" altLang="en-US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F8F6DBDB-0C46-4B59-A80C-35A1BAFDFF56}"/>
              </a:ext>
            </a:extLst>
          </p:cNvPr>
          <p:cNvSpPr txBox="1"/>
          <p:nvPr/>
        </p:nvSpPr>
        <p:spPr>
          <a:xfrm>
            <a:off x="8093347" y="4658291"/>
            <a:ext cx="1001172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Option 2</a:t>
            </a:r>
            <a:endParaRPr kumimoji="1" lang="ja-JP" altLang="en-US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86B687FB-09AD-475B-B0B1-2E2AFFF527CB}"/>
              </a:ext>
            </a:extLst>
          </p:cNvPr>
          <p:cNvSpPr txBox="1"/>
          <p:nvPr/>
        </p:nvSpPr>
        <p:spPr>
          <a:xfrm>
            <a:off x="5012267" y="6050648"/>
            <a:ext cx="176349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given CORESET</a:t>
            </a:r>
            <a:br>
              <a:rPr kumimoji="1" lang="en-US" altLang="ja-JP" dirty="0"/>
            </a:br>
            <a:r>
              <a:rPr kumimoji="1" lang="en-US" altLang="ja-JP" dirty="0"/>
              <a:t>A given AL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66240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84996D4-AAE9-497D-B330-A7B2082B4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Annex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ABE86EF1-EB0C-4AFE-8242-B681C36EDF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Another example</a:t>
            </a:r>
            <a:endParaRPr kumimoji="1" lang="ja-JP" altLang="en-US" dirty="0"/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5170F48E-0B45-4C80-A6D7-5E3A8D9DA3FD}"/>
              </a:ext>
            </a:extLst>
          </p:cNvPr>
          <p:cNvSpPr/>
          <p:nvPr/>
        </p:nvSpPr>
        <p:spPr>
          <a:xfrm>
            <a:off x="1744593" y="3105682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059D5FB0-47BA-4E14-9375-56D8CF2C18E8}"/>
              </a:ext>
            </a:extLst>
          </p:cNvPr>
          <p:cNvSpPr/>
          <p:nvPr/>
        </p:nvSpPr>
        <p:spPr>
          <a:xfrm>
            <a:off x="2489659" y="3105682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0D5CFAD2-B194-4B3E-B250-5B626E871694}"/>
              </a:ext>
            </a:extLst>
          </p:cNvPr>
          <p:cNvSpPr/>
          <p:nvPr/>
        </p:nvSpPr>
        <p:spPr>
          <a:xfrm>
            <a:off x="3234725" y="3105682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8D6B3CB4-FD31-487C-8A98-29418553848E}"/>
              </a:ext>
            </a:extLst>
          </p:cNvPr>
          <p:cNvSpPr/>
          <p:nvPr/>
        </p:nvSpPr>
        <p:spPr>
          <a:xfrm>
            <a:off x="3979791" y="3105682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四角形: 角を丸くする 7">
            <a:extLst>
              <a:ext uri="{FF2B5EF4-FFF2-40B4-BE49-F238E27FC236}">
                <a16:creationId xmlns:a16="http://schemas.microsoft.com/office/drawing/2014/main" id="{51744896-094C-4C5A-900A-F05089376D13}"/>
              </a:ext>
            </a:extLst>
          </p:cNvPr>
          <p:cNvSpPr/>
          <p:nvPr/>
        </p:nvSpPr>
        <p:spPr>
          <a:xfrm>
            <a:off x="1742573" y="3547540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四角形: 角を丸くする 9">
            <a:extLst>
              <a:ext uri="{FF2B5EF4-FFF2-40B4-BE49-F238E27FC236}">
                <a16:creationId xmlns:a16="http://schemas.microsoft.com/office/drawing/2014/main" id="{93686C3E-B750-4EF9-8CE2-CDD44E421F5D}"/>
              </a:ext>
            </a:extLst>
          </p:cNvPr>
          <p:cNvSpPr/>
          <p:nvPr/>
        </p:nvSpPr>
        <p:spPr>
          <a:xfrm>
            <a:off x="3234725" y="3592794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83CB4770-437B-46F3-8F2F-513A228369F8}"/>
              </a:ext>
            </a:extLst>
          </p:cNvPr>
          <p:cNvSpPr txBox="1"/>
          <p:nvPr/>
        </p:nvSpPr>
        <p:spPr>
          <a:xfrm>
            <a:off x="838200" y="3074210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s1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5F94AE0-2866-4330-9B14-3DC8A759B8F1}"/>
              </a:ext>
            </a:extLst>
          </p:cNvPr>
          <p:cNvSpPr txBox="1"/>
          <p:nvPr/>
        </p:nvSpPr>
        <p:spPr>
          <a:xfrm>
            <a:off x="838200" y="3483534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s2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AC239CBF-DDDE-4836-8935-3393EC373B30}"/>
              </a:ext>
            </a:extLst>
          </p:cNvPr>
          <p:cNvSpPr txBox="1"/>
          <p:nvPr/>
        </p:nvSpPr>
        <p:spPr>
          <a:xfrm>
            <a:off x="4652705" y="3067079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4 candidates</a:t>
            </a:r>
            <a:endParaRPr kumimoji="1"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6897007D-0D4A-4C8E-A6F0-0F998197253E}"/>
              </a:ext>
            </a:extLst>
          </p:cNvPr>
          <p:cNvSpPr txBox="1"/>
          <p:nvPr/>
        </p:nvSpPr>
        <p:spPr>
          <a:xfrm>
            <a:off x="4644237" y="3507348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2 candidates</a:t>
            </a:r>
            <a:endParaRPr kumimoji="1" lang="ja-JP" altLang="en-US" dirty="0"/>
          </a:p>
        </p:txBody>
      </p: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064A9A46-5636-4C1C-B889-7F2A7DAA9A2F}"/>
              </a:ext>
            </a:extLst>
          </p:cNvPr>
          <p:cNvCxnSpPr>
            <a:cxnSpLocks/>
          </p:cNvCxnSpPr>
          <p:nvPr/>
        </p:nvCxnSpPr>
        <p:spPr>
          <a:xfrm>
            <a:off x="1579493" y="4035428"/>
            <a:ext cx="3073212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545EABAB-5603-4A5A-9BAF-4101C7E6E3DE}"/>
              </a:ext>
            </a:extLst>
          </p:cNvPr>
          <p:cNvSpPr txBox="1"/>
          <p:nvPr/>
        </p:nvSpPr>
        <p:spPr>
          <a:xfrm>
            <a:off x="2607000" y="4069322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All CCEs</a:t>
            </a:r>
            <a:endParaRPr kumimoji="1" lang="ja-JP" altLang="en-US" dirty="0"/>
          </a:p>
        </p:txBody>
      </p:sp>
      <p:sp>
        <p:nvSpPr>
          <p:cNvPr id="17" name="四角形: 角を丸くする 16">
            <a:extLst>
              <a:ext uri="{FF2B5EF4-FFF2-40B4-BE49-F238E27FC236}">
                <a16:creationId xmlns:a16="http://schemas.microsoft.com/office/drawing/2014/main" id="{431C8952-F1AF-4559-BDC9-83AE59D3B199}"/>
              </a:ext>
            </a:extLst>
          </p:cNvPr>
          <p:cNvSpPr/>
          <p:nvPr/>
        </p:nvSpPr>
        <p:spPr>
          <a:xfrm>
            <a:off x="7413293" y="3105682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四角形: 角を丸くする 17">
            <a:extLst>
              <a:ext uri="{FF2B5EF4-FFF2-40B4-BE49-F238E27FC236}">
                <a16:creationId xmlns:a16="http://schemas.microsoft.com/office/drawing/2014/main" id="{B670B649-F366-4124-94DB-109823E21B30}"/>
              </a:ext>
            </a:extLst>
          </p:cNvPr>
          <p:cNvSpPr/>
          <p:nvPr/>
        </p:nvSpPr>
        <p:spPr>
          <a:xfrm>
            <a:off x="8158359" y="3105682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四角形: 角を丸くする 18">
            <a:extLst>
              <a:ext uri="{FF2B5EF4-FFF2-40B4-BE49-F238E27FC236}">
                <a16:creationId xmlns:a16="http://schemas.microsoft.com/office/drawing/2014/main" id="{55FE5C40-54A5-4A9C-B0B9-8D05FCC58B17}"/>
              </a:ext>
            </a:extLst>
          </p:cNvPr>
          <p:cNvSpPr/>
          <p:nvPr/>
        </p:nvSpPr>
        <p:spPr>
          <a:xfrm>
            <a:off x="8903425" y="3105682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9972017D-EFFD-4D10-9ACA-DE0EACBFDFDA}"/>
              </a:ext>
            </a:extLst>
          </p:cNvPr>
          <p:cNvSpPr/>
          <p:nvPr/>
        </p:nvSpPr>
        <p:spPr>
          <a:xfrm>
            <a:off x="9648491" y="3105682"/>
            <a:ext cx="414866" cy="306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1" name="四角形: 角を丸くする 20">
            <a:extLst>
              <a:ext uri="{FF2B5EF4-FFF2-40B4-BE49-F238E27FC236}">
                <a16:creationId xmlns:a16="http://schemas.microsoft.com/office/drawing/2014/main" id="{A2EF0CDF-026C-4DB9-B4A3-D6486BAE972D}"/>
              </a:ext>
            </a:extLst>
          </p:cNvPr>
          <p:cNvSpPr/>
          <p:nvPr/>
        </p:nvSpPr>
        <p:spPr>
          <a:xfrm>
            <a:off x="7413295" y="3547007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四角形: 角を丸くする 21">
            <a:extLst>
              <a:ext uri="{FF2B5EF4-FFF2-40B4-BE49-F238E27FC236}">
                <a16:creationId xmlns:a16="http://schemas.microsoft.com/office/drawing/2014/main" id="{57C26726-D83F-48D0-877C-BF0897D6018D}"/>
              </a:ext>
            </a:extLst>
          </p:cNvPr>
          <p:cNvSpPr/>
          <p:nvPr/>
        </p:nvSpPr>
        <p:spPr>
          <a:xfrm>
            <a:off x="8158361" y="3547007"/>
            <a:ext cx="414866" cy="30638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C582997-22FD-4A8D-A7EF-B2147EDBD1FD}"/>
              </a:ext>
            </a:extLst>
          </p:cNvPr>
          <p:cNvSpPr txBox="1"/>
          <p:nvPr/>
        </p:nvSpPr>
        <p:spPr>
          <a:xfrm>
            <a:off x="6506900" y="3074210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s1</a:t>
            </a:r>
            <a:endParaRPr kumimoji="1" lang="ja-JP" altLang="en-US" dirty="0"/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2AEC9600-504A-45C2-9844-C5DE306645D6}"/>
              </a:ext>
            </a:extLst>
          </p:cNvPr>
          <p:cNvSpPr txBox="1"/>
          <p:nvPr/>
        </p:nvSpPr>
        <p:spPr>
          <a:xfrm>
            <a:off x="6506900" y="3483534"/>
            <a:ext cx="7412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Set s2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BEF6D06-F656-4026-A454-DB1FA4C9F4EA}"/>
              </a:ext>
            </a:extLst>
          </p:cNvPr>
          <p:cNvSpPr txBox="1"/>
          <p:nvPr/>
        </p:nvSpPr>
        <p:spPr>
          <a:xfrm>
            <a:off x="10321405" y="3067079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4 candidates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AE5C4048-BC87-4FEC-B77A-7A7228718BBD}"/>
              </a:ext>
            </a:extLst>
          </p:cNvPr>
          <p:cNvSpPr txBox="1"/>
          <p:nvPr/>
        </p:nvSpPr>
        <p:spPr>
          <a:xfrm>
            <a:off x="10312937" y="3507348"/>
            <a:ext cx="1367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2 candidates</a:t>
            </a:r>
            <a:endParaRPr kumimoji="1" lang="ja-JP" altLang="en-US" dirty="0"/>
          </a:p>
        </p:txBody>
      </p:sp>
      <p:cxnSp>
        <p:nvCxnSpPr>
          <p:cNvPr id="28" name="直線矢印コネクタ 27">
            <a:extLst>
              <a:ext uri="{FF2B5EF4-FFF2-40B4-BE49-F238E27FC236}">
                <a16:creationId xmlns:a16="http://schemas.microsoft.com/office/drawing/2014/main" id="{A8EFFFC1-4040-4020-80E9-CB5306DEE7AC}"/>
              </a:ext>
            </a:extLst>
          </p:cNvPr>
          <p:cNvCxnSpPr>
            <a:cxnSpLocks/>
          </p:cNvCxnSpPr>
          <p:nvPr/>
        </p:nvCxnSpPr>
        <p:spPr>
          <a:xfrm>
            <a:off x="7248193" y="4035428"/>
            <a:ext cx="3073212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4198157-1626-4F7D-B305-14CD6213AE1F}"/>
              </a:ext>
            </a:extLst>
          </p:cNvPr>
          <p:cNvSpPr txBox="1"/>
          <p:nvPr/>
        </p:nvSpPr>
        <p:spPr>
          <a:xfrm>
            <a:off x="8275700" y="4069322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All CCEs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A62CE0C-59BA-49D8-BFCC-F5CC83FE0BC3}"/>
              </a:ext>
            </a:extLst>
          </p:cNvPr>
          <p:cNvSpPr txBox="1"/>
          <p:nvPr/>
        </p:nvSpPr>
        <p:spPr>
          <a:xfrm>
            <a:off x="2569040" y="2550615"/>
            <a:ext cx="1001172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Option 1</a:t>
            </a:r>
            <a:endParaRPr kumimoji="1" lang="ja-JP" altLang="en-US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7AE7F60-B811-4226-8DC2-63ECEE43781E}"/>
              </a:ext>
            </a:extLst>
          </p:cNvPr>
          <p:cNvSpPr txBox="1"/>
          <p:nvPr/>
        </p:nvSpPr>
        <p:spPr>
          <a:xfrm>
            <a:off x="8237740" y="2575488"/>
            <a:ext cx="1001172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Option 2</a:t>
            </a:r>
            <a:endParaRPr kumimoji="1" lang="ja-JP" altLang="en-US" dirty="0"/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5C35B4F9-FDCE-47FD-A3F7-985A0DE9D4A5}"/>
              </a:ext>
            </a:extLst>
          </p:cNvPr>
          <p:cNvSpPr txBox="1"/>
          <p:nvPr/>
        </p:nvSpPr>
        <p:spPr>
          <a:xfrm>
            <a:off x="5156660" y="3967845"/>
            <a:ext cx="1763496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A given CORESET</a:t>
            </a:r>
            <a:br>
              <a:rPr kumimoji="1" lang="en-US" altLang="ja-JP" dirty="0"/>
            </a:br>
            <a:r>
              <a:rPr kumimoji="1" lang="en-US" altLang="ja-JP" dirty="0"/>
              <a:t>A given AL</a:t>
            </a:r>
            <a:endParaRPr kumimoji="1" lang="ja-JP" altLang="en-US" dirty="0"/>
          </a:p>
        </p:txBody>
      </p: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F8EE658E-2DC3-432A-9013-C487FA449952}"/>
              </a:ext>
            </a:extLst>
          </p:cNvPr>
          <p:cNvSpPr txBox="1"/>
          <p:nvPr/>
        </p:nvSpPr>
        <p:spPr>
          <a:xfrm>
            <a:off x="326302" y="4591051"/>
            <a:ext cx="504266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Pros:</a:t>
            </a:r>
          </a:p>
          <a:p>
            <a:pPr marL="285750" indent="-285750">
              <a:buFontTx/>
              <a:buChar char="-"/>
            </a:pPr>
            <a:r>
              <a:rPr kumimoji="1" lang="en-US" altLang="ja-JP" dirty="0"/>
              <a:t>Larger no. of candidates across search space sets</a:t>
            </a:r>
          </a:p>
          <a:p>
            <a:pPr marL="285750" indent="-285750">
              <a:buFontTx/>
              <a:buChar char="-"/>
            </a:pPr>
            <a:r>
              <a:rPr kumimoji="1" lang="en-US" altLang="ja-JP" dirty="0"/>
              <a:t>With proper candidate setting,</a:t>
            </a:r>
            <a:br>
              <a:rPr kumimoji="1" lang="en-US" altLang="ja-JP" dirty="0"/>
            </a:br>
            <a:r>
              <a:rPr kumimoji="1" lang="en-US" altLang="ja-JP" dirty="0"/>
              <a:t>candidate alignment is possible</a:t>
            </a:r>
          </a:p>
          <a:p>
            <a:r>
              <a:rPr kumimoji="1" lang="en-US" altLang="ja-JP" dirty="0"/>
              <a:t>Cons:</a:t>
            </a:r>
          </a:p>
          <a:p>
            <a:pPr marL="285750" indent="-285750">
              <a:buFontTx/>
              <a:buChar char="-"/>
            </a:pPr>
            <a:r>
              <a:rPr kumimoji="1" lang="en-US" altLang="ja-JP" dirty="0"/>
              <a:t>Without proper candidate setting,</a:t>
            </a:r>
            <a:br>
              <a:rPr kumimoji="1" lang="en-US" altLang="ja-JP" dirty="0"/>
            </a:br>
            <a:r>
              <a:rPr kumimoji="1" lang="en-US" altLang="ja-JP" dirty="0"/>
              <a:t>complexity increases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4F5BBD37-9CA8-48BF-A595-491161C2B8A5}"/>
              </a:ext>
            </a:extLst>
          </p:cNvPr>
          <p:cNvSpPr txBox="1"/>
          <p:nvPr/>
        </p:nvSpPr>
        <p:spPr>
          <a:xfrm>
            <a:off x="6564161" y="4762702"/>
            <a:ext cx="526439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Pros:</a:t>
            </a:r>
          </a:p>
          <a:p>
            <a:pPr marL="285750" indent="-285750">
              <a:buFontTx/>
              <a:buChar char="-"/>
            </a:pPr>
            <a:r>
              <a:rPr kumimoji="1" lang="en-US" altLang="ja-JP" dirty="0"/>
              <a:t>Always align candidates, which reduce complexity</a:t>
            </a:r>
          </a:p>
          <a:p>
            <a:r>
              <a:rPr kumimoji="1" lang="en-US" altLang="ja-JP" dirty="0"/>
              <a:t>Cons:</a:t>
            </a:r>
          </a:p>
          <a:p>
            <a:pPr marL="285750" indent="-285750">
              <a:buFontTx/>
              <a:buChar char="-"/>
            </a:pPr>
            <a:r>
              <a:rPr kumimoji="1" lang="en-US" altLang="ja-JP" dirty="0"/>
              <a:t>For CSS, </a:t>
            </a:r>
            <a:r>
              <a:rPr kumimoji="1" lang="en-US" altLang="ja-JP" dirty="0" err="1"/>
              <a:t>gNB</a:t>
            </a:r>
            <a:r>
              <a:rPr kumimoji="1" lang="en-US" altLang="ja-JP" dirty="0"/>
              <a:t> needs to align configuration</a:t>
            </a:r>
            <a:br>
              <a:rPr kumimoji="1" lang="en-US" altLang="ja-JP" dirty="0"/>
            </a:br>
            <a:r>
              <a:rPr kumimoji="1" lang="en-US" altLang="ja-JP" dirty="0"/>
              <a:t>across UEs so that all UEs monitor same candidates</a:t>
            </a:r>
          </a:p>
        </p:txBody>
      </p:sp>
    </p:spTree>
    <p:extLst>
      <p:ext uri="{BB962C8B-B14F-4D97-AF65-F5344CB8AC3E}">
        <p14:creationId xmlns:p14="http://schemas.microsoft.com/office/powerpoint/2010/main" val="25632402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BA91A-02AD-418C-940F-F860FD3E0F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65805F7-7534-4B65-9518-F8BDA52B09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ja-JP" dirty="0"/>
              <a:t>Specify PDCCH candidate mapping rules. </a:t>
            </a:r>
          </a:p>
          <a:p>
            <a:pPr lvl="1"/>
            <a:r>
              <a:rPr lang="en-US" altLang="ja-JP" dirty="0"/>
              <a:t>PDCCH candidates are mapped to search-space-sets until either or both limit(s) of (number of blind decodes, CCEs for channel estimation) is/are met at least with the following rule</a:t>
            </a:r>
          </a:p>
          <a:p>
            <a:pPr lvl="2"/>
            <a:r>
              <a:rPr lang="en-US" altLang="ja-JP" dirty="0"/>
              <a:t>SS type order, e.g. CSS  before USS </a:t>
            </a:r>
          </a:p>
          <a:p>
            <a:pPr lvl="2"/>
            <a:r>
              <a:rPr lang="en-US" altLang="ja-JP" dirty="0"/>
              <a:t>FFS: further rule within a search space set/type</a:t>
            </a:r>
          </a:p>
        </p:txBody>
      </p:sp>
    </p:spTree>
    <p:extLst>
      <p:ext uri="{BB962C8B-B14F-4D97-AF65-F5344CB8AC3E}">
        <p14:creationId xmlns:p14="http://schemas.microsoft.com/office/powerpoint/2010/main" val="9687436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20C6EC7-0D7F-4D1F-8377-12685C474A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DD73098-77C9-4A8C-8FA7-36201BD050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45004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ja-JP" dirty="0"/>
              <a:t>Agreements:</a:t>
            </a:r>
            <a:endParaRPr lang="ja-JP" altLang="ja-JP" dirty="0"/>
          </a:p>
          <a:p>
            <a:r>
              <a:rPr lang="en-GB" altLang="ja-JP" dirty="0"/>
              <a:t>Clarity how to count the number of CCEs for channel estimation:</a:t>
            </a:r>
            <a:endParaRPr lang="ja-JP" altLang="ja-JP" dirty="0"/>
          </a:p>
          <a:p>
            <a:pPr lvl="1"/>
            <a:r>
              <a:rPr lang="en-GB" altLang="ja-JP" dirty="0"/>
              <a:t>The number of CCEs for PDCCH channel estimation which refers to the union of the sets of CCEs for PDCCH candidates, regardless of which REG-bundle size or precoder granularity.</a:t>
            </a:r>
            <a:endParaRPr lang="ja-JP" altLang="ja-JP" dirty="0"/>
          </a:p>
          <a:p>
            <a:pPr lvl="2"/>
            <a:r>
              <a:rPr lang="en-GB" altLang="ja-JP" dirty="0"/>
              <a:t>Overlapped CCEs associated with different CORESETs are counted separately.</a:t>
            </a:r>
            <a:endParaRPr lang="ja-JP" altLang="ja-JP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BE76B4DA-CF42-4FFF-872B-16C9F86532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421880"/>
              </p:ext>
            </p:extLst>
          </p:nvPr>
        </p:nvGraphicFramePr>
        <p:xfrm>
          <a:off x="5058464" y="5048907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D2D1E288-7524-43B8-B4B6-CB8698B6A860}"/>
              </a:ext>
            </a:extLst>
          </p:cNvPr>
          <p:cNvSpPr txBox="1"/>
          <p:nvPr/>
        </p:nvSpPr>
        <p:spPr>
          <a:xfrm>
            <a:off x="4304931" y="4591707"/>
            <a:ext cx="19346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2-symbol CORESET</a:t>
            </a:r>
            <a:endParaRPr kumimoji="1" lang="ja-JP" altLang="en-US" dirty="0"/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7D93E23-2AAF-4EB6-9AA7-16C969D382EF}"/>
              </a:ext>
            </a:extLst>
          </p:cNvPr>
          <p:cNvSpPr txBox="1"/>
          <p:nvPr/>
        </p:nvSpPr>
        <p:spPr>
          <a:xfrm>
            <a:off x="451448" y="4880041"/>
            <a:ext cx="3446136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kumimoji="1" lang="en-US" altLang="ja-JP" sz="2000" dirty="0"/>
              <a:t>Search space configuration</a:t>
            </a:r>
            <a:br>
              <a:rPr kumimoji="1" lang="en-US" altLang="ja-JP" sz="2000" dirty="0"/>
            </a:br>
            <a:r>
              <a:rPr kumimoji="1" lang="en-US" altLang="ja-JP" sz="2000" dirty="0"/>
              <a:t>includes 14-bit bit-map to</a:t>
            </a:r>
            <a:br>
              <a:rPr kumimoji="1" lang="en-US" altLang="ja-JP" sz="2000" dirty="0"/>
            </a:br>
            <a:r>
              <a:rPr kumimoji="1" lang="en-US" altLang="ja-JP" sz="2000" dirty="0"/>
              <a:t>indicate monitoring occasion(s)</a:t>
            </a:r>
            <a:endParaRPr kumimoji="1" lang="ja-JP" altLang="en-US" sz="2000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12F9A847-196A-4B05-82A6-59DC9C7B8182}"/>
              </a:ext>
            </a:extLst>
          </p:cNvPr>
          <p:cNvSpPr txBox="1"/>
          <p:nvPr/>
        </p:nvSpPr>
        <p:spPr>
          <a:xfrm>
            <a:off x="6512904" y="4880041"/>
            <a:ext cx="49398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solidFill>
                  <a:srgbClr val="FF0000"/>
                </a:solidFill>
              </a:rPr>
              <a:t>CCE counting rule is not clear</a:t>
            </a:r>
            <a:br>
              <a:rPr kumimoji="1" lang="en-US" altLang="ja-JP" sz="2000" dirty="0">
                <a:solidFill>
                  <a:srgbClr val="FF0000"/>
                </a:solidFill>
              </a:rPr>
            </a:br>
            <a:r>
              <a:rPr kumimoji="1" lang="en-US" altLang="ja-JP" sz="2000" dirty="0">
                <a:solidFill>
                  <a:srgbClr val="FF0000"/>
                </a:solidFill>
              </a:rPr>
              <a:t>when a search space configuration associated</a:t>
            </a:r>
            <a:br>
              <a:rPr kumimoji="1" lang="en-US" altLang="ja-JP" sz="2000" dirty="0">
                <a:solidFill>
                  <a:srgbClr val="FF0000"/>
                </a:solidFill>
              </a:rPr>
            </a:br>
            <a:r>
              <a:rPr kumimoji="1" lang="en-US" altLang="ja-JP" sz="2000" dirty="0">
                <a:solidFill>
                  <a:srgbClr val="FF0000"/>
                </a:solidFill>
              </a:rPr>
              <a:t>with the 2-symbol CORESET has</a:t>
            </a:r>
            <a:br>
              <a:rPr kumimoji="1" lang="en-US" altLang="ja-JP" sz="2000" dirty="0">
                <a:solidFill>
                  <a:srgbClr val="FF0000"/>
                </a:solidFill>
              </a:rPr>
            </a:br>
            <a:r>
              <a:rPr kumimoji="1" lang="en-US" altLang="ja-JP" sz="2000" dirty="0">
                <a:solidFill>
                  <a:srgbClr val="FF0000"/>
                </a:solidFill>
              </a:rPr>
              <a:t>the bit-map {1, 1, 0, 0, …, 0}</a:t>
            </a:r>
            <a:endParaRPr kumimoji="1" lang="ja-JP" altLang="en-US" sz="2000" dirty="0">
              <a:solidFill>
                <a:srgbClr val="FF0000"/>
              </a:solidFill>
            </a:endParaRPr>
          </a:p>
        </p:txBody>
      </p:sp>
      <p:cxnSp>
        <p:nvCxnSpPr>
          <p:cNvPr id="12" name="直線矢印コネクタ 11">
            <a:extLst>
              <a:ext uri="{FF2B5EF4-FFF2-40B4-BE49-F238E27FC236}">
                <a16:creationId xmlns:a16="http://schemas.microsoft.com/office/drawing/2014/main" id="{95F1952C-CA5C-4701-B049-5052103DC3DB}"/>
              </a:ext>
            </a:extLst>
          </p:cNvPr>
          <p:cNvCxnSpPr/>
          <p:nvPr/>
        </p:nvCxnSpPr>
        <p:spPr>
          <a:xfrm>
            <a:off x="5058464" y="6079903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876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9D6EC76-0C10-4214-981B-B982E1CF3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F9D745F0-F8A8-41AB-9E23-8B3ED5645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14166" cy="3442022"/>
          </a:xfrm>
        </p:spPr>
        <p:txBody>
          <a:bodyPr>
            <a:normAutofit/>
          </a:bodyPr>
          <a:lstStyle/>
          <a:p>
            <a:pPr lvl="0"/>
            <a:r>
              <a:rPr lang="en-GB" altLang="ja-JP" sz="2400" dirty="0"/>
              <a:t>The number of CCEs for PDCCH channel estimation which refers to the union of the sets of CCEs for PDCCH candidates</a:t>
            </a:r>
            <a:r>
              <a:rPr lang="en-GB" altLang="ja-JP" sz="2400" u="sng" dirty="0">
                <a:solidFill>
                  <a:srgbClr val="FF0000"/>
                </a:solidFill>
              </a:rPr>
              <a:t> to be monitored</a:t>
            </a:r>
            <a:r>
              <a:rPr lang="en-GB" altLang="ja-JP" sz="2400" dirty="0"/>
              <a:t>, regardless of which REG-bundle size or precoder granularity.</a:t>
            </a:r>
            <a:endParaRPr lang="ja-JP" altLang="ja-JP" sz="2400" dirty="0"/>
          </a:p>
          <a:p>
            <a:pPr lvl="1"/>
            <a:r>
              <a:rPr lang="en-GB" altLang="ja-JP" sz="2000" dirty="0"/>
              <a:t>Overlapped CCEs associated with different CORESETs are counted separately.</a:t>
            </a:r>
          </a:p>
          <a:p>
            <a:pPr lvl="1"/>
            <a:r>
              <a:rPr lang="en-GB" altLang="ja-JP" sz="2000" dirty="0">
                <a:solidFill>
                  <a:srgbClr val="FF0000"/>
                </a:solidFill>
              </a:rPr>
              <a:t>Overlapped CCEs associated </a:t>
            </a:r>
            <a:r>
              <a:rPr lang="en-GB" altLang="ja-JP" sz="2000" u="sng" dirty="0">
                <a:solidFill>
                  <a:srgbClr val="FF0000"/>
                </a:solidFill>
              </a:rPr>
              <a:t>with different PDCCH starting symbols with the same or different search space sets</a:t>
            </a:r>
            <a:r>
              <a:rPr lang="en-GB" altLang="ja-JP" sz="2000" dirty="0">
                <a:solidFill>
                  <a:srgbClr val="FF0000"/>
                </a:solidFill>
              </a:rPr>
              <a:t> with the same CORESET are counted </a:t>
            </a:r>
            <a:r>
              <a:rPr lang="en-GB" altLang="ja-JP" sz="2000" u="sng" dirty="0">
                <a:solidFill>
                  <a:srgbClr val="FF0000"/>
                </a:solidFill>
              </a:rPr>
              <a:t>separately</a:t>
            </a:r>
            <a:r>
              <a:rPr lang="en-GB" altLang="ja-JP" sz="2000" dirty="0">
                <a:solidFill>
                  <a:srgbClr val="FF0000"/>
                </a:solidFill>
              </a:rPr>
              <a:t>.</a:t>
            </a:r>
            <a:endParaRPr lang="ja-JP" altLang="ja-JP" sz="2000" dirty="0">
              <a:solidFill>
                <a:srgbClr val="FF0000"/>
              </a:solidFill>
            </a:endParaRPr>
          </a:p>
          <a:p>
            <a:pPr lvl="1"/>
            <a:r>
              <a:rPr lang="en-GB" altLang="ja-JP" sz="2000" dirty="0">
                <a:solidFill>
                  <a:srgbClr val="FF0000"/>
                </a:solidFill>
              </a:rPr>
              <a:t>Overlapped CCEs associated </a:t>
            </a:r>
            <a:r>
              <a:rPr lang="en-GB" altLang="ja-JP" sz="2000" u="sng" dirty="0">
                <a:solidFill>
                  <a:srgbClr val="FF0000"/>
                </a:solidFill>
              </a:rPr>
              <a:t>with same or different search space sets with the same PDCCH starting symbol associated</a:t>
            </a:r>
            <a:r>
              <a:rPr lang="en-GB" altLang="ja-JP" sz="2000" dirty="0">
                <a:solidFill>
                  <a:srgbClr val="FF0000"/>
                </a:solidFill>
              </a:rPr>
              <a:t> with the same CORESET are counted </a:t>
            </a:r>
            <a:r>
              <a:rPr lang="en-GB" altLang="ja-JP" sz="2000" u="sng" dirty="0">
                <a:solidFill>
                  <a:srgbClr val="FF0000"/>
                </a:solidFill>
              </a:rPr>
              <a:t>one</a:t>
            </a:r>
            <a:r>
              <a:rPr lang="en-GB" altLang="ja-JP" sz="2000" dirty="0">
                <a:solidFill>
                  <a:srgbClr val="FF0000"/>
                </a:solidFill>
              </a:rPr>
              <a:t>.</a:t>
            </a:r>
          </a:p>
          <a:p>
            <a:pPr lvl="1"/>
            <a:r>
              <a:rPr lang="en-GB" altLang="ja-JP" sz="2000" dirty="0">
                <a:solidFill>
                  <a:srgbClr val="FF0000"/>
                </a:solidFill>
              </a:rPr>
              <a:t>Note: in the above, the overlapping CCEs for candidates for a given search space set is assumed to be supported.</a:t>
            </a:r>
          </a:p>
          <a:p>
            <a:pPr lvl="1"/>
            <a:endParaRPr lang="ja-JP" altLang="ja-JP" sz="2000" dirty="0">
              <a:solidFill>
                <a:srgbClr val="FF0000"/>
              </a:solidFill>
            </a:endParaRPr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id="{C8BA810B-81E8-49DF-9CF3-F163007F8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242344"/>
              </p:ext>
            </p:extLst>
          </p:nvPr>
        </p:nvGraphicFramePr>
        <p:xfrm>
          <a:off x="2537335" y="5253309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462E3412-57C1-43AB-8261-3E2598BB01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491101"/>
              </p:ext>
            </p:extLst>
          </p:nvPr>
        </p:nvGraphicFramePr>
        <p:xfrm>
          <a:off x="2745615" y="5267647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cxnSp>
        <p:nvCxnSpPr>
          <p:cNvPr id="7" name="直線矢印コネクタ 6">
            <a:extLst>
              <a:ext uri="{FF2B5EF4-FFF2-40B4-BE49-F238E27FC236}">
                <a16:creationId xmlns:a16="http://schemas.microsoft.com/office/drawing/2014/main" id="{758F7DC3-263D-47E4-B4A8-5967276B0655}"/>
              </a:ext>
            </a:extLst>
          </p:cNvPr>
          <p:cNvCxnSpPr/>
          <p:nvPr/>
        </p:nvCxnSpPr>
        <p:spPr>
          <a:xfrm>
            <a:off x="2519928" y="6275841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966F7494-0A38-406C-AEDA-AFB1644DDB78}"/>
              </a:ext>
            </a:extLst>
          </p:cNvPr>
          <p:cNvCxnSpPr/>
          <p:nvPr/>
        </p:nvCxnSpPr>
        <p:spPr>
          <a:xfrm>
            <a:off x="2759415" y="6428241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F41F86A9-A904-48FA-924C-30B41D2C23A4}"/>
              </a:ext>
            </a:extLst>
          </p:cNvPr>
          <p:cNvSpPr txBox="1"/>
          <p:nvPr/>
        </p:nvSpPr>
        <p:spPr>
          <a:xfrm>
            <a:off x="3682762" y="5340743"/>
            <a:ext cx="1012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Separate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線矢印コネクタ 9">
            <a:extLst>
              <a:ext uri="{FF2B5EF4-FFF2-40B4-BE49-F238E27FC236}">
                <a16:creationId xmlns:a16="http://schemas.microsoft.com/office/drawing/2014/main" id="{BC26DD8F-8626-4DD0-A76D-62D4A7258DF1}"/>
              </a:ext>
            </a:extLst>
          </p:cNvPr>
          <p:cNvCxnSpPr/>
          <p:nvPr/>
        </p:nvCxnSpPr>
        <p:spPr>
          <a:xfrm flipH="1">
            <a:off x="3257006" y="5634440"/>
            <a:ext cx="330925" cy="15675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2" name="表 11">
            <a:extLst>
              <a:ext uri="{FF2B5EF4-FFF2-40B4-BE49-F238E27FC236}">
                <a16:creationId xmlns:a16="http://schemas.microsoft.com/office/drawing/2014/main" id="{827FE8D0-995C-4CFC-A6AC-703E683187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539662"/>
              </p:ext>
            </p:extLst>
          </p:nvPr>
        </p:nvGraphicFramePr>
        <p:xfrm>
          <a:off x="6643426" y="5238971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graphicFrame>
        <p:nvGraphicFramePr>
          <p:cNvPr id="13" name="表 12">
            <a:extLst>
              <a:ext uri="{FF2B5EF4-FFF2-40B4-BE49-F238E27FC236}">
                <a16:creationId xmlns:a16="http://schemas.microsoft.com/office/drawing/2014/main" id="{6AC43C06-F29B-4D9C-A6F8-7959C928B5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836602"/>
              </p:ext>
            </p:extLst>
          </p:nvPr>
        </p:nvGraphicFramePr>
        <p:xfrm>
          <a:off x="6668827" y="5270727"/>
          <a:ext cx="416560" cy="89033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256854608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1737253717"/>
                    </a:ext>
                  </a:extLst>
                </a:gridCol>
              </a:tblGrid>
              <a:tr h="890339"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48664348"/>
                  </a:ext>
                </a:extLst>
              </a:tr>
            </a:tbl>
          </a:graphicData>
        </a:graphic>
      </p:graphicFrame>
      <p:cxnSp>
        <p:nvCxnSpPr>
          <p:cNvPr id="14" name="直線矢印コネクタ 13">
            <a:extLst>
              <a:ext uri="{FF2B5EF4-FFF2-40B4-BE49-F238E27FC236}">
                <a16:creationId xmlns:a16="http://schemas.microsoft.com/office/drawing/2014/main" id="{CBFEAE12-4AE4-40C6-9613-93E0DBF1682E}"/>
              </a:ext>
            </a:extLst>
          </p:cNvPr>
          <p:cNvCxnSpPr/>
          <p:nvPr/>
        </p:nvCxnSpPr>
        <p:spPr>
          <a:xfrm>
            <a:off x="6626019" y="6261503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線矢印コネクタ 14">
            <a:extLst>
              <a:ext uri="{FF2B5EF4-FFF2-40B4-BE49-F238E27FC236}">
                <a16:creationId xmlns:a16="http://schemas.microsoft.com/office/drawing/2014/main" id="{A13FAAA3-1A00-4C66-A364-B4046092DD37}"/>
              </a:ext>
            </a:extLst>
          </p:cNvPr>
          <p:cNvCxnSpPr/>
          <p:nvPr/>
        </p:nvCxnSpPr>
        <p:spPr>
          <a:xfrm>
            <a:off x="6639080" y="6379067"/>
            <a:ext cx="427933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7FE10888-C34B-4224-8846-4E7B1FF1BDF3}"/>
              </a:ext>
            </a:extLst>
          </p:cNvPr>
          <p:cNvSpPr txBox="1"/>
          <p:nvPr/>
        </p:nvSpPr>
        <p:spPr>
          <a:xfrm>
            <a:off x="7788853" y="5326405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>
                <a:solidFill>
                  <a:srgbClr val="FF0000"/>
                </a:solidFill>
              </a:rPr>
              <a:t>Same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31FE4F1B-0C5B-4D1F-AB87-1607BBDB7DFE}"/>
              </a:ext>
            </a:extLst>
          </p:cNvPr>
          <p:cNvCxnSpPr/>
          <p:nvPr/>
        </p:nvCxnSpPr>
        <p:spPr>
          <a:xfrm flipH="1">
            <a:off x="7363097" y="5620102"/>
            <a:ext cx="330925" cy="15675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61728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DA64A41-4D8E-4894-840B-6D3AB47847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450AB68-271D-4531-B83E-BBC5E71EE0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Following working assumption was made in RAN1 #NR-AH1801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07A7C28-B571-472C-A071-46CCAA9DC8B3}"/>
              </a:ext>
            </a:extLst>
          </p:cNvPr>
          <p:cNvSpPr/>
          <p:nvPr/>
        </p:nvSpPr>
        <p:spPr>
          <a:xfrm>
            <a:off x="1007533" y="2701920"/>
            <a:ext cx="9956800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0"/>
              </a:spcAft>
            </a:pPr>
            <a:r>
              <a:rPr lang="en-GB" altLang="ja-JP" sz="2000" dirty="0">
                <a:highlight>
                  <a:srgbClr val="808000"/>
                </a:highlight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Working assumption</a:t>
            </a:r>
            <a:r>
              <a:rPr lang="en-GB" altLang="ja-JP" sz="2000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: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At least for case 1-1 and case 1-2, all UE supports channel estimation capability for 48 CCEs for a given slot per scheduled cell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cross-carrier scheduling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wideband RS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overbooking and/or nested structure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exceptional case of CCE counting</a:t>
            </a:r>
            <a:endParaRPr lang="ja-JP" altLang="ja-JP" sz="20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742950" lvl="1" indent="-285750" algn="just"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Times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FFS: for case 2</a:t>
            </a:r>
            <a:endParaRPr lang="ja-JP" altLang="ja-JP" sz="2000" dirty="0">
              <a:effectLst/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8484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7359E36-5603-4EF6-9319-97874313FF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6BD88D5-D417-4629-A24D-A6B95EBCCE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12242"/>
          </a:xfrm>
        </p:spPr>
        <p:txBody>
          <a:bodyPr>
            <a:normAutofit lnSpcReduction="10000"/>
          </a:bodyPr>
          <a:lstStyle/>
          <a:p>
            <a:r>
              <a:rPr kumimoji="1" lang="en-US" altLang="ja-JP" dirty="0"/>
              <a:t>Update the WA as following:</a:t>
            </a:r>
          </a:p>
          <a:p>
            <a:r>
              <a:rPr lang="en-US" altLang="ja-JP" dirty="0"/>
              <a:t>At least for case 1-1 and case 1-2, all UE supports channel estimation capability for </a:t>
            </a:r>
            <a:r>
              <a:rPr lang="en-US" altLang="ja-JP" u="sng" dirty="0">
                <a:solidFill>
                  <a:srgbClr val="FF0000"/>
                </a:solidFill>
              </a:rPr>
              <a:t>following numbers of</a:t>
            </a:r>
            <a:r>
              <a:rPr lang="en-US" altLang="ja-JP" dirty="0"/>
              <a:t> CCEs for a given slot per scheduled cell</a:t>
            </a:r>
          </a:p>
          <a:p>
            <a:pPr lvl="1"/>
            <a:r>
              <a:rPr lang="en-US" altLang="ja-JP" u="sng" dirty="0">
                <a:solidFill>
                  <a:srgbClr val="FF0000"/>
                </a:solidFill>
              </a:rPr>
              <a:t>56 CCEs for SCS = 15kHz and 30kHz</a:t>
            </a:r>
          </a:p>
          <a:p>
            <a:pPr lvl="1"/>
            <a:r>
              <a:rPr lang="en-US" altLang="ja-JP" u="sng" dirty="0">
                <a:solidFill>
                  <a:srgbClr val="FF0000"/>
                </a:solidFill>
              </a:rPr>
              <a:t>48 CCEs for SCS = 60kHz</a:t>
            </a:r>
          </a:p>
          <a:p>
            <a:pPr lvl="1"/>
            <a:r>
              <a:rPr lang="en-US" altLang="ja-JP" u="sng" dirty="0">
                <a:solidFill>
                  <a:srgbClr val="FF0000"/>
                </a:solidFill>
              </a:rPr>
              <a:t>32 CCEs for SCS = 120kHz</a:t>
            </a:r>
          </a:p>
          <a:p>
            <a:pPr lvl="1"/>
            <a:r>
              <a:rPr lang="en-US" altLang="ja-JP" dirty="0"/>
              <a:t>FFS: cross-carrier scheduling</a:t>
            </a:r>
          </a:p>
          <a:p>
            <a:pPr lvl="1"/>
            <a:r>
              <a:rPr lang="en-US" altLang="ja-JP" strike="sngStrike" dirty="0">
                <a:solidFill>
                  <a:srgbClr val="FF0000"/>
                </a:solidFill>
              </a:rPr>
              <a:t>FFS: wideband RS</a:t>
            </a:r>
          </a:p>
          <a:p>
            <a:pPr lvl="1"/>
            <a:r>
              <a:rPr lang="en-US" altLang="ja-JP" dirty="0"/>
              <a:t>FFS: overbooking and/or nested structure</a:t>
            </a:r>
          </a:p>
          <a:p>
            <a:pPr lvl="1"/>
            <a:r>
              <a:rPr lang="en-US" altLang="ja-JP" dirty="0"/>
              <a:t>FFS: exceptional case of CCE counting</a:t>
            </a:r>
          </a:p>
          <a:p>
            <a:pPr lvl="1"/>
            <a:r>
              <a:rPr lang="en-US" altLang="ja-JP" dirty="0"/>
              <a:t>FFS: for case 2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88471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1078</TotalTime>
  <Words>722</Words>
  <Application>Microsoft Office PowerPoint</Application>
  <PresentationFormat>ワイド画面</PresentationFormat>
  <Paragraphs>103</Paragraphs>
  <Slides>11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23" baseType="lpstr">
      <vt:lpstr>Batang</vt:lpstr>
      <vt:lpstr>ＭＳ ゴシック</vt:lpstr>
      <vt:lpstr>ＭＳ 明朝</vt:lpstr>
      <vt:lpstr>游ゴシック</vt:lpstr>
      <vt:lpstr>游ゴシック Light</vt:lpstr>
      <vt:lpstr>Arial</vt:lpstr>
      <vt:lpstr>Calibri</vt:lpstr>
      <vt:lpstr>Calibri Light</vt:lpstr>
      <vt:lpstr>Times</vt:lpstr>
      <vt:lpstr>Times New Roman</vt:lpstr>
      <vt:lpstr>Office Theme</vt:lpstr>
      <vt:lpstr>Equation.3</vt:lpstr>
      <vt:lpstr>Offline outcome of search space</vt:lpstr>
      <vt:lpstr>Background</vt:lpstr>
      <vt:lpstr>Proposal</vt:lpstr>
      <vt:lpstr>Annex</vt:lpstr>
      <vt:lpstr>Proposal</vt:lpstr>
      <vt:lpstr>Background</vt:lpstr>
      <vt:lpstr>Proposal</vt:lpstr>
      <vt:lpstr>Background</vt:lpstr>
      <vt:lpstr>Proposal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32</cp:revision>
  <dcterms:created xsi:type="dcterms:W3CDTF">2018-02-28T17:03:59Z</dcterms:created>
  <dcterms:modified xsi:type="dcterms:W3CDTF">2018-03-01T16:48:24Z</dcterms:modified>
</cp:coreProperties>
</file>