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348" r:id="rId3"/>
    <p:sldId id="341" r:id="rId4"/>
    <p:sldId id="342" r:id="rId5"/>
    <p:sldId id="349" r:id="rId6"/>
    <p:sldId id="347" r:id="rId7"/>
    <p:sldId id="344" r:id="rId8"/>
    <p:sldId id="351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277E7-D84C-4119-8156-7E97A64FDD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F9BAD9-F185-4BF6-82E5-6FB17CC83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CB94-EE50-48D6-9583-9CD214813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1C669-DF7D-458F-846D-4DCB45B43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6795C-5E6E-4F1A-A781-F10AE97DD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86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6D120-E95A-4486-9273-8E3B56566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66277-0B8E-42CE-8832-F327381E26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6D0D2-93E3-4BB8-B024-4B3C0E72E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799C8-0AA2-419D-A356-7D7FCA496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5EBA1-9529-4806-A928-4113DA49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8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CB9143-D93C-4C5E-BA05-E1C4AF2A0C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9B259-3686-4306-828D-0FA70B2A6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CEB20-EF43-401C-991B-D4BCF46E2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3EBEE-D402-4C97-8FFB-D44267F74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5ECE6D-8EC6-4F08-A160-4B47F72C6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3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07EE4-23BD-4CEC-BE68-1D7AE038B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C0B33-EEF9-4C93-A6F8-959A0CF5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8AC08-4FF8-4787-B5FB-D6DAE7108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4C53B-9568-4761-B608-70AE4B994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2DB04-C02F-4E0E-820C-3B9D17531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699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3F68-4FE0-4D35-AE29-80318E28B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CF10F-F955-466F-814C-E4A18A9224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3553-0B8D-451B-914E-DFAE43C72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3116CA-1473-4409-86B8-04ABB563D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EA227-F460-4861-811E-1F67B433F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3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CA1C9-395A-4305-9FA8-B3A64B7EA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CC8A3-1BF0-4022-ACBE-40B9A8018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690987-070F-4889-98AE-E2923BB977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67AD3-B8CD-46FC-BA6A-11B6BBAA6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F1D43F-0FD9-4E9E-A8AB-C558E879C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8DB6CB-4749-4EC2-94FF-18D25C380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64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60964-6332-42F9-876D-30A74B4E9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933DB8-FF6E-45FE-A9EC-B0C4DAB85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07BBD6-EA73-4723-91C7-0BAF68120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E467C9-3297-4781-B7C2-6581417D51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69410D-05DE-40A3-8DDD-D7A6F4C00E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615711-CF6B-4C20-9F66-E36D819A0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6CA764-C793-4591-A7E3-AA5F67F0E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91CC28-C8D7-49F2-A7FB-853116AC4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2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6A010-C892-4615-9359-27FE57711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13301-976A-4A70-9D71-E9CA3D7B7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48E5A8-445B-4C64-BC6B-AE338398A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186BB5-5568-4F10-8BD5-D067C1332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383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E62A14-B197-41B0-B060-1F1D1FC9E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F739AD-42B3-4178-9ED9-85DE842DD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45DE5-0A84-4C11-9B18-4408DB125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70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8F56B-C3E8-41B8-A7F8-ACE7B039B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E6D57-79C6-441D-8DEF-F4BAA800A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68EEF9-5F6B-4380-8DC5-6109DD1CE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BDD68-1D84-4EB3-9D41-512CFBC02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8242B4-0583-4F9F-B0EF-4360F229B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5FDC69-CCDF-4F4D-A6F7-CF0CD42C0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02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BF8DB-D8D0-4C34-9D71-EB222567C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18C1D7-E7EB-42C6-980E-9BB3A91091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C498B-5F81-4753-9431-4B2B52502E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757236-ACFF-4C88-B7EB-A0C73930D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0A162-69AD-401D-94FF-89F80D67B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50213-B67E-4F64-AD9C-2467300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40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BE801-E6E0-439B-928E-30CB21EA3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363750-2612-4E9B-A469-01EBBC140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AA810-B4F0-4CA3-9DDF-1AC6D830B2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C11E4-296B-4192-B51C-ED0A4B1C1B02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BA5A2-7241-4FF0-857E-CA188C3E38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FF5CC-A55A-49D4-A50B-00042250D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6D653-0434-45D6-8A62-800CC2D34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76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5D3AB-19F8-48F8-8762-0A023BB195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2352" y="2951163"/>
            <a:ext cx="10355289" cy="2387600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Title: Partial overlapping AN and SR PUCCH resources</a:t>
            </a:r>
            <a:endParaRPr lang="en-US" sz="4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C7027D-1412-4526-A1BF-8BBE0AC11D33}"/>
              </a:ext>
            </a:extLst>
          </p:cNvPr>
          <p:cNvSpPr txBox="1"/>
          <p:nvPr/>
        </p:nvSpPr>
        <p:spPr>
          <a:xfrm>
            <a:off x="972353" y="656148"/>
            <a:ext cx="5724644" cy="1740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#92			</a:t>
            </a:r>
            <a:endParaRPr lang="sv-SE" dirty="0"/>
          </a:p>
          <a:p>
            <a:r>
              <a:rPr lang="en-US" b="1" dirty="0"/>
              <a:t>Athens, Greece, February 26</a:t>
            </a:r>
            <a:r>
              <a:rPr lang="en-US" b="1" baseline="30000" dirty="0"/>
              <a:t>th</a:t>
            </a:r>
            <a:r>
              <a:rPr lang="en-US" b="1" dirty="0"/>
              <a:t> – March 2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  <a:endParaRPr lang="sv-SE" b="1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7.1.3.2.1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Ericsson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 Discussion and Decision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71CDFC-9732-4397-B917-1451A49FF9B0}"/>
              </a:ext>
            </a:extLst>
          </p:cNvPr>
          <p:cNvSpPr txBox="1"/>
          <p:nvPr/>
        </p:nvSpPr>
        <p:spPr>
          <a:xfrm>
            <a:off x="9703558" y="65614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R1-1803391</a:t>
            </a:r>
          </a:p>
        </p:txBody>
      </p:sp>
    </p:spTree>
    <p:extLst>
      <p:ext uri="{BB962C8B-B14F-4D97-AF65-F5344CB8AC3E}">
        <p14:creationId xmlns:p14="http://schemas.microsoft.com/office/powerpoint/2010/main" val="309959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96D49-88E4-4FC8-91A4-E851C1758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96EAB-F3CE-439A-B9BC-68FDCDE80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Summary of views</a:t>
            </a:r>
          </a:p>
          <a:p>
            <a:r>
              <a:rPr lang="en-US" dirty="0"/>
              <a:t>Purpose of discussion</a:t>
            </a:r>
          </a:p>
          <a:p>
            <a:r>
              <a:rPr lang="en-US" dirty="0"/>
              <a:t>Discussion points on AN and SR overlapping resources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740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D296F-68D4-4FDF-ACB6-05DC950FB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08934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proposals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8D25EAF-841C-4370-BB59-EEF048BE4D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9402680"/>
              </p:ext>
            </p:extLst>
          </p:nvPr>
        </p:nvGraphicFramePr>
        <p:xfrm>
          <a:off x="838200" y="1027906"/>
          <a:ext cx="10515598" cy="5623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7152">
                  <a:extLst>
                    <a:ext uri="{9D8B030D-6E8A-4147-A177-3AD203B41FA5}">
                      <a16:colId xmlns:a16="http://schemas.microsoft.com/office/drawing/2014/main" val="514890185"/>
                    </a:ext>
                  </a:extLst>
                </a:gridCol>
                <a:gridCol w="2918011">
                  <a:extLst>
                    <a:ext uri="{9D8B030D-6E8A-4147-A177-3AD203B41FA5}">
                      <a16:colId xmlns:a16="http://schemas.microsoft.com/office/drawing/2014/main" val="2797793179"/>
                    </a:ext>
                  </a:extLst>
                </a:gridCol>
                <a:gridCol w="3173506">
                  <a:extLst>
                    <a:ext uri="{9D8B030D-6E8A-4147-A177-3AD203B41FA5}">
                      <a16:colId xmlns:a16="http://schemas.microsoft.com/office/drawing/2014/main" val="4142748108"/>
                    </a:ext>
                  </a:extLst>
                </a:gridCol>
                <a:gridCol w="3446929">
                  <a:extLst>
                    <a:ext uri="{9D8B030D-6E8A-4147-A177-3AD203B41FA5}">
                      <a16:colId xmlns:a16="http://schemas.microsoft.com/office/drawing/2014/main" val="4236726878"/>
                    </a:ext>
                  </a:extLst>
                </a:gridCol>
              </a:tblGrid>
              <a:tr h="709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AN with format 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AN with format 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AN with format 2/3/4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extLst>
                  <a:ext uri="{0D108BD9-81ED-4DB2-BD59-A6C34878D82A}">
                    <a16:rowId xmlns:a16="http://schemas.microsoft.com/office/drawing/2014/main" val="987758484"/>
                  </a:ext>
                </a:extLst>
              </a:tr>
              <a:tr h="222401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SR with format 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at least overlapped symbols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(or AN), CATT (SR after), Intel (drop all SR when k&gt;1), Nokia (logical OR over all K SR processes)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or AN depends on priority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Panasonic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on the AN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CATT (SR before), Ericsson, </a:t>
                      </a: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, Intel (k=1), LGE, Panasonic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Change CS of overlapping symbols on AN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ZTE</a:t>
                      </a:r>
                      <a:endParaRPr lang="sv-SE" sz="1600" dirty="0">
                        <a:effectLst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at least overlapped symbols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(or AN), CATT, Ericsson (all SR is dropped), Intel (drop all SRs)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or AN depends on priority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Panasonic, ZTE(drop AN hop containing overlapping symbol if SR prioritize) 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Panasonic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Bundle HARQ-ACK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Change CS of overlapping symbols on AN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ZTE</a:t>
                      </a:r>
                      <a:endParaRPr lang="sv-SE" sz="1600" dirty="0">
                        <a:effectLst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(jointly coding) on AN resource: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(SR before), CATT, Ericsson, </a:t>
                      </a: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, LGE, Nokia (AN PF2 and SR PF0), Panasonic, ZTE, Intel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Puncture short into long: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at least overlapped symbols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(SR after) 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AN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 (SR before)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or AN depends on priority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Panasonic</a:t>
                      </a:r>
                      <a:endParaRPr lang="sv-SE" sz="1600" dirty="0">
                        <a:effectLst/>
                      </a:endParaRPr>
                    </a:p>
                  </a:txBody>
                  <a:tcPr marL="29009" marR="29009" marT="0" marB="0"/>
                </a:tc>
                <a:extLst>
                  <a:ext uri="{0D108BD9-81ED-4DB2-BD59-A6C34878D82A}">
                    <a16:rowId xmlns:a16="http://schemas.microsoft.com/office/drawing/2014/main" val="480935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398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6A978-477A-4810-BA22-C947EE61B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572EEBC-B2C4-4E2C-983F-B2C50FE64E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322408"/>
              </p:ext>
            </p:extLst>
          </p:nvPr>
        </p:nvGraphicFramePr>
        <p:xfrm>
          <a:off x="838200" y="1027906"/>
          <a:ext cx="10515598" cy="571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1927">
                  <a:extLst>
                    <a:ext uri="{9D8B030D-6E8A-4147-A177-3AD203B41FA5}">
                      <a16:colId xmlns:a16="http://schemas.microsoft.com/office/drawing/2014/main" val="3865953311"/>
                    </a:ext>
                  </a:extLst>
                </a:gridCol>
                <a:gridCol w="2891118">
                  <a:extLst>
                    <a:ext uri="{9D8B030D-6E8A-4147-A177-3AD203B41FA5}">
                      <a16:colId xmlns:a16="http://schemas.microsoft.com/office/drawing/2014/main" val="2245642034"/>
                    </a:ext>
                  </a:extLst>
                </a:gridCol>
                <a:gridCol w="2891118">
                  <a:extLst>
                    <a:ext uri="{9D8B030D-6E8A-4147-A177-3AD203B41FA5}">
                      <a16:colId xmlns:a16="http://schemas.microsoft.com/office/drawing/2014/main" val="866465784"/>
                    </a:ext>
                  </a:extLst>
                </a:gridCol>
                <a:gridCol w="3191435">
                  <a:extLst>
                    <a:ext uri="{9D8B030D-6E8A-4147-A177-3AD203B41FA5}">
                      <a16:colId xmlns:a16="http://schemas.microsoft.com/office/drawing/2014/main" val="1700699823"/>
                    </a:ext>
                  </a:extLst>
                </a:gridCol>
              </a:tblGrid>
              <a:tr h="14229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AN with format 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AN with format 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AN with format 2/3/4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extLst>
                  <a:ext uri="{0D108BD9-81ED-4DB2-BD59-A6C34878D82A}">
                    <a16:rowId xmlns:a16="http://schemas.microsoft.com/office/drawing/2014/main" val="1497314577"/>
                  </a:ext>
                </a:extLst>
              </a:tr>
              <a:tr h="4980244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SR with format 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at least overlapped symbols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(or AN), CATT (SR before), Intel (drop all SR when k&gt;1)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on the AN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 Ericsson, </a:t>
                      </a: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 (SR after), Intel (k=1), LGE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on the SR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CATT(SR after),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AN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 (SR before)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Change CS of overlapping symbols on SR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ZTE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at least overlapped symbols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(or AN),CATT (SR before), Ericsson (not fully contained), Intel (drop all SRs)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or AN depends on priority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Panasonic, ZTE(drop SR hop containing overlapping symbol if SR prioritize)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on the AN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Erisson</a:t>
                      </a:r>
                      <a:r>
                        <a:rPr lang="en-US" sz="1600" dirty="0">
                          <a:effectLst/>
                        </a:rPr>
                        <a:t> ( SR is fully contained), Panasonic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on the SR resource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CATT(SR after),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Channel selection (similar to LTE)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, LGE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09" marR="2900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Multiplexing (jointly coding) on AN resource:</a:t>
                      </a:r>
                      <a:endParaRPr lang="sv-SE" sz="16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(SR before), CATT, Ericsson, </a:t>
                      </a: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, LGE, Nokia (AN PF2 and SR PF0), Panasonic, ZTE, Intel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Puncture short into long:</a:t>
                      </a:r>
                      <a:endParaRPr lang="sv-SE" sz="16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at least overlapped symbols:</a:t>
                      </a:r>
                      <a:endParaRPr lang="sv-SE" sz="16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Lenovo (SR after) 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AN:</a:t>
                      </a:r>
                      <a:endParaRPr lang="sv-SE" sz="16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Oppo</a:t>
                      </a:r>
                      <a:r>
                        <a:rPr lang="en-US" sz="1600" dirty="0">
                          <a:effectLst/>
                        </a:rPr>
                        <a:t> (SR before)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highlight>
                            <a:srgbClr val="00FFFF"/>
                          </a:highlight>
                        </a:rPr>
                        <a:t>Drop SR or AN depends on priority</a:t>
                      </a:r>
                      <a:endParaRPr lang="sv-SE" sz="16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Panasonic</a:t>
                      </a:r>
                      <a:endParaRPr lang="sv-SE" sz="16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2511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597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C2045-364D-49CC-8B81-6D2F6C94F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07CDF-A18A-4323-AA11-3657F8AF1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Proposals for multiplexing AN and SR, as well as AN/SR and CSI vary a lot. It is difficult to make any progress.</a:t>
            </a:r>
          </a:p>
          <a:p>
            <a:r>
              <a:rPr lang="en-US" dirty="0"/>
              <a:t>It is important to focus what it is feasible in Rel-15 and have a proper design accordingly.</a:t>
            </a:r>
          </a:p>
          <a:p>
            <a:pPr lvl="1"/>
            <a:r>
              <a:rPr lang="en-US" dirty="0"/>
              <a:t>That requires reasonable compromises form all parties.</a:t>
            </a:r>
          </a:p>
          <a:p>
            <a:pPr lvl="1"/>
            <a:r>
              <a:rPr lang="en-US" dirty="0"/>
              <a:t>The short coming should be addressed in Rel-16.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232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996DE-10DF-4C38-B7DD-FEB31D510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and SR overlapping PUCCH resources</a:t>
            </a:r>
            <a:br>
              <a:rPr lang="en-US" dirty="0"/>
            </a:br>
            <a:r>
              <a:rPr lang="en-US" dirty="0"/>
              <a:t>Discussion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E56D9-BEA4-45FD-8B7F-0A876D57B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Observation 1:</a:t>
            </a:r>
            <a:endParaRPr lang="sv-SE" dirty="0"/>
          </a:p>
          <a:p>
            <a:pPr lvl="1"/>
            <a:r>
              <a:rPr lang="en-US" dirty="0"/>
              <a:t>For prioritization of an SR transmission over HARQ-ACK transmission, the UE should be able to determine whether the HARQ-ACK bits correspond to a high priority scheduled DL transmission. </a:t>
            </a:r>
          </a:p>
          <a:p>
            <a:r>
              <a:rPr lang="en-GB" b="1" dirty="0"/>
              <a:t>Observation 2</a:t>
            </a:r>
            <a:r>
              <a:rPr lang="en-GB" b="1" i="1" dirty="0"/>
              <a:t>:</a:t>
            </a:r>
          </a:p>
          <a:p>
            <a:pPr lvl="1"/>
            <a:r>
              <a:rPr lang="en-US" dirty="0"/>
              <a:t>In TS 38.321 section 5.4.4 the UE picks a SR resource (i.e. a PUCCH resource) based on which LCH received data. It is possible to configure very few logical channels so each logical channel has its own PUCCH resources, but it is a corner case and not something the PHY should rely on. Hence, the PHY does not know which LCH triggered the SR/has data.</a:t>
            </a:r>
            <a:endParaRPr lang="sv-SE" dirty="0"/>
          </a:p>
          <a:p>
            <a:pPr lvl="1"/>
            <a:r>
              <a:rPr lang="en-US" dirty="0"/>
              <a:t>It is up to UE implementation if the PHY know which LCH triggered the SR/has data. Hence, we can not assume the information from PHY to MAC is exchanged.</a:t>
            </a:r>
          </a:p>
        </p:txBody>
      </p:sp>
    </p:spTree>
    <p:extLst>
      <p:ext uri="{BB962C8B-B14F-4D97-AF65-F5344CB8AC3E}">
        <p14:creationId xmlns:p14="http://schemas.microsoft.com/office/powerpoint/2010/main" val="2943913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BAFB5-8C06-42E7-BE2F-6A9C90AE8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and SR overlapping PUCCH resources</a:t>
            </a:r>
            <a:br>
              <a:rPr lang="en-US" dirty="0"/>
            </a:br>
            <a:r>
              <a:rPr lang="en-US" dirty="0"/>
              <a:t>Discussion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B0360-D97F-40FC-842F-33673E2A5D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Observation 3:</a:t>
            </a:r>
          </a:p>
          <a:p>
            <a:pPr lvl="1"/>
            <a:r>
              <a:rPr lang="en-US" dirty="0"/>
              <a:t>There is strong concern from UE vendors and some NW vendors </a:t>
            </a:r>
            <a:r>
              <a:rPr lang="en-GB" dirty="0"/>
              <a:t>to support a short PUCCH transmission interrupting a long PUSCH transmission duration.</a:t>
            </a:r>
          </a:p>
          <a:p>
            <a:pPr lvl="2"/>
            <a:endParaRPr lang="en-US" b="1" dirty="0"/>
          </a:p>
          <a:p>
            <a:endParaRPr lang="sv-SE" dirty="0"/>
          </a:p>
          <a:p>
            <a:endParaRPr lang="en-GB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732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243D3-F814-4878-BCA8-3E544CA4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B7F2A-2FCD-4F5E-A75B-F49BB4640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76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Three following options are identified. </a:t>
            </a:r>
          </a:p>
          <a:p>
            <a:r>
              <a:rPr lang="en-US" dirty="0"/>
              <a:t>Option 1: UE assumes there is no information with respect to Mac/</a:t>
            </a:r>
            <a:r>
              <a:rPr lang="en-US" dirty="0" err="1"/>
              <a:t>Phy</a:t>
            </a:r>
            <a:r>
              <a:rPr lang="en-US" dirty="0"/>
              <a:t> layer priority for the UCI transmission on PUCCH.</a:t>
            </a:r>
          </a:p>
          <a:p>
            <a:pPr lvl="1"/>
            <a:r>
              <a:rPr lang="en-US" dirty="0"/>
              <a:t>FFS design</a:t>
            </a:r>
          </a:p>
          <a:p>
            <a:r>
              <a:rPr lang="en-US" dirty="0"/>
              <a:t>Option 2: UE assumes there is information with respect to PHY layer priority for the UCI transmission on PUCCH. </a:t>
            </a:r>
          </a:p>
          <a:p>
            <a:pPr lvl="1"/>
            <a:r>
              <a:rPr lang="en-US" dirty="0"/>
              <a:t>FFS details (priority rules and design)</a:t>
            </a:r>
          </a:p>
          <a:p>
            <a:r>
              <a:rPr lang="en-US" dirty="0"/>
              <a:t> Option 3:UE assumes there is information with respect to Mac layer priority for the UCI transmission on PUCCH.</a:t>
            </a:r>
          </a:p>
          <a:p>
            <a:pPr lvl="1"/>
            <a:r>
              <a:rPr lang="en-US" dirty="0"/>
              <a:t>FFS how to determine the priority rules (RAN2 input is needed)</a:t>
            </a:r>
          </a:p>
          <a:p>
            <a:pPr lvl="1"/>
            <a:r>
              <a:rPr lang="en-US" dirty="0"/>
              <a:t>FFS on how to transmit PUCCH</a:t>
            </a:r>
          </a:p>
          <a:p>
            <a:r>
              <a:rPr lang="en-US" dirty="0"/>
              <a:t>Potential way forward:</a:t>
            </a:r>
          </a:p>
          <a:p>
            <a:pPr marL="457200" lvl="1" indent="0">
              <a:buNone/>
            </a:pPr>
            <a:r>
              <a:rPr lang="en-US" dirty="0"/>
              <a:t>The design of option 1 is the simplest one with respect on not relying on RAN2 or defining new priority rules. It can be considered as a starting points while progressing on the other options if possible.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12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3934</TotalTime>
  <Words>675</Words>
  <Application>Microsoft Office PowerPoint</Application>
  <PresentationFormat>Widescreen</PresentationFormat>
  <Paragraphs>127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SimSun</vt:lpstr>
      <vt:lpstr>Arial</vt:lpstr>
      <vt:lpstr>Calibri</vt:lpstr>
      <vt:lpstr>Calibri Light</vt:lpstr>
      <vt:lpstr>Times New Roman</vt:lpstr>
      <vt:lpstr>Office Theme</vt:lpstr>
      <vt:lpstr>Title: Partial overlapping AN and SR PUCCH resources</vt:lpstr>
      <vt:lpstr>Outline</vt:lpstr>
      <vt:lpstr>Summary of proposals</vt:lpstr>
      <vt:lpstr>PowerPoint Presentation</vt:lpstr>
      <vt:lpstr>Purpose of discussion</vt:lpstr>
      <vt:lpstr>AN and SR overlapping PUCCH resources Discussion points</vt:lpstr>
      <vt:lpstr>AN and SR overlapping PUCCH resources Discussion points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166</cp:revision>
  <dcterms:created xsi:type="dcterms:W3CDTF">2018-01-23T22:30:41Z</dcterms:created>
  <dcterms:modified xsi:type="dcterms:W3CDTF">2018-02-28T17:26:53Z</dcterms:modified>
</cp:coreProperties>
</file>