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FDA3F-9D39-4993-99CA-8E4CACBEEDC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672C18D4-826F-45A5-B7E2-69A774AC5C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49C35D42-A4EE-4E1B-B99F-A14D971141C3}"/>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5" name="Footer Placeholder 4">
            <a:extLst>
              <a:ext uri="{FF2B5EF4-FFF2-40B4-BE49-F238E27FC236}">
                <a16:creationId xmlns:a16="http://schemas.microsoft.com/office/drawing/2014/main" id="{588374C4-FCD4-4DD8-B17E-41F9F17AB0D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B88C221-2BED-4E6E-B287-C762ABD8560C}"/>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3483747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057B7-3EF6-461F-A389-EFCDAAB680E5}"/>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1D6B3DE5-5359-4036-9050-737C68C39E5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615E1F2B-8103-4B39-8228-8C044D414379}"/>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5" name="Footer Placeholder 4">
            <a:extLst>
              <a:ext uri="{FF2B5EF4-FFF2-40B4-BE49-F238E27FC236}">
                <a16:creationId xmlns:a16="http://schemas.microsoft.com/office/drawing/2014/main" id="{955E4F3F-A037-49A0-8079-67D4BCCB8F8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9934A88E-03AC-4692-97C8-0B63380162B6}"/>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1618512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FD1979-C37E-4DF9-B338-BA24130488B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2C09CBB-B17F-4E0D-80A4-268A443D202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A3277D0-75EA-43C2-AAA5-35821BF84E2B}"/>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5" name="Footer Placeholder 4">
            <a:extLst>
              <a:ext uri="{FF2B5EF4-FFF2-40B4-BE49-F238E27FC236}">
                <a16:creationId xmlns:a16="http://schemas.microsoft.com/office/drawing/2014/main" id="{8FA52B4A-1B8B-4BD0-8DD6-DE433FD2240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C2B7F7CC-37F8-4211-95E2-84273273C8CB}"/>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50160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D0FC9-70BD-4337-A977-090507ED2F7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16C0DE99-A24C-4711-BFFE-5DFCEB75C8C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0FBA2757-E7DC-4A08-83F7-47B357D525E6}"/>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5" name="Footer Placeholder 4">
            <a:extLst>
              <a:ext uri="{FF2B5EF4-FFF2-40B4-BE49-F238E27FC236}">
                <a16:creationId xmlns:a16="http://schemas.microsoft.com/office/drawing/2014/main" id="{73E2597A-3C2C-4B59-A71C-5490D34AEE0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62415BD6-FC83-49C7-8D35-4DB136DE3672}"/>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125960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4C401-4662-4362-B2A5-8629454E93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E20CF995-187D-4C7E-9DF6-89E4959E78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420BD2D-D430-4EEF-A687-09FF29A7F8D1}"/>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5" name="Footer Placeholder 4">
            <a:extLst>
              <a:ext uri="{FF2B5EF4-FFF2-40B4-BE49-F238E27FC236}">
                <a16:creationId xmlns:a16="http://schemas.microsoft.com/office/drawing/2014/main" id="{5E04FB55-BC76-4A2F-A44C-3321F25DB37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7944C3B-6969-4ED9-9166-8588D5C14E49}"/>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1764015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F35E6-773D-42E8-AFAA-BFB476E32473}"/>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361CA7DD-EFC7-46CC-8425-25C8A576D58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2EF631DD-AA01-4FCB-8B57-60208786918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E70D07C7-31DB-4C72-BACC-C3DA1686B6D5}"/>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6" name="Footer Placeholder 5">
            <a:extLst>
              <a:ext uri="{FF2B5EF4-FFF2-40B4-BE49-F238E27FC236}">
                <a16:creationId xmlns:a16="http://schemas.microsoft.com/office/drawing/2014/main" id="{8656FDFB-9A5A-4FFC-92E9-9FE1D2A210B1}"/>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B02DB789-351F-4104-AAAB-9447FD534579}"/>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2876420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05414-CFC8-4F98-BD94-46B1DD68C96E}"/>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C0EEC5F8-2532-49FC-BE63-9A4F307021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3A06FD0-C5A9-4E29-A0CE-ED0E05A621A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956B4410-C8E7-40D9-9209-BBE6EBA4AA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5AA1457-9412-4438-9334-2C5C3F9D1CF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8D44770D-84A0-4FB3-BB3D-79115353B5DA}"/>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8" name="Footer Placeholder 7">
            <a:extLst>
              <a:ext uri="{FF2B5EF4-FFF2-40B4-BE49-F238E27FC236}">
                <a16:creationId xmlns:a16="http://schemas.microsoft.com/office/drawing/2014/main" id="{7770475E-2467-4276-8E99-17002FF7EDAF}"/>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AD32DC7C-DE7C-450E-BB72-DF2F849C8873}"/>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1146177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7D337-2CE7-4859-AEC2-5FFD296C7086}"/>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1A63276-9341-4377-862A-7E78F3668492}"/>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4" name="Footer Placeholder 3">
            <a:extLst>
              <a:ext uri="{FF2B5EF4-FFF2-40B4-BE49-F238E27FC236}">
                <a16:creationId xmlns:a16="http://schemas.microsoft.com/office/drawing/2014/main" id="{324AF461-A286-4186-9D56-27B591C0ACE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3041C745-9E49-4D0A-89DE-1F3A9B8B64E5}"/>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2372471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E5C527-755C-4B8F-9538-03B3485495A4}"/>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3" name="Footer Placeholder 2">
            <a:extLst>
              <a:ext uri="{FF2B5EF4-FFF2-40B4-BE49-F238E27FC236}">
                <a16:creationId xmlns:a16="http://schemas.microsoft.com/office/drawing/2014/main" id="{541F4CDE-8CC1-4DEE-B634-13842B4DE4F6}"/>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648D45A9-A4D1-4EFC-A852-7055AFF57EB9}"/>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262422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0AA90-DFB7-4EF5-AA29-C9533F3A1E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41064D8D-58E2-423E-BE5D-09B864838D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978AD19D-55BC-4BD3-93BD-90F6CEC214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4D81911-C11B-45FF-9253-9817C100F0DF}"/>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6" name="Footer Placeholder 5">
            <a:extLst>
              <a:ext uri="{FF2B5EF4-FFF2-40B4-BE49-F238E27FC236}">
                <a16:creationId xmlns:a16="http://schemas.microsoft.com/office/drawing/2014/main" id="{FBD691CB-E0D5-4F76-8529-D31E0EB0BAF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A642A149-F4D2-4476-ACD0-D40B874700F7}"/>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385084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E18EF-C576-4363-AAC8-545D6D9B7D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0374E1DB-999D-44E0-AC58-BB2A2720DF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6AF41DBF-15E0-4792-A1CB-8AD5296FAB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36B3C94-23D8-436F-9410-A21578416EA3}"/>
              </a:ext>
            </a:extLst>
          </p:cNvPr>
          <p:cNvSpPr>
            <a:spLocks noGrp="1"/>
          </p:cNvSpPr>
          <p:nvPr>
            <p:ph type="dt" sz="half" idx="10"/>
          </p:nvPr>
        </p:nvSpPr>
        <p:spPr/>
        <p:txBody>
          <a:bodyPr/>
          <a:lstStyle/>
          <a:p>
            <a:fld id="{9D3EA0E3-451E-4422-A674-1A2559DA3672}" type="datetimeFigureOut">
              <a:rPr lang="sv-SE" smtClean="0"/>
              <a:t>2018-03-01</a:t>
            </a:fld>
            <a:endParaRPr lang="sv-SE"/>
          </a:p>
        </p:txBody>
      </p:sp>
      <p:sp>
        <p:nvSpPr>
          <p:cNvPr id="6" name="Footer Placeholder 5">
            <a:extLst>
              <a:ext uri="{FF2B5EF4-FFF2-40B4-BE49-F238E27FC236}">
                <a16:creationId xmlns:a16="http://schemas.microsoft.com/office/drawing/2014/main" id="{2B481769-8D70-4FAA-B91F-1AB19AF9D74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EE2A50F-1FB2-4075-9E5E-7224E13D37FA}"/>
              </a:ext>
            </a:extLst>
          </p:cNvPr>
          <p:cNvSpPr>
            <a:spLocks noGrp="1"/>
          </p:cNvSpPr>
          <p:nvPr>
            <p:ph type="sldNum" sz="quarter" idx="12"/>
          </p:nvPr>
        </p:nvSpPr>
        <p:spPr/>
        <p:txBody>
          <a:bodyPr/>
          <a:lstStyle/>
          <a:p>
            <a:fld id="{FBF3362C-C30B-4A0A-95B9-B1AED62D8465}" type="slidenum">
              <a:rPr lang="sv-SE" smtClean="0"/>
              <a:t>‹#›</a:t>
            </a:fld>
            <a:endParaRPr lang="sv-SE"/>
          </a:p>
        </p:txBody>
      </p:sp>
    </p:spTree>
    <p:extLst>
      <p:ext uri="{BB962C8B-B14F-4D97-AF65-F5344CB8AC3E}">
        <p14:creationId xmlns:p14="http://schemas.microsoft.com/office/powerpoint/2010/main" val="2243564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D1E3C-1369-4B6D-8036-A3E7404A20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15C16BB6-37E5-467F-8924-39F5D64EA2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1F684E4F-8864-4302-ACB5-BCF7F56901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EA0E3-451E-4422-A674-1A2559DA3672}" type="datetimeFigureOut">
              <a:rPr lang="sv-SE" smtClean="0"/>
              <a:t>2018-03-01</a:t>
            </a:fld>
            <a:endParaRPr lang="sv-SE"/>
          </a:p>
        </p:txBody>
      </p:sp>
      <p:sp>
        <p:nvSpPr>
          <p:cNvPr id="5" name="Footer Placeholder 4">
            <a:extLst>
              <a:ext uri="{FF2B5EF4-FFF2-40B4-BE49-F238E27FC236}">
                <a16:creationId xmlns:a16="http://schemas.microsoft.com/office/drawing/2014/main" id="{F3FA8143-1E96-4724-96B2-A63279371B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01647932-3127-4BCC-ACB4-FDEC02FF0E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F3362C-C30B-4A0A-95B9-B1AED62D8465}" type="slidenum">
              <a:rPr lang="sv-SE" smtClean="0"/>
              <a:t>‹#›</a:t>
            </a:fld>
            <a:endParaRPr lang="sv-SE"/>
          </a:p>
        </p:txBody>
      </p:sp>
    </p:spTree>
    <p:extLst>
      <p:ext uri="{BB962C8B-B14F-4D97-AF65-F5344CB8AC3E}">
        <p14:creationId xmlns:p14="http://schemas.microsoft.com/office/powerpoint/2010/main" val="1641059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3CA67-A1B2-4903-9044-48602383CB6D}"/>
              </a:ext>
            </a:extLst>
          </p:cNvPr>
          <p:cNvSpPr>
            <a:spLocks noGrp="1"/>
          </p:cNvSpPr>
          <p:nvPr>
            <p:ph type="ctrTitle"/>
          </p:nvPr>
        </p:nvSpPr>
        <p:spPr>
          <a:xfrm>
            <a:off x="1524000" y="1970503"/>
            <a:ext cx="9144000" cy="2387600"/>
          </a:xfrm>
        </p:spPr>
        <p:txBody>
          <a:bodyPr>
            <a:normAutofit fontScale="90000"/>
          </a:bodyPr>
          <a:lstStyle/>
          <a:p>
            <a:r>
              <a:rPr lang="sv-SE" dirty="0" err="1"/>
              <a:t>Proposal</a:t>
            </a:r>
            <a:r>
              <a:rPr lang="sv-SE" dirty="0"/>
              <a:t> on the list </a:t>
            </a:r>
            <a:r>
              <a:rPr lang="sv-SE" dirty="0" err="1"/>
              <a:t>of</a:t>
            </a:r>
            <a:r>
              <a:rPr lang="sv-SE" dirty="0"/>
              <a:t> </a:t>
            </a:r>
            <a:r>
              <a:rPr lang="sv-SE" dirty="0" err="1"/>
              <a:t>candidate</a:t>
            </a:r>
            <a:r>
              <a:rPr lang="sv-SE" dirty="0"/>
              <a:t> studies for UL data for LTE URLLC operation</a:t>
            </a:r>
          </a:p>
        </p:txBody>
      </p:sp>
      <p:sp>
        <p:nvSpPr>
          <p:cNvPr id="3" name="Subtitle 2">
            <a:extLst>
              <a:ext uri="{FF2B5EF4-FFF2-40B4-BE49-F238E27FC236}">
                <a16:creationId xmlns:a16="http://schemas.microsoft.com/office/drawing/2014/main" id="{459F72B4-C291-47AF-A8BE-CF01EC8E9947}"/>
              </a:ext>
            </a:extLst>
          </p:cNvPr>
          <p:cNvSpPr>
            <a:spLocks noGrp="1"/>
          </p:cNvSpPr>
          <p:nvPr>
            <p:ph type="subTitle" idx="1"/>
          </p:nvPr>
        </p:nvSpPr>
        <p:spPr>
          <a:xfrm>
            <a:off x="1524000" y="4450178"/>
            <a:ext cx="9144000" cy="1655762"/>
          </a:xfrm>
        </p:spPr>
        <p:txBody>
          <a:bodyPr/>
          <a:lstStyle/>
          <a:p>
            <a:r>
              <a:rPr lang="sv-SE" dirty="0"/>
              <a:t>Ericsson, LG Electronics</a:t>
            </a:r>
          </a:p>
        </p:txBody>
      </p:sp>
      <p:sp>
        <p:nvSpPr>
          <p:cNvPr id="4" name="テキスト ボックス 3">
            <a:extLst>
              <a:ext uri="{FF2B5EF4-FFF2-40B4-BE49-F238E27FC236}">
                <a16:creationId xmlns:a16="http://schemas.microsoft.com/office/drawing/2014/main" id="{7A7B9832-05B8-4AB8-8811-76EBD4957769}"/>
              </a:ext>
            </a:extLst>
          </p:cNvPr>
          <p:cNvSpPr txBox="1">
            <a:spLocks noChangeArrowheads="1"/>
          </p:cNvSpPr>
          <p:nvPr/>
        </p:nvSpPr>
        <p:spPr bwMode="auto">
          <a:xfrm>
            <a:off x="10211077" y="383828"/>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ＭＳ Ｐゴシック" charset="-128"/>
              </a:defRPr>
            </a:lvl1pPr>
            <a:lvl2pPr>
              <a:defRPr kumimoji="1" sz="2800">
                <a:solidFill>
                  <a:schemeClr val="tx1"/>
                </a:solidFill>
                <a:latin typeface="Calibri" pitchFamily="34" charset="0"/>
                <a:ea typeface="ＭＳ Ｐゴシック" charset="-128"/>
              </a:defRPr>
            </a:lvl2pPr>
            <a:lvl3pPr>
              <a:defRPr kumimoji="1" sz="2400">
                <a:solidFill>
                  <a:schemeClr val="tx1"/>
                </a:solidFill>
                <a:latin typeface="Calibri" pitchFamily="34" charset="0"/>
                <a:ea typeface="ＭＳ Ｐゴシック" charset="-128"/>
              </a:defRPr>
            </a:lvl3pPr>
            <a:lvl4pPr>
              <a:defRPr kumimoji="1" sz="2000">
                <a:solidFill>
                  <a:schemeClr val="tx1"/>
                </a:solidFill>
                <a:latin typeface="Calibri" pitchFamily="34" charset="0"/>
                <a:ea typeface="ＭＳ Ｐゴシック" charset="-128"/>
              </a:defRPr>
            </a:lvl4pPr>
            <a:lvl5pPr>
              <a:defRPr kumimoji="1" sz="2000">
                <a:solidFill>
                  <a:schemeClr val="tx1"/>
                </a:solidFill>
                <a:latin typeface="Calibri" pitchFamily="34" charset="0"/>
                <a:ea typeface="ＭＳ Ｐゴシック"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9pPr>
          </a:lstStyle>
          <a:p>
            <a:r>
              <a:rPr lang="en-US" altLang="ja-JP" sz="2400"/>
              <a:t>R1-1803109</a:t>
            </a:r>
            <a:endParaRPr lang="ja-JP" altLang="en-US" sz="2400" dirty="0"/>
          </a:p>
        </p:txBody>
      </p:sp>
      <p:sp>
        <p:nvSpPr>
          <p:cNvPr id="5" name="テキスト ボックス 4">
            <a:extLst>
              <a:ext uri="{FF2B5EF4-FFF2-40B4-BE49-F238E27FC236}">
                <a16:creationId xmlns:a16="http://schemas.microsoft.com/office/drawing/2014/main" id="{F797C116-F60D-46D3-882F-6C8778E34EFE}"/>
              </a:ext>
            </a:extLst>
          </p:cNvPr>
          <p:cNvSpPr txBox="1">
            <a:spLocks noChangeArrowheads="1"/>
          </p:cNvSpPr>
          <p:nvPr/>
        </p:nvSpPr>
        <p:spPr bwMode="auto">
          <a:xfrm>
            <a:off x="310598" y="353303"/>
            <a:ext cx="64891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Calibri" pitchFamily="34" charset="0"/>
                <a:ea typeface="ＭＳ Ｐゴシック" charset="-128"/>
              </a:defRPr>
            </a:lvl1pPr>
            <a:lvl2pPr>
              <a:defRPr kumimoji="1" sz="2800">
                <a:solidFill>
                  <a:schemeClr val="tx1"/>
                </a:solidFill>
                <a:latin typeface="Calibri" pitchFamily="34" charset="0"/>
                <a:ea typeface="ＭＳ Ｐゴシック" charset="-128"/>
              </a:defRPr>
            </a:lvl2pPr>
            <a:lvl3pPr>
              <a:defRPr kumimoji="1" sz="2400">
                <a:solidFill>
                  <a:schemeClr val="tx1"/>
                </a:solidFill>
                <a:latin typeface="Calibri" pitchFamily="34" charset="0"/>
                <a:ea typeface="ＭＳ Ｐゴシック" charset="-128"/>
              </a:defRPr>
            </a:lvl3pPr>
            <a:lvl4pPr>
              <a:defRPr kumimoji="1" sz="2000">
                <a:solidFill>
                  <a:schemeClr val="tx1"/>
                </a:solidFill>
                <a:latin typeface="Calibri" pitchFamily="34" charset="0"/>
                <a:ea typeface="ＭＳ Ｐゴシック" charset="-128"/>
              </a:defRPr>
            </a:lvl4pPr>
            <a:lvl5pPr>
              <a:defRPr kumimoji="1" sz="2000">
                <a:solidFill>
                  <a:schemeClr val="tx1"/>
                </a:solidFill>
                <a:latin typeface="Calibri" pitchFamily="34" charset="0"/>
                <a:ea typeface="ＭＳ Ｐゴシック" charset="-128"/>
              </a:defRPr>
            </a:lvl5pPr>
            <a:lvl6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6pPr>
            <a:lvl7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7pPr>
            <a:lvl8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8pPr>
            <a:lvl9pPr eaLnBrk="0" fontAlgn="base" hangingPunct="0">
              <a:spcAft>
                <a:spcPct val="0"/>
              </a:spcAft>
              <a:buFont typeface="Arial" charset="0"/>
              <a:buChar char="»"/>
              <a:defRPr kumimoji="1" sz="2000">
                <a:solidFill>
                  <a:schemeClr val="tx1"/>
                </a:solidFill>
                <a:latin typeface="Calibri" pitchFamily="34" charset="0"/>
                <a:ea typeface="ＭＳ Ｐゴシック" charset="-128"/>
              </a:defRPr>
            </a:lvl9pPr>
          </a:lstStyle>
          <a:p>
            <a:pPr>
              <a:spcBef>
                <a:spcPct val="0"/>
              </a:spcBef>
            </a:pPr>
            <a:r>
              <a:rPr lang="pt-BR" altLang="sv-SE" sz="2400" dirty="0">
                <a:ea typeface="MS PGothic" panose="020B0600070205080204" pitchFamily="34" charset="-128"/>
              </a:rPr>
              <a:t>3GPP TSG RAN1 #92</a:t>
            </a:r>
          </a:p>
          <a:p>
            <a:pPr>
              <a:spcBef>
                <a:spcPct val="0"/>
              </a:spcBef>
            </a:pPr>
            <a:r>
              <a:rPr lang="en-US" altLang="sv-SE" sz="2400" dirty="0">
                <a:ea typeface="MS PGothic" panose="020B0600070205080204" pitchFamily="34" charset="-128"/>
              </a:rPr>
              <a:t>Athens, Greece, 26th February – 2nd March 2018</a:t>
            </a:r>
          </a:p>
          <a:p>
            <a:r>
              <a:rPr lang="en-US" altLang="ja-JP" sz="2400" dirty="0"/>
              <a:t>Agenda </a:t>
            </a:r>
            <a:r>
              <a:rPr lang="en-US" altLang="ja-JP" sz="2400"/>
              <a:t>item 6.2.7.2.4</a:t>
            </a:r>
            <a:endParaRPr lang="ja-JP" altLang="en-US" sz="2400" b="1" dirty="0"/>
          </a:p>
        </p:txBody>
      </p:sp>
    </p:spTree>
    <p:extLst>
      <p:ext uri="{BB962C8B-B14F-4D97-AF65-F5344CB8AC3E}">
        <p14:creationId xmlns:p14="http://schemas.microsoft.com/office/powerpoint/2010/main" val="2068952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72A84-81DD-456F-B5D3-22E700263B84}"/>
              </a:ext>
            </a:extLst>
          </p:cNvPr>
          <p:cNvSpPr>
            <a:spLocks noGrp="1"/>
          </p:cNvSpPr>
          <p:nvPr>
            <p:ph type="title"/>
          </p:nvPr>
        </p:nvSpPr>
        <p:spPr/>
        <p:txBody>
          <a:bodyPr/>
          <a:lstStyle/>
          <a:p>
            <a:r>
              <a:rPr lang="sv-SE" dirty="0" err="1"/>
              <a:t>Background</a:t>
            </a:r>
            <a:endParaRPr lang="sv-SE" dirty="0"/>
          </a:p>
        </p:txBody>
      </p:sp>
      <p:sp>
        <p:nvSpPr>
          <p:cNvPr id="3" name="Content Placeholder 2">
            <a:extLst>
              <a:ext uri="{FF2B5EF4-FFF2-40B4-BE49-F238E27FC236}">
                <a16:creationId xmlns:a16="http://schemas.microsoft.com/office/drawing/2014/main" id="{0B348ED1-4853-4F3D-80D2-F066C0FC4575}"/>
              </a:ext>
            </a:extLst>
          </p:cNvPr>
          <p:cNvSpPr>
            <a:spLocks noGrp="1"/>
          </p:cNvSpPr>
          <p:nvPr>
            <p:ph idx="1"/>
          </p:nvPr>
        </p:nvSpPr>
        <p:spPr/>
        <p:txBody>
          <a:bodyPr/>
          <a:lstStyle/>
          <a:p>
            <a:r>
              <a:rPr lang="sv-SE" dirty="0"/>
              <a:t>The </a:t>
            </a:r>
            <a:r>
              <a:rPr lang="sv-SE" dirty="0" err="1"/>
              <a:t>following</a:t>
            </a:r>
            <a:r>
              <a:rPr lang="sv-SE" dirty="0"/>
              <a:t> </a:t>
            </a:r>
            <a:r>
              <a:rPr lang="sv-SE" dirty="0" err="1"/>
              <a:t>agreement</a:t>
            </a:r>
            <a:r>
              <a:rPr lang="sv-SE" dirty="0"/>
              <a:t> has </a:t>
            </a:r>
            <a:r>
              <a:rPr lang="sv-SE" dirty="0" err="1"/>
              <a:t>been</a:t>
            </a:r>
            <a:r>
              <a:rPr lang="sv-SE" dirty="0"/>
              <a:t> </a:t>
            </a:r>
            <a:r>
              <a:rPr lang="sv-SE" dirty="0" err="1"/>
              <a:t>made</a:t>
            </a:r>
            <a:r>
              <a:rPr lang="sv-SE" dirty="0"/>
              <a:t> at RAN1#92</a:t>
            </a:r>
          </a:p>
          <a:p>
            <a:pPr marL="457200" indent="-457200">
              <a:spcAft>
                <a:spcPts val="0"/>
              </a:spcAft>
            </a:pPr>
            <a:r>
              <a:rPr lang="en-US" dirty="0">
                <a:highlight>
                  <a:srgbClr val="00FF00"/>
                </a:highlight>
                <a:latin typeface="Times" panose="02020603050405020304" pitchFamily="18" charset="0"/>
                <a:ea typeface="Batang" panose="02030600000101010101" pitchFamily="18" charset="-127"/>
                <a:cs typeface="Times New Roman" panose="02020603050405020304" pitchFamily="18" charset="0"/>
              </a:rPr>
              <a:t>Agreement:</a:t>
            </a:r>
            <a:r>
              <a:rPr lang="en-US" dirty="0">
                <a:latin typeface="Times" panose="02020603050405020304" pitchFamily="18" charset="0"/>
                <a:ea typeface="Batang" panose="02030600000101010101" pitchFamily="18" charset="-127"/>
                <a:cs typeface="Times New Roman" panose="02020603050405020304" pitchFamily="18" charset="0"/>
              </a:rPr>
              <a:t> </a:t>
            </a:r>
            <a:endParaRPr lang="sv-SE" dirty="0">
              <a:latin typeface="Times" panose="02020603050405020304" pitchFamily="18" charset="0"/>
              <a:ea typeface="Batang" panose="02030600000101010101" pitchFamily="18" charset="-127"/>
              <a:cs typeface="Times New Roman" panose="02020603050405020304" pitchFamily="18" charset="0"/>
            </a:endParaRPr>
          </a:p>
          <a:p>
            <a:pPr marL="914400" lvl="1" indent="-457200"/>
            <a:r>
              <a:rPr lang="en-US" dirty="0">
                <a:latin typeface="Times" panose="02020603050405020304" pitchFamily="18" charset="0"/>
                <a:ea typeface="Batang" panose="02030600000101010101" pitchFamily="18" charset="-127"/>
                <a:cs typeface="Times New Roman" panose="02020603050405020304" pitchFamily="18" charset="0"/>
              </a:rPr>
              <a:t>Study PUSCH repetition (on TTI level) as one key UL SPS enhancement for URLLC and study further how to realize it. The studies should at least include indication of the repetition factor in the activation DCI, higher layer configuration of the repetition factor and combining PUSCH repetition with TTI level FH.</a:t>
            </a:r>
            <a:endParaRPr lang="sv-SE" dirty="0">
              <a:latin typeface="Times" panose="02020603050405020304" pitchFamily="18" charset="0"/>
              <a:ea typeface="Batang" panose="02030600000101010101" pitchFamily="18" charset="-127"/>
              <a:cs typeface="Times New Roman" panose="02020603050405020304" pitchFamily="18" charset="0"/>
            </a:endParaRPr>
          </a:p>
          <a:p>
            <a:pPr lvl="1"/>
            <a:endParaRPr lang="sv-SE" dirty="0"/>
          </a:p>
        </p:txBody>
      </p:sp>
    </p:spTree>
    <p:extLst>
      <p:ext uri="{BB962C8B-B14F-4D97-AF65-F5344CB8AC3E}">
        <p14:creationId xmlns:p14="http://schemas.microsoft.com/office/powerpoint/2010/main" val="1751561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E9BC4-39CC-4CFB-9641-463A7C91ACE2}"/>
              </a:ext>
            </a:extLst>
          </p:cNvPr>
          <p:cNvSpPr>
            <a:spLocks noGrp="1"/>
          </p:cNvSpPr>
          <p:nvPr>
            <p:ph type="title"/>
          </p:nvPr>
        </p:nvSpPr>
        <p:spPr/>
        <p:txBody>
          <a:bodyPr/>
          <a:lstStyle/>
          <a:p>
            <a:r>
              <a:rPr lang="sv-SE" dirty="0" err="1"/>
              <a:t>Proposal</a:t>
            </a:r>
            <a:endParaRPr lang="sv-SE" dirty="0"/>
          </a:p>
        </p:txBody>
      </p:sp>
      <p:sp>
        <p:nvSpPr>
          <p:cNvPr id="3" name="Content Placeholder 2">
            <a:extLst>
              <a:ext uri="{FF2B5EF4-FFF2-40B4-BE49-F238E27FC236}">
                <a16:creationId xmlns:a16="http://schemas.microsoft.com/office/drawing/2014/main" id="{1445BEF1-FCEE-4D0E-9A1A-B9F45A7373D4}"/>
              </a:ext>
            </a:extLst>
          </p:cNvPr>
          <p:cNvSpPr>
            <a:spLocks noGrp="1"/>
          </p:cNvSpPr>
          <p:nvPr>
            <p:ph idx="1"/>
          </p:nvPr>
        </p:nvSpPr>
        <p:spPr/>
        <p:txBody>
          <a:bodyPr>
            <a:normAutofit fontScale="70000" lnSpcReduction="20000"/>
          </a:bodyPr>
          <a:lstStyle/>
          <a:p>
            <a:r>
              <a:rPr lang="en-GB" dirty="0"/>
              <a:t>In addition to the existing agreements, the following solutions for UL data are studied for </a:t>
            </a:r>
            <a:r>
              <a:rPr lang="en-GB"/>
              <a:t>URLLC operation</a:t>
            </a:r>
            <a:endParaRPr lang="en-GB" dirty="0"/>
          </a:p>
          <a:p>
            <a:pPr lvl="1"/>
            <a:r>
              <a:rPr lang="en-US" dirty="0"/>
              <a:t>blind/HARQ-less PUSCH repetition for scheduled PUSCH in different TTIs</a:t>
            </a:r>
          </a:p>
          <a:p>
            <a:pPr lvl="2"/>
            <a:r>
              <a:rPr lang="en-US" dirty="0"/>
              <a:t>Study the following variants</a:t>
            </a:r>
          </a:p>
          <a:p>
            <a:pPr lvl="3"/>
            <a:r>
              <a:rPr lang="en-US" dirty="0"/>
              <a:t>Variant 1: dynamic indication of the PUSCH repetition factor in DCI</a:t>
            </a:r>
          </a:p>
          <a:p>
            <a:pPr lvl="3"/>
            <a:r>
              <a:rPr lang="en-US" dirty="0"/>
              <a:t>Variant 2: semi-static configuration of the PUSCH repetition factor over RRC</a:t>
            </a:r>
          </a:p>
          <a:p>
            <a:pPr lvl="3"/>
            <a:r>
              <a:rPr lang="en-US" dirty="0"/>
              <a:t>Variant 3: independent PUSCH grants for each PUSCH transmission</a:t>
            </a:r>
          </a:p>
          <a:p>
            <a:pPr lvl="2"/>
            <a:r>
              <a:rPr lang="en-US" dirty="0"/>
              <a:t>Study if and how PUSCH repetition can be combined with TTI level FH. </a:t>
            </a:r>
          </a:p>
          <a:p>
            <a:pPr lvl="1"/>
            <a:r>
              <a:rPr lang="sv-SE" dirty="0"/>
              <a:t>URLLC PUSCH MCS definition/operation</a:t>
            </a:r>
          </a:p>
          <a:p>
            <a:pPr lvl="2"/>
            <a:r>
              <a:rPr lang="sv-SE" dirty="0" err="1"/>
              <a:t>Study</a:t>
            </a:r>
            <a:r>
              <a:rPr lang="sv-SE" dirty="0"/>
              <a:t> </a:t>
            </a:r>
            <a:r>
              <a:rPr lang="sv-SE" dirty="0" err="1"/>
              <a:t>should</a:t>
            </a:r>
            <a:r>
              <a:rPr lang="sv-SE" dirty="0"/>
              <a:t> </a:t>
            </a:r>
            <a:r>
              <a:rPr lang="sv-SE" dirty="0" err="1"/>
              <a:t>consider</a:t>
            </a:r>
            <a:r>
              <a:rPr lang="sv-SE" dirty="0"/>
              <a:t> the </a:t>
            </a:r>
            <a:r>
              <a:rPr lang="sv-SE" dirty="0" err="1"/>
              <a:t>need</a:t>
            </a:r>
            <a:r>
              <a:rPr lang="sv-SE" dirty="0"/>
              <a:t> for URLLC PUSCH MCS definition </a:t>
            </a:r>
            <a:r>
              <a:rPr lang="sv-SE" dirty="0" err="1"/>
              <a:t>considering</a:t>
            </a:r>
            <a:r>
              <a:rPr lang="sv-SE" dirty="0"/>
              <a:t> </a:t>
            </a:r>
            <a:r>
              <a:rPr lang="sv-SE" dirty="0" err="1"/>
              <a:t>other</a:t>
            </a:r>
            <a:r>
              <a:rPr lang="sv-SE" dirty="0"/>
              <a:t> </a:t>
            </a:r>
            <a:r>
              <a:rPr lang="sv-SE" dirty="0" err="1"/>
              <a:t>candidate</a:t>
            </a:r>
            <a:r>
              <a:rPr lang="sv-SE" dirty="0"/>
              <a:t> </a:t>
            </a:r>
            <a:r>
              <a:rPr lang="sv-SE" dirty="0" err="1"/>
              <a:t>techniques</a:t>
            </a:r>
            <a:r>
              <a:rPr lang="sv-SE" dirty="0"/>
              <a:t> </a:t>
            </a:r>
            <a:r>
              <a:rPr lang="en-US" dirty="0"/>
              <a:t>such as blind/HARQ-less PUSCH repetition as well as the compact DCI design.</a:t>
            </a:r>
          </a:p>
          <a:p>
            <a:pPr lvl="2"/>
            <a:r>
              <a:rPr lang="sv-SE" dirty="0" err="1"/>
              <a:t>Study</a:t>
            </a:r>
            <a:r>
              <a:rPr lang="sv-SE" dirty="0"/>
              <a:t> the </a:t>
            </a:r>
            <a:r>
              <a:rPr lang="sv-SE" dirty="0" err="1"/>
              <a:t>following</a:t>
            </a:r>
            <a:r>
              <a:rPr lang="sv-SE" dirty="0"/>
              <a:t> </a:t>
            </a:r>
            <a:r>
              <a:rPr lang="sv-SE" dirty="0" err="1"/>
              <a:t>aspects</a:t>
            </a:r>
            <a:endParaRPr lang="sv-SE" dirty="0"/>
          </a:p>
          <a:p>
            <a:pPr lvl="3"/>
            <a:r>
              <a:rPr lang="sv-SE" dirty="0"/>
              <a:t>the MCS </a:t>
            </a:r>
            <a:r>
              <a:rPr lang="sv-SE" dirty="0" err="1"/>
              <a:t>range</a:t>
            </a:r>
            <a:r>
              <a:rPr lang="sv-SE" dirty="0"/>
              <a:t> for URLLC operation </a:t>
            </a:r>
            <a:r>
              <a:rPr lang="sv-SE" dirty="0" err="1"/>
              <a:t>e.g</a:t>
            </a:r>
            <a:r>
              <a:rPr lang="sv-SE" dirty="0"/>
              <a:t>. support </a:t>
            </a:r>
            <a:r>
              <a:rPr lang="sv-SE" dirty="0" err="1"/>
              <a:t>of</a:t>
            </a:r>
            <a:r>
              <a:rPr lang="sv-SE" dirty="0"/>
              <a:t> </a:t>
            </a:r>
            <a:r>
              <a:rPr lang="sv-SE" dirty="0" err="1"/>
              <a:t>lower</a:t>
            </a:r>
            <a:r>
              <a:rPr lang="sv-SE" dirty="0"/>
              <a:t> MCS, maximum </a:t>
            </a:r>
            <a:r>
              <a:rPr lang="sv-SE" dirty="0" err="1"/>
              <a:t>supported</a:t>
            </a:r>
            <a:r>
              <a:rPr lang="sv-SE" dirty="0"/>
              <a:t> MCS</a:t>
            </a:r>
          </a:p>
          <a:p>
            <a:pPr lvl="3"/>
            <a:r>
              <a:rPr lang="sv-SE" dirty="0"/>
              <a:t>Combination </a:t>
            </a:r>
            <a:r>
              <a:rPr lang="sv-SE" dirty="0" err="1"/>
              <a:t>of</a:t>
            </a:r>
            <a:r>
              <a:rPr lang="sv-SE" dirty="0"/>
              <a:t> MCS </a:t>
            </a:r>
            <a:r>
              <a:rPr lang="sv-SE" dirty="0" err="1"/>
              <a:t>with</a:t>
            </a:r>
            <a:r>
              <a:rPr lang="sv-SE" dirty="0"/>
              <a:t> </a:t>
            </a:r>
            <a:r>
              <a:rPr lang="sv-SE" dirty="0" err="1"/>
              <a:t>other</a:t>
            </a:r>
            <a:r>
              <a:rPr lang="sv-SE" dirty="0"/>
              <a:t> information </a:t>
            </a:r>
            <a:r>
              <a:rPr lang="sv-SE" dirty="0" err="1"/>
              <a:t>e.g</a:t>
            </a:r>
            <a:r>
              <a:rPr lang="sv-SE" dirty="0"/>
              <a:t>. RV, </a:t>
            </a:r>
            <a:r>
              <a:rPr lang="sv-SE" dirty="0" err="1"/>
              <a:t>number</a:t>
            </a:r>
            <a:r>
              <a:rPr lang="sv-SE" dirty="0"/>
              <a:t> </a:t>
            </a:r>
            <a:r>
              <a:rPr lang="sv-SE" dirty="0" err="1"/>
              <a:t>of</a:t>
            </a:r>
            <a:r>
              <a:rPr lang="sv-SE" dirty="0"/>
              <a:t> repetitions</a:t>
            </a:r>
          </a:p>
          <a:p>
            <a:pPr lvl="1"/>
            <a:r>
              <a:rPr lang="en-US" dirty="0"/>
              <a:t>The need for PUSCH TPC enhancements </a:t>
            </a:r>
          </a:p>
          <a:p>
            <a:pPr lvl="2"/>
            <a:r>
              <a:rPr lang="en-US" dirty="0"/>
              <a:t>Study the following aspects</a:t>
            </a:r>
          </a:p>
          <a:p>
            <a:pPr lvl="3"/>
            <a:r>
              <a:rPr lang="en-US" dirty="0"/>
              <a:t>separate TPC loops</a:t>
            </a:r>
          </a:p>
          <a:p>
            <a:pPr lvl="3"/>
            <a:r>
              <a:rPr lang="en-US" dirty="0"/>
              <a:t>separate TPC parameters </a:t>
            </a:r>
          </a:p>
          <a:p>
            <a:pPr lvl="3"/>
            <a:r>
              <a:rPr lang="en-US" dirty="0"/>
              <a:t>sub-band specific TPC</a:t>
            </a:r>
            <a:endParaRPr lang="sv-SE" dirty="0"/>
          </a:p>
          <a:p>
            <a:pPr lvl="1"/>
            <a:endParaRPr lang="sv-SE" dirty="0"/>
          </a:p>
        </p:txBody>
      </p:sp>
    </p:spTree>
    <p:extLst>
      <p:ext uri="{BB962C8B-B14F-4D97-AF65-F5344CB8AC3E}">
        <p14:creationId xmlns:p14="http://schemas.microsoft.com/office/powerpoint/2010/main" val="2705277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277</Words>
  <Application>Microsoft Office PowerPoint</Application>
  <PresentationFormat>Widescreen</PresentationFormat>
  <Paragraphs>28</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Batang</vt:lpstr>
      <vt:lpstr>MS PGothic</vt:lpstr>
      <vt:lpstr>MS PGothic</vt:lpstr>
      <vt:lpstr>Arial</vt:lpstr>
      <vt:lpstr>Calibri</vt:lpstr>
      <vt:lpstr>Calibri Light</vt:lpstr>
      <vt:lpstr>Times</vt:lpstr>
      <vt:lpstr>Times New Roman</vt:lpstr>
      <vt:lpstr>Office Theme</vt:lpstr>
      <vt:lpstr>Proposal on the list of candidate studies for UL data for LTE URLLC operation</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Ericsson2</dc:creator>
  <cp:lastModifiedBy>Ericsson_LGE</cp:lastModifiedBy>
  <cp:revision>43</cp:revision>
  <dcterms:created xsi:type="dcterms:W3CDTF">2018-02-28T15:49:21Z</dcterms:created>
  <dcterms:modified xsi:type="dcterms:W3CDTF">2018-03-01T09:48:55Z</dcterms:modified>
</cp:coreProperties>
</file>