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7"/>
  </p:notesMasterIdLst>
  <p:sldIdLst>
    <p:sldId id="256" r:id="rId2"/>
    <p:sldId id="272" r:id="rId3"/>
    <p:sldId id="278" r:id="rId4"/>
    <p:sldId id="280" r:id="rId5"/>
    <p:sldId id="279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5" d="100"/>
          <a:sy n="115" d="100"/>
        </p:scale>
        <p:origin x="12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3402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30B786-1854-4308-93BE-3E9C7ADFDF76}" type="datetimeFigureOut">
              <a:rPr lang="ko-KR" altLang="en-US" smtClean="0"/>
              <a:t>2018-03-01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08001C-B418-4887-9414-7D2E9C02AB9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57396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3/1/2018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13107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3/1/2018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68334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3/1/2018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63546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6953" y="182245"/>
            <a:ext cx="11047614" cy="814217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6953" y="1101970"/>
            <a:ext cx="11047614" cy="5523274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15795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3/1/2018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7899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3/1/2018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39827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3/1/2018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03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3/1/2018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09446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3/1/2018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24115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3/1/2018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51728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56953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1875A34-4BFD-4657-BB6D-A3683333EF79}" type="datetimeFigureOut">
              <a:rPr lang="en-US" smtClean="0"/>
              <a:t>3/1/2018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891847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984F68-6BAB-4798-A9B4-25F4BC35E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59159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56953" y="182245"/>
            <a:ext cx="11047614" cy="10064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56953" y="1296784"/>
            <a:ext cx="11047614" cy="53284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1123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9833" y="1122363"/>
            <a:ext cx="10947862" cy="2387600"/>
          </a:xfrm>
        </p:spPr>
        <p:txBody>
          <a:bodyPr>
            <a:normAutofit fontScale="90000"/>
          </a:bodyPr>
          <a:lstStyle/>
          <a:p>
            <a:pPr latinLnBrk="0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WF on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All remaining issues on system acquisition latency enhancement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9833" y="3602038"/>
            <a:ext cx="10590413" cy="1655762"/>
          </a:xfrm>
        </p:spPr>
        <p:txBody>
          <a:bodyPr>
            <a:normAutofit/>
          </a:bodyPr>
          <a:lstStyle/>
          <a:p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LG Electronics</a:t>
            </a:r>
            <a:r>
              <a:rPr lang="en-US" altLang="ko-KR">
                <a:latin typeface="Times New Roman" panose="02020603050405020304" pitchFamily="18" charset="0"/>
                <a:cs typeface="Times New Roman" panose="02020603050405020304" pitchFamily="18" charset="0"/>
              </a:rPr>
              <a:t>, Ericsson</a:t>
            </a:r>
            <a:r>
              <a:rPr 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[Huawei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], [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HiSilicon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967944" y="79465"/>
            <a:ext cx="114646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R1-1803103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4939" y="24939"/>
            <a:ext cx="4289366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3GPP TSG RAN WG1 Meeting </a:t>
            </a:r>
            <a:r>
              <a:rPr lang="en-US" altLang="ko-KR" sz="135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92</a:t>
            </a:r>
            <a:endParaRPr lang="en-US" altLang="ko-KR" sz="13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ko-KR" sz="13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Athens, Greece, February 26th – March 2nd, 2018</a:t>
            </a:r>
          </a:p>
          <a:p>
            <a:r>
              <a:rPr lang="en-US" altLang="ko-KR" sz="13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Agenda item 6.2.6.2.2</a:t>
            </a:r>
          </a:p>
        </p:txBody>
      </p:sp>
    </p:spTree>
    <p:extLst>
      <p:ext uri="{BB962C8B-B14F-4D97-AF65-F5344CB8AC3E}">
        <p14:creationId xmlns:p14="http://schemas.microsoft.com/office/powerpoint/2010/main" val="3630265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 (additional SIB1-NB)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atinLnBrk="0"/>
            <a:r>
              <a:rPr lang="en-US" altLang="ko-KR" dirty="0"/>
              <a:t>For the repetition number 4 and 8, the total number of </a:t>
            </a:r>
            <a:r>
              <a:rPr lang="en-US" altLang="ko-KR" dirty="0" err="1"/>
              <a:t>subframes</a:t>
            </a:r>
            <a:r>
              <a:rPr lang="en-US" altLang="ko-KR" dirty="0"/>
              <a:t> for additional SIB1-NB transmission will be </a:t>
            </a:r>
            <a:r>
              <a:rPr lang="en-US" altLang="ko-KR" dirty="0" err="1"/>
              <a:t>downselected</a:t>
            </a:r>
            <a:r>
              <a:rPr lang="en-US" altLang="ko-KR" dirty="0"/>
              <a:t> between the following alternatives</a:t>
            </a:r>
            <a:endParaRPr lang="ko-KR" altLang="ko-KR"/>
          </a:p>
          <a:p>
            <a:pPr lvl="1" latinLnBrk="0"/>
            <a:r>
              <a:rPr lang="en-US" altLang="ko-KR" dirty="0">
                <a:solidFill>
                  <a:srgbClr val="FF0000"/>
                </a:solidFill>
              </a:rPr>
              <a:t>(Alt.1) no additional SIB1-NB </a:t>
            </a:r>
            <a:r>
              <a:rPr lang="en-US" altLang="ko-KR" dirty="0" smtClean="0">
                <a:solidFill>
                  <a:srgbClr val="FF0000"/>
                </a:solidFill>
              </a:rPr>
              <a:t>transmission</a:t>
            </a:r>
          </a:p>
          <a:p>
            <a:pPr lvl="1" latinLnBrk="0"/>
            <a:r>
              <a:rPr lang="en-US" altLang="ko-KR" dirty="0" smtClean="0"/>
              <a:t>(</a:t>
            </a:r>
            <a:r>
              <a:rPr lang="en-US" altLang="ko-KR" dirty="0"/>
              <a:t>Alt.2) half as many as that of the legacy SIB1-NB </a:t>
            </a:r>
            <a:r>
              <a:rPr lang="en-US" altLang="ko-KR" dirty="0" smtClean="0"/>
              <a:t>transmissions</a:t>
            </a:r>
          </a:p>
          <a:p>
            <a:pPr lvl="1" latinLnBrk="0"/>
            <a:r>
              <a:rPr lang="en-US" altLang="ko-KR" dirty="0" smtClean="0"/>
              <a:t>(</a:t>
            </a:r>
            <a:r>
              <a:rPr lang="en-US" altLang="ko-KR" dirty="0"/>
              <a:t>Alt.3) the same as that of the legacy SIB1-NB </a:t>
            </a:r>
            <a:r>
              <a:rPr lang="en-US" altLang="ko-KR" dirty="0" smtClean="0"/>
              <a:t>transmissions</a:t>
            </a:r>
          </a:p>
          <a:p>
            <a:pPr lvl="0" latinLnBrk="0"/>
            <a:r>
              <a:rPr lang="en-US" altLang="ko-KR" dirty="0" smtClean="0"/>
              <a:t>For </a:t>
            </a:r>
            <a:r>
              <a:rPr lang="en-US" altLang="ko-KR" dirty="0"/>
              <a:t>the repetition number 16, the total number of </a:t>
            </a:r>
            <a:r>
              <a:rPr lang="en-US" altLang="ko-KR" dirty="0" err="1"/>
              <a:t>subframes</a:t>
            </a:r>
            <a:r>
              <a:rPr lang="en-US" altLang="ko-KR" dirty="0"/>
              <a:t> for additional SIB1-NB transmission will be </a:t>
            </a:r>
            <a:r>
              <a:rPr lang="en-US" altLang="ko-KR" dirty="0" err="1"/>
              <a:t>downselected</a:t>
            </a:r>
            <a:r>
              <a:rPr lang="en-US" altLang="ko-KR" dirty="0"/>
              <a:t> between the following alternatives</a:t>
            </a:r>
            <a:endParaRPr lang="ko-KR" altLang="ko-KR"/>
          </a:p>
          <a:p>
            <a:pPr lvl="1" latinLnBrk="0"/>
            <a:r>
              <a:rPr lang="en-US" altLang="ko-KR" dirty="0">
                <a:solidFill>
                  <a:srgbClr val="FF0000"/>
                </a:solidFill>
              </a:rPr>
              <a:t>(Alt.1) the same as that of the legacy SIB1-NB transmissions</a:t>
            </a:r>
          </a:p>
          <a:p>
            <a:pPr lvl="1" latinLnBrk="0"/>
            <a:r>
              <a:rPr lang="en-US" altLang="ko-KR" dirty="0" smtClean="0"/>
              <a:t>(</a:t>
            </a:r>
            <a:r>
              <a:rPr lang="en-US" altLang="ko-KR" dirty="0"/>
              <a:t>Alt.2) depends on code rate (e.g., TBS, #CRS/NRS ports, operation mode) of SIB1-NB</a:t>
            </a:r>
          </a:p>
          <a:p>
            <a:pPr lvl="2" latinLnBrk="0"/>
            <a:r>
              <a:rPr lang="en-US" altLang="ko-KR" dirty="0" smtClean="0"/>
              <a:t>When </a:t>
            </a:r>
            <a:r>
              <a:rPr lang="en-US" altLang="ko-KR" dirty="0"/>
              <a:t>the code rate of SIB1-NB is equal to or larger than X, additional SIB1-NB </a:t>
            </a:r>
            <a:r>
              <a:rPr lang="en-US" altLang="ko-KR" dirty="0" err="1"/>
              <a:t>subframes</a:t>
            </a:r>
            <a:r>
              <a:rPr lang="en-US" altLang="ko-KR" dirty="0"/>
              <a:t> are transmitted on every other </a:t>
            </a:r>
            <a:r>
              <a:rPr lang="en-US" altLang="ko-KR" dirty="0" err="1"/>
              <a:t>subframe</a:t>
            </a:r>
            <a:r>
              <a:rPr lang="en-US" altLang="ko-KR" dirty="0"/>
              <a:t> #3</a:t>
            </a:r>
            <a:endParaRPr lang="ko-KR" altLang="ko-KR"/>
          </a:p>
          <a:p>
            <a:pPr lvl="2" latinLnBrk="0"/>
            <a:r>
              <a:rPr lang="en-US" altLang="ko-KR" dirty="0"/>
              <a:t>Otherwise, additional SIB1-NB </a:t>
            </a:r>
            <a:r>
              <a:rPr lang="en-US" altLang="ko-KR" dirty="0" err="1"/>
              <a:t>subframes</a:t>
            </a:r>
            <a:r>
              <a:rPr lang="en-US" altLang="ko-KR" dirty="0"/>
              <a:t> are transmitted on every 4th </a:t>
            </a:r>
            <a:r>
              <a:rPr lang="en-US" altLang="ko-KR" dirty="0" err="1"/>
              <a:t>subframe</a:t>
            </a:r>
            <a:r>
              <a:rPr lang="en-US" altLang="ko-KR" dirty="0"/>
              <a:t> #3</a:t>
            </a:r>
            <a:endParaRPr lang="ko-KR" altLang="ko-KR"/>
          </a:p>
          <a:p>
            <a:pPr lvl="2" latinLnBrk="0"/>
            <a:r>
              <a:rPr lang="en-US" altLang="ko-KR" dirty="0"/>
              <a:t>If the total number of </a:t>
            </a:r>
            <a:r>
              <a:rPr lang="en-US" altLang="ko-KR" dirty="0" err="1"/>
              <a:t>subframes</a:t>
            </a:r>
            <a:r>
              <a:rPr lang="en-US" altLang="ko-KR" dirty="0"/>
              <a:t> for additional SIB1-NB transmission is less than that of the legacy SIB1-NB transmissions, the starting radio frame index of additional SIB1-NB transmission depends on Cell ID and the number of SIB1-NB repetition scheduled by </a:t>
            </a:r>
            <a:r>
              <a:rPr lang="en-US" altLang="ko-KR" dirty="0" smtClean="0"/>
              <a:t>MIB-NB</a:t>
            </a:r>
            <a:endParaRPr lang="ko-KR" altLang="ko-KR"/>
          </a:p>
        </p:txBody>
      </p:sp>
    </p:spTree>
    <p:extLst>
      <p:ext uri="{BB962C8B-B14F-4D97-AF65-F5344CB8AC3E}">
        <p14:creationId xmlns:p14="http://schemas.microsoft.com/office/powerpoint/2010/main" val="1516593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Background (additional SIB1-NB)</a:t>
            </a:r>
            <a:endParaRPr lang="ko-KR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내용 개체 틀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85000" lnSpcReduction="20000"/>
              </a:bodyPr>
              <a:lstStyle/>
              <a:p>
                <a:r>
                  <a:rPr lang="en-US" altLang="ko-KR" dirty="0" smtClean="0"/>
                  <a:t>The </a:t>
                </a:r>
                <a:r>
                  <a:rPr lang="en-US" altLang="ko-KR" dirty="0"/>
                  <a:t>sequence of coded bits-to-</a:t>
                </a:r>
                <a:r>
                  <a:rPr lang="en-US" altLang="ko-KR" dirty="0" err="1"/>
                  <a:t>subframe</a:t>
                </a:r>
                <a:r>
                  <a:rPr lang="en-US" altLang="ko-KR" dirty="0"/>
                  <a:t> allocation of additional SIB1-NB transmission will be </a:t>
                </a:r>
                <a:r>
                  <a:rPr lang="en-US" altLang="ko-KR" dirty="0" err="1"/>
                  <a:t>downselected</a:t>
                </a:r>
                <a:r>
                  <a:rPr lang="en-US" altLang="ko-KR" dirty="0"/>
                  <a:t> between the following alternatives</a:t>
                </a:r>
              </a:p>
              <a:p>
                <a:pPr lvl="1"/>
                <a:r>
                  <a:rPr lang="en-US" altLang="ko-KR" dirty="0"/>
                  <a:t>(Alt.1) The additional SIB1-NB uses the same coded bits-to-</a:t>
                </a:r>
                <a:r>
                  <a:rPr lang="en-US" altLang="ko-KR" dirty="0" err="1"/>
                  <a:t>subframes</a:t>
                </a:r>
                <a:r>
                  <a:rPr lang="en-US" altLang="ko-KR" dirty="0"/>
                  <a:t> mapping as the legacy SIB1-NB</a:t>
                </a:r>
              </a:p>
              <a:p>
                <a:pPr lvl="1"/>
                <a:r>
                  <a:rPr lang="en-US" altLang="ko-KR" dirty="0" smtClean="0">
                    <a:solidFill>
                      <a:schemeClr val="bg1">
                        <a:lumMod val="75000"/>
                      </a:schemeClr>
                    </a:solidFill>
                  </a:rPr>
                  <a:t>(</a:t>
                </a:r>
                <a:r>
                  <a:rPr lang="en-US" altLang="ko-KR" dirty="0">
                    <a:solidFill>
                      <a:schemeClr val="bg1">
                        <a:lumMod val="75000"/>
                      </a:schemeClr>
                    </a:solidFill>
                  </a:rPr>
                  <a:t>Alt.2) reuse coded bits generated for existing SIB1-NB transmission while coded bits-to-</a:t>
                </a:r>
                <a:r>
                  <a:rPr lang="en-US" altLang="ko-KR" dirty="0" err="1">
                    <a:solidFill>
                      <a:schemeClr val="bg1">
                        <a:lumMod val="75000"/>
                      </a:schemeClr>
                    </a:solidFill>
                  </a:rPr>
                  <a:t>subframe</a:t>
                </a:r>
                <a:r>
                  <a:rPr lang="en-US" altLang="ko-KR" dirty="0">
                    <a:solidFill>
                      <a:schemeClr val="bg1">
                        <a:lumMod val="75000"/>
                      </a:schemeClr>
                    </a:solidFill>
                  </a:rPr>
                  <a:t> allocation is circularly shifted as much as 8 radio frames compared to the existing SIB1-NB transmission</a:t>
                </a:r>
              </a:p>
              <a:p>
                <a:pPr lvl="1"/>
                <a:r>
                  <a:rPr lang="en-US" altLang="ko-KR" dirty="0" smtClean="0">
                    <a:solidFill>
                      <a:srgbClr val="FF0000"/>
                    </a:solidFill>
                  </a:rPr>
                  <a:t>(</a:t>
                </a:r>
                <a:r>
                  <a:rPr lang="en-US" altLang="ko-KR" dirty="0">
                    <a:solidFill>
                      <a:srgbClr val="FF0000"/>
                    </a:solidFill>
                  </a:rPr>
                  <a:t>Alt.3) the coded bits that are mapped to </a:t>
                </a:r>
                <a:r>
                  <a:rPr lang="en-US" altLang="ko-KR" dirty="0" err="1">
                    <a:solidFill>
                      <a:srgbClr val="FF0000"/>
                    </a:solidFill>
                  </a:rPr>
                  <a:t>subframe</a:t>
                </a:r>
                <a:r>
                  <a:rPr lang="en-US" altLang="ko-KR" dirty="0">
                    <a:solidFill>
                      <a:srgbClr val="FF0000"/>
                    </a:solidFill>
                  </a:rPr>
                  <a:t> #3 used for additional SIB1-NB transmissions are generated by continuing reading from the virtual circular buffer </a:t>
                </a:r>
              </a:p>
              <a:p>
                <a:r>
                  <a:rPr lang="en-US" altLang="ko-KR" dirty="0" smtClean="0"/>
                  <a:t>Scrambling </a:t>
                </a:r>
                <a:r>
                  <a:rPr lang="en-US" altLang="ko-KR" dirty="0"/>
                  <a:t>sequence will be generated and applied to </a:t>
                </a:r>
                <a:r>
                  <a:rPr lang="en-US" altLang="ko-KR" dirty="0" err="1"/>
                  <a:t>subframes</a:t>
                </a:r>
                <a:r>
                  <a:rPr lang="en-US" altLang="ko-KR" dirty="0"/>
                  <a:t> for additional SIB1-NB following one of the alternatives below</a:t>
                </a:r>
              </a:p>
              <a:p>
                <a:pPr lvl="1"/>
                <a:r>
                  <a:rPr lang="en-US" altLang="ko-KR" dirty="0"/>
                  <a:t>(Alt.1) The additional SIB1-NB reuses the bit-level scrambling mechanism of legacy SIB1-NB, and uses the same symbol-level scrambling mechanism as NPBCH by replacing the initialization equation with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𝑖𝑛𝑖𝑡</m:t>
                        </m:r>
                      </m:sub>
                    </m:sSub>
                    <m:r>
                      <a:rPr lang="en-US" altLang="ko-KR" i="1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altLang="ko-KR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𝑅𝑁𝑇𝐼</m:t>
                        </m:r>
                      </m:sub>
                    </m:sSub>
                    <m:r>
                      <a:rPr lang="en-US" altLang="ko-KR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sSup>
                      <m:sSupPr>
                        <m:ctrlPr>
                          <a:rPr lang="en-US" altLang="ko-KR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15</m:t>
                        </m:r>
                      </m:sup>
                    </m:sSup>
                    <m:r>
                      <a:rPr lang="en-US" altLang="ko-KR" i="1">
                        <a:latin typeface="Cambria Math" panose="02040503050406030204" pitchFamily="18" charset="0"/>
                      </a:rPr>
                      <m:t>+(</m:t>
                    </m:r>
                    <m:sSubSup>
                      <m:sSubSupPr>
                        <m:ctrlPr>
                          <a:rPr lang="en-US" altLang="ko-KR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𝐼𝐷</m:t>
                        </m:r>
                      </m:sub>
                      <m:sup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𝑁𝑐𝑒𝑙𝑙</m:t>
                        </m:r>
                      </m:sup>
                    </m:sSubSup>
                    <m:r>
                      <a:rPr lang="en-US" altLang="ko-KR" i="1">
                        <a:latin typeface="Cambria Math" panose="02040503050406030204" pitchFamily="18" charset="0"/>
                      </a:rPr>
                      <m:t>+1)(</m:t>
                    </m:r>
                    <m:d>
                      <m:dPr>
                        <m:ctrlPr>
                          <a:rPr lang="en-US" altLang="ko-KR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ko-KR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  <m:sub>
                            <m:r>
                              <a:rPr lang="en-US" altLang="ko-KR" i="1">
                                <a:latin typeface="Cambria Math" panose="02040503050406030204" pitchFamily="18" charset="0"/>
                              </a:rPr>
                              <m:t>𝑓</m:t>
                            </m:r>
                          </m:sub>
                        </m:sSub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𝑚𝑜𝑑</m:t>
                        </m:r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 59</m:t>
                        </m:r>
                      </m:e>
                    </m:d>
                    <m:r>
                      <a:rPr lang="en-US" altLang="ko-KR" i="1">
                        <a:latin typeface="Cambria Math" panose="02040503050406030204" pitchFamily="18" charset="0"/>
                      </a:rPr>
                      <m:t>+1)</m:t>
                    </m:r>
                  </m:oMath>
                </a14:m>
                <a:endParaRPr lang="en-US" altLang="ko-KR" dirty="0"/>
              </a:p>
              <a:p>
                <a:pPr lvl="1"/>
                <a:r>
                  <a:rPr lang="en-US" altLang="ko-KR" dirty="0" smtClean="0"/>
                  <a:t>(</a:t>
                </a:r>
                <a:r>
                  <a:rPr lang="en-US" altLang="ko-KR" dirty="0"/>
                  <a:t>Alt.2) The scrambling sequence generator for additional SIB1-NB transmission is initialized with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𝑖𝑛𝑖𝑡</m:t>
                        </m:r>
                      </m:sub>
                    </m:sSub>
                    <m:r>
                      <a:rPr lang="en-US" altLang="ko-KR" i="1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altLang="ko-KR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𝑅𝑁𝑇𝐼</m:t>
                        </m:r>
                      </m:sub>
                    </m:sSub>
                    <m:r>
                      <a:rPr lang="en-US" altLang="ko-KR" i="1">
                        <a:latin typeface="Cambria Math" panose="02040503050406030204" pitchFamily="18" charset="0"/>
                      </a:rPr>
                      <m:t>−1)</m:t>
                    </m:r>
                    <m:r>
                      <a:rPr lang="en-US" altLang="ko-KR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sSup>
                      <m:sSupPr>
                        <m:ctrlPr>
                          <a:rPr lang="en-US" altLang="ko-KR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15</m:t>
                        </m:r>
                      </m:sup>
                    </m:sSup>
                    <m:r>
                      <a:rPr lang="en-US" altLang="ko-KR" i="1">
                        <a:latin typeface="Cambria Math" panose="02040503050406030204" pitchFamily="18" charset="0"/>
                      </a:rPr>
                      <m:t>+(</m:t>
                    </m:r>
                    <m:sSubSup>
                      <m:sSubSupPr>
                        <m:ctrlPr>
                          <a:rPr lang="en-US" altLang="ko-KR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𝐼𝐷</m:t>
                        </m:r>
                      </m:sub>
                      <m:sup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𝑁𝑐𝑒𝑙𝑙</m:t>
                        </m:r>
                      </m:sup>
                    </m:sSubSup>
                    <m:r>
                      <a:rPr lang="en-US" altLang="ko-KR" i="1">
                        <a:latin typeface="Cambria Math" panose="02040503050406030204" pitchFamily="18" charset="0"/>
                      </a:rPr>
                      <m:t>+1)(</m:t>
                    </m:r>
                    <m:d>
                      <m:dPr>
                        <m:ctrlPr>
                          <a:rPr lang="en-US" altLang="ko-KR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ko-KR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ko-KR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  <m:sub>
                            <m:r>
                              <a:rPr lang="en-US" altLang="ko-KR" i="1">
                                <a:latin typeface="Cambria Math" panose="02040503050406030204" pitchFamily="18" charset="0"/>
                              </a:rPr>
                              <m:t>𝑓</m:t>
                            </m:r>
                          </m:sub>
                        </m:sSub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𝑚𝑜𝑑</m:t>
                        </m:r>
                        <m:r>
                          <a:rPr lang="en-US" altLang="ko-KR" i="1">
                            <a:latin typeface="Cambria Math" panose="02040503050406030204" pitchFamily="18" charset="0"/>
                          </a:rPr>
                          <m:t> 61</m:t>
                        </m:r>
                      </m:e>
                    </m:d>
                    <m:r>
                      <a:rPr lang="en-US" altLang="ko-KR" i="1">
                        <a:latin typeface="Cambria Math" panose="02040503050406030204" pitchFamily="18" charset="0"/>
                      </a:rPr>
                      <m:t>+1)</m:t>
                    </m:r>
                  </m:oMath>
                </a14:m>
                <a:endParaRPr lang="en-US" altLang="ko-KR" dirty="0"/>
              </a:p>
              <a:p>
                <a:pPr lvl="1"/>
                <a:r>
                  <a:rPr lang="en-US" altLang="ko-KR" dirty="0" smtClean="0"/>
                  <a:t>(</a:t>
                </a:r>
                <a:r>
                  <a:rPr lang="en-US" altLang="ko-KR" dirty="0"/>
                  <a:t>Alt.3) The scrambling sequence used for the new SIB1-NB </a:t>
                </a:r>
                <a:r>
                  <a:rPr lang="en-US" altLang="ko-KR" dirty="0" err="1"/>
                  <a:t>subframe</a:t>
                </a:r>
                <a:r>
                  <a:rPr lang="en-US" altLang="ko-KR" dirty="0"/>
                  <a:t> is generated based on advancing the Gold sequence generators used for generating the scrambling sequence for SIB1-NB in </a:t>
                </a:r>
                <a:r>
                  <a:rPr lang="en-US" altLang="ko-KR" dirty="0" err="1"/>
                  <a:t>subframe</a:t>
                </a:r>
                <a:r>
                  <a:rPr lang="en-US" altLang="ko-KR" dirty="0"/>
                  <a:t> #4 in the same frame by 2560 shifts</a:t>
                </a:r>
              </a:p>
              <a:p>
                <a:pPr lvl="1"/>
                <a:r>
                  <a:rPr lang="en-US" altLang="ko-KR" dirty="0" smtClean="0">
                    <a:solidFill>
                      <a:srgbClr val="FF0000"/>
                    </a:solidFill>
                  </a:rPr>
                  <a:t>(</a:t>
                </a:r>
                <a:r>
                  <a:rPr lang="en-US" altLang="ko-KR" dirty="0">
                    <a:solidFill>
                      <a:srgbClr val="FF0000"/>
                    </a:solidFill>
                  </a:rPr>
                  <a:t>Alt.4) Keep the same scrambling sequence as the legacy one if the additional SIB1-NB does not use the same coded bits-to-</a:t>
                </a:r>
                <a:r>
                  <a:rPr lang="en-US" altLang="ko-KR" dirty="0" err="1">
                    <a:solidFill>
                      <a:srgbClr val="FF0000"/>
                    </a:solidFill>
                  </a:rPr>
                  <a:t>subframes</a:t>
                </a:r>
                <a:r>
                  <a:rPr lang="en-US" altLang="ko-KR" dirty="0">
                    <a:solidFill>
                      <a:srgbClr val="FF0000"/>
                    </a:solidFill>
                  </a:rPr>
                  <a:t> mapping as the legacy SIB1-NB </a:t>
                </a:r>
              </a:p>
              <a:p>
                <a:pPr latinLnBrk="0"/>
                <a:endParaRPr lang="en-US" altLang="ko-KR" b="1" i="1" dirty="0" smtClean="0"/>
              </a:p>
            </p:txBody>
          </p:sp>
        </mc:Choice>
        <mc:Fallback xmlns="">
          <p:sp>
            <p:nvSpPr>
              <p:cNvPr id="3" name="내용 개체 틀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717" t="-2539" r="-1269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199540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r>
              <a:rPr lang="en-US" altLang="ko-KR" dirty="0"/>
              <a:t> </a:t>
            </a:r>
            <a:r>
              <a:rPr lang="en-US" altLang="ko-KR" dirty="0" smtClean="0"/>
              <a:t>(NPBCH/MIB-NB)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Other remaining issues in NPBCH and MIB-NB skipping</a:t>
            </a:r>
          </a:p>
          <a:p>
            <a:pPr lvl="1"/>
            <a:r>
              <a:rPr lang="en-US" altLang="ko-KR" dirty="0" smtClean="0"/>
              <a:t>Whether or not to introduce new </a:t>
            </a:r>
            <a:r>
              <a:rPr lang="en-US" altLang="ko-KR" dirty="0"/>
              <a:t>repetitions for NPBCH</a:t>
            </a:r>
          </a:p>
          <a:p>
            <a:pPr lvl="1"/>
            <a:r>
              <a:rPr lang="en-US" altLang="ko-KR" dirty="0" smtClean="0"/>
              <a:t>Whether or not to use </a:t>
            </a:r>
            <a:r>
              <a:rPr lang="en-US" altLang="ko-KR" dirty="0"/>
              <a:t>additional information in direct indication/SI modification to enable MIB </a:t>
            </a:r>
            <a:r>
              <a:rPr lang="en-US" altLang="ko-KR" dirty="0" smtClean="0"/>
              <a:t>skipping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7136709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atinLnBrk="0"/>
            <a:r>
              <a:rPr lang="en-US" altLang="ko-KR" dirty="0" smtClean="0"/>
              <a:t>[for </a:t>
            </a:r>
            <a:r>
              <a:rPr lang="en-US" altLang="ko-KR" dirty="0"/>
              <a:t>additional </a:t>
            </a:r>
            <a:r>
              <a:rPr lang="en-US" altLang="ko-KR" dirty="0" smtClean="0"/>
              <a:t>SIB1-NB]</a:t>
            </a:r>
          </a:p>
          <a:p>
            <a:pPr lvl="1" latinLnBrk="0"/>
            <a:r>
              <a:rPr lang="en-US" altLang="ko-KR" dirty="0" smtClean="0"/>
              <a:t>For the repetition </a:t>
            </a:r>
            <a:r>
              <a:rPr lang="en-US" altLang="ko-KR" dirty="0"/>
              <a:t>number 4 and 8, </a:t>
            </a:r>
            <a:r>
              <a:rPr lang="en-US" altLang="ko-KR" dirty="0" smtClean="0"/>
              <a:t>the </a:t>
            </a:r>
            <a:r>
              <a:rPr lang="en-US" altLang="ko-KR" dirty="0"/>
              <a:t>following alternative is </a:t>
            </a:r>
            <a:r>
              <a:rPr lang="en-US" altLang="ko-KR" dirty="0" err="1"/>
              <a:t>downselected</a:t>
            </a:r>
            <a:r>
              <a:rPr lang="en-US" altLang="ko-KR" dirty="0"/>
              <a:t> for </a:t>
            </a:r>
            <a:r>
              <a:rPr lang="en-US" altLang="ko-KR" dirty="0" smtClean="0"/>
              <a:t>the </a:t>
            </a:r>
            <a:r>
              <a:rPr lang="en-US" altLang="ko-KR" dirty="0"/>
              <a:t>total number of </a:t>
            </a:r>
            <a:r>
              <a:rPr lang="en-US" altLang="ko-KR" dirty="0" err="1"/>
              <a:t>subframes</a:t>
            </a:r>
            <a:r>
              <a:rPr lang="en-US" altLang="ko-KR" dirty="0"/>
              <a:t> for additional SIB1-NB </a:t>
            </a:r>
            <a:r>
              <a:rPr lang="en-US" altLang="ko-KR" dirty="0" smtClean="0"/>
              <a:t>transmission</a:t>
            </a:r>
            <a:endParaRPr lang="ko-KR" altLang="ko-KR"/>
          </a:p>
          <a:p>
            <a:pPr lvl="2" latinLnBrk="0"/>
            <a:r>
              <a:rPr lang="en-US" altLang="ko-KR" dirty="0" smtClean="0">
                <a:solidFill>
                  <a:srgbClr val="FF0000"/>
                </a:solidFill>
              </a:rPr>
              <a:t>no </a:t>
            </a:r>
            <a:r>
              <a:rPr lang="en-US" altLang="ko-KR" dirty="0">
                <a:solidFill>
                  <a:srgbClr val="FF0000"/>
                </a:solidFill>
              </a:rPr>
              <a:t>additional SIB1-NB </a:t>
            </a:r>
            <a:r>
              <a:rPr lang="en-US" altLang="ko-KR" dirty="0" smtClean="0">
                <a:solidFill>
                  <a:srgbClr val="FF0000"/>
                </a:solidFill>
              </a:rPr>
              <a:t>transmission</a:t>
            </a:r>
          </a:p>
          <a:p>
            <a:pPr lvl="1" latinLnBrk="0"/>
            <a:r>
              <a:rPr lang="en-US" altLang="ko-KR" dirty="0"/>
              <a:t>For the repetition number 16, the following alternative is </a:t>
            </a:r>
            <a:r>
              <a:rPr lang="en-US" altLang="ko-KR" dirty="0" err="1"/>
              <a:t>downselected</a:t>
            </a:r>
            <a:r>
              <a:rPr lang="en-US" altLang="ko-KR" dirty="0"/>
              <a:t> for </a:t>
            </a:r>
            <a:r>
              <a:rPr lang="en-US" altLang="ko-KR" dirty="0" smtClean="0"/>
              <a:t>the total </a:t>
            </a:r>
            <a:r>
              <a:rPr lang="en-US" altLang="ko-KR" dirty="0"/>
              <a:t>number of </a:t>
            </a:r>
            <a:r>
              <a:rPr lang="en-US" altLang="ko-KR" dirty="0" err="1"/>
              <a:t>subframes</a:t>
            </a:r>
            <a:r>
              <a:rPr lang="en-US" altLang="ko-KR" dirty="0"/>
              <a:t> for additional SIB1-NB </a:t>
            </a:r>
            <a:r>
              <a:rPr lang="en-US" altLang="ko-KR" dirty="0" smtClean="0"/>
              <a:t>transmission</a:t>
            </a:r>
            <a:endParaRPr lang="ko-KR" altLang="ko-KR"/>
          </a:p>
          <a:p>
            <a:pPr lvl="2" latinLnBrk="0"/>
            <a:r>
              <a:rPr lang="en-US" altLang="ko-KR" dirty="0" smtClean="0">
                <a:solidFill>
                  <a:srgbClr val="FF0000"/>
                </a:solidFill>
              </a:rPr>
              <a:t>the </a:t>
            </a:r>
            <a:r>
              <a:rPr lang="en-US" altLang="ko-KR" dirty="0">
                <a:solidFill>
                  <a:srgbClr val="FF0000"/>
                </a:solidFill>
              </a:rPr>
              <a:t>same as that of the legacy SIB1-NB transmissions</a:t>
            </a:r>
          </a:p>
          <a:p>
            <a:pPr lvl="1"/>
            <a:r>
              <a:rPr lang="en-US" altLang="ko-KR" dirty="0" smtClean="0"/>
              <a:t>The </a:t>
            </a:r>
            <a:r>
              <a:rPr lang="en-US" altLang="ko-KR" dirty="0"/>
              <a:t>following </a:t>
            </a:r>
            <a:r>
              <a:rPr lang="en-US" altLang="ko-KR" dirty="0" smtClean="0"/>
              <a:t>alternative is </a:t>
            </a:r>
            <a:r>
              <a:rPr lang="en-US" altLang="ko-KR" dirty="0" err="1" smtClean="0"/>
              <a:t>downselected</a:t>
            </a:r>
            <a:r>
              <a:rPr lang="en-US" altLang="ko-KR" dirty="0" smtClean="0"/>
              <a:t> for the </a:t>
            </a:r>
            <a:r>
              <a:rPr lang="en-US" altLang="ko-KR" dirty="0"/>
              <a:t>sequence of coded bits-to-</a:t>
            </a:r>
            <a:r>
              <a:rPr lang="en-US" altLang="ko-KR" dirty="0" err="1"/>
              <a:t>subframe</a:t>
            </a:r>
            <a:r>
              <a:rPr lang="en-US" altLang="ko-KR" dirty="0"/>
              <a:t> allocation of additional SIB1-NB </a:t>
            </a:r>
            <a:r>
              <a:rPr lang="en-US" altLang="ko-KR" dirty="0" smtClean="0"/>
              <a:t>transmission</a:t>
            </a:r>
            <a:endParaRPr lang="en-US" altLang="ko-KR" dirty="0"/>
          </a:p>
          <a:p>
            <a:pPr lvl="2"/>
            <a:r>
              <a:rPr lang="en-US" altLang="ko-KR" dirty="0" smtClean="0">
                <a:solidFill>
                  <a:srgbClr val="FF0000"/>
                </a:solidFill>
              </a:rPr>
              <a:t>the </a:t>
            </a:r>
            <a:r>
              <a:rPr lang="en-US" altLang="ko-KR" dirty="0">
                <a:solidFill>
                  <a:srgbClr val="FF0000"/>
                </a:solidFill>
              </a:rPr>
              <a:t>coded bits that are mapped to </a:t>
            </a:r>
            <a:r>
              <a:rPr lang="en-US" altLang="ko-KR" dirty="0" err="1">
                <a:solidFill>
                  <a:srgbClr val="FF0000"/>
                </a:solidFill>
              </a:rPr>
              <a:t>subframe</a:t>
            </a:r>
            <a:r>
              <a:rPr lang="en-US" altLang="ko-KR" dirty="0">
                <a:solidFill>
                  <a:srgbClr val="FF0000"/>
                </a:solidFill>
              </a:rPr>
              <a:t> #3 used for additional SIB1-NB transmissions are generated by continuing reading from the virtual circular </a:t>
            </a:r>
            <a:r>
              <a:rPr lang="en-US" altLang="ko-KR" dirty="0" smtClean="0">
                <a:solidFill>
                  <a:srgbClr val="FF0000"/>
                </a:solidFill>
              </a:rPr>
              <a:t>buffer</a:t>
            </a:r>
          </a:p>
          <a:p>
            <a:pPr lvl="1"/>
            <a:r>
              <a:rPr lang="en-US" altLang="ko-KR" dirty="0" smtClean="0"/>
              <a:t>The following alternative is </a:t>
            </a:r>
            <a:r>
              <a:rPr lang="en-US" altLang="ko-KR" dirty="0" err="1" smtClean="0"/>
              <a:t>downselected</a:t>
            </a:r>
            <a:r>
              <a:rPr lang="en-US" altLang="ko-KR" dirty="0" smtClean="0"/>
              <a:t> for the scrambling </a:t>
            </a:r>
            <a:r>
              <a:rPr lang="en-US" altLang="ko-KR" dirty="0"/>
              <a:t>sequence </a:t>
            </a:r>
            <a:r>
              <a:rPr lang="en-US" altLang="ko-KR" dirty="0" smtClean="0"/>
              <a:t>applied </a:t>
            </a:r>
            <a:r>
              <a:rPr lang="en-US" altLang="ko-KR" dirty="0"/>
              <a:t>to </a:t>
            </a:r>
            <a:r>
              <a:rPr lang="en-US" altLang="ko-KR" dirty="0" err="1"/>
              <a:t>subframes</a:t>
            </a:r>
            <a:r>
              <a:rPr lang="en-US" altLang="ko-KR" dirty="0"/>
              <a:t> for additional </a:t>
            </a:r>
            <a:r>
              <a:rPr lang="en-US" altLang="ko-KR" dirty="0" smtClean="0"/>
              <a:t>SIB1-NB</a:t>
            </a:r>
            <a:endParaRPr lang="en-US" altLang="ko-KR" dirty="0"/>
          </a:p>
          <a:p>
            <a:pPr lvl="2"/>
            <a:r>
              <a:rPr lang="en-US" altLang="ko-KR" dirty="0">
                <a:solidFill>
                  <a:srgbClr val="FF0000"/>
                </a:solidFill>
              </a:rPr>
              <a:t>Keep the same scrambling sequence as the legacy </a:t>
            </a:r>
            <a:r>
              <a:rPr lang="en-US" altLang="ko-KR" dirty="0" smtClean="0">
                <a:solidFill>
                  <a:srgbClr val="FF0000"/>
                </a:solidFill>
              </a:rPr>
              <a:t>one</a:t>
            </a:r>
            <a:endParaRPr lang="en-US" altLang="ko-KR" dirty="0">
              <a:solidFill>
                <a:srgbClr val="FF0000"/>
              </a:solidFill>
            </a:endParaRPr>
          </a:p>
          <a:p>
            <a:pPr latinLnBrk="0"/>
            <a:r>
              <a:rPr lang="en-US" altLang="ko-KR" dirty="0" smtClean="0"/>
              <a:t>[for NPBCH]</a:t>
            </a:r>
          </a:p>
          <a:p>
            <a:pPr lvl="1" latinLnBrk="0"/>
            <a:r>
              <a:rPr lang="en-US" altLang="ko-KR" dirty="0"/>
              <a:t>Do not introduce new NPBCH repetitions</a:t>
            </a:r>
          </a:p>
          <a:p>
            <a:pPr latinLnBrk="0"/>
            <a:r>
              <a:rPr lang="en-US" altLang="ko-KR" dirty="0" smtClean="0"/>
              <a:t>[for MIB-NB skipping]</a:t>
            </a:r>
          </a:p>
          <a:p>
            <a:pPr lvl="1" latinLnBrk="0"/>
            <a:r>
              <a:rPr lang="en-US" altLang="ko-KR" dirty="0" smtClean="0"/>
              <a:t>Send LS to RAN2 to recommend the study of skipping MIB-NB decoding mechanisms</a:t>
            </a:r>
          </a:p>
          <a:p>
            <a:pPr lvl="2" latinLnBrk="0"/>
            <a:r>
              <a:rPr lang="en-US" altLang="ko-KR" dirty="0" smtClean="0"/>
              <a:t>“From RAN1 point of view, SI acquisition latency reduction </a:t>
            </a:r>
            <a:r>
              <a:rPr lang="en-US" altLang="ko-KR" dirty="0"/>
              <a:t>after SI modification </a:t>
            </a:r>
            <a:r>
              <a:rPr lang="en-US" altLang="ko-KR" dirty="0" smtClean="0"/>
              <a:t>indication </a:t>
            </a:r>
            <a:r>
              <a:rPr lang="en-US" altLang="ko-KR" dirty="0" smtClean="0"/>
              <a:t>is </a:t>
            </a:r>
            <a:r>
              <a:rPr lang="en-US" altLang="ko-KR" dirty="0" smtClean="0"/>
              <a:t>expected if the UE can skip MIB-NB decoding, e.g., by using Direct indication information field in the DCI format N2 scrambled by P-RNTI. ”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917704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4021</TotalTime>
  <Words>617</Words>
  <Application>Microsoft Office PowerPoint</Application>
  <PresentationFormat>와이드스크린</PresentationFormat>
  <Paragraphs>46</Paragraphs>
  <Slides>5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2" baseType="lpstr">
      <vt:lpstr>맑은 고딕</vt:lpstr>
      <vt:lpstr>Arial</vt:lpstr>
      <vt:lpstr>Calibri</vt:lpstr>
      <vt:lpstr>Calibri Light</vt:lpstr>
      <vt:lpstr>Cambria Math</vt:lpstr>
      <vt:lpstr>Times New Roman</vt:lpstr>
      <vt:lpstr>Office Theme</vt:lpstr>
      <vt:lpstr>WF on All remaining issues on system acquisition latency enhancement</vt:lpstr>
      <vt:lpstr>Background (additional SIB1-NB)</vt:lpstr>
      <vt:lpstr>Background (additional SIB1-NB)</vt:lpstr>
      <vt:lpstr>Background (NPBCH/MIB-NB)</vt:lpstr>
      <vt:lpstr>Proposals</vt:lpstr>
    </vt:vector>
  </TitlesOfParts>
  <Company>Intel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</dc:title>
  <dc:creator>changhwan Park/ACT R&amp;D Lab./LGE</dc:creator>
  <cp:lastModifiedBy>박창환/책임연구원/차세대표준(연)ACS팀(changhwan.park@lge.com)</cp:lastModifiedBy>
  <cp:revision>250</cp:revision>
  <dcterms:created xsi:type="dcterms:W3CDTF">2017-02-14T13:23:58Z</dcterms:created>
  <dcterms:modified xsi:type="dcterms:W3CDTF">2018-02-28T17:47:07Z</dcterms:modified>
</cp:coreProperties>
</file>