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7" autoAdjust="0"/>
    <p:restoredTop sz="94660"/>
  </p:normalViewPr>
  <p:slideViewPr>
    <p:cSldViewPr snapToGrid="0">
      <p:cViewPr varScale="1">
        <p:scale>
          <a:sx n="40" d="100"/>
          <a:sy n="40" d="100"/>
        </p:scale>
        <p:origin x="72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B7C5B-CCAF-4E00-AD9F-B46706EDA1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E48F51-386F-4AC3-81D1-9FC02DD6C7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46041D-70E3-4C69-8191-5E5FA237A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27E67-FCA7-41A1-BEC2-C0D919718902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6EF87A-7A76-4BF9-9402-46797C6AF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EFCE1C-D4DA-4115-BC50-DFE5B6B0A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911C3-D8A2-426E-901F-051789C40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685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FA179-AE4C-405C-91E4-E8AC3BA32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2B6431-77E4-4DA7-BDC8-0E0E59F4D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25978E-E04D-4638-821A-E9EABADD1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27E67-FCA7-41A1-BEC2-C0D919718902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5DDECD-F3EC-474E-9AFE-75128B7A0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028E81-3D7E-47D9-8FD8-F066FBE90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911C3-D8A2-426E-901F-051789C40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768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979DBF5-F1F2-49DC-8C54-4F51ED9A6A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D8BF38-D97B-48DD-9421-49067F0D6E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A31286-7ED4-4E21-A6C6-F5B24B63F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27E67-FCA7-41A1-BEC2-C0D919718902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95208A-AC61-4F07-A679-8A8875294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11E1F6-B29C-44EA-8F37-6FE4EF83C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911C3-D8A2-426E-901F-051789C40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751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95821-660D-436F-AA1C-E86682AA8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02A5D-E56F-43E0-B50E-2E7590F2B9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9DD6BA-ABD0-4E1F-BD11-68829BF19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27E67-FCA7-41A1-BEC2-C0D919718902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E2E1A7-B7B3-4D03-B932-7E18BB874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B9F2C0-4FE7-4546-A4E7-5A3AAF3D5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911C3-D8A2-426E-901F-051789C40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874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5FDAF-EE47-4B14-ABD8-FA61837F2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F9ACB9-ABA9-4469-9203-40F6D404E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BB47F-8ABE-4385-A143-35B79F831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27E67-FCA7-41A1-BEC2-C0D919718902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7A8F45-7D94-44B8-9C0E-5FDC19C1E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126D55-805E-431C-BB41-915AD5366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911C3-D8A2-426E-901F-051789C40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679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C2116-05C4-4580-B2C1-E6341B4EC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D8CCED-BAE8-4B6B-8127-590BAB448C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151CCD-4145-4C71-BF1B-21E0D99BEA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7A6370-CA07-4579-BB61-1241FB7C8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27E67-FCA7-41A1-BEC2-C0D919718902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35EEF4-FD90-4AE8-B154-0C2D68850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9F7C08-B208-4A3D-8389-85B947040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911C3-D8A2-426E-901F-051789C40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544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A02A9-F37F-4C1D-9CD1-C25C82E9B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DFA6C1-D617-46EA-9138-ECA9D3B2E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761926-73D3-4443-86D2-7D79BD668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3D36E-7445-42AE-B63C-1355737667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1AD01C-7D21-46A8-AC75-0BF1BA7512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66CFBD-C585-4B5A-B206-806D1B7A7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27E67-FCA7-41A1-BEC2-C0D919718902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DC9421-D1DC-42B5-B4B0-5748AE8BD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A7EA4F-E5B5-470A-A10F-9CFB2F07A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911C3-D8A2-426E-901F-051789C40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9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78FF0-C1FF-464B-BB76-FC99F354B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5B7F30-9960-4B64-BA91-1102F64C8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27E67-FCA7-41A1-BEC2-C0D919718902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4A210F-268C-472C-AF0E-842020BD1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CBB241-D786-42CF-AC72-6C4986549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911C3-D8A2-426E-901F-051789C40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591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07779A-E863-474D-AB61-88A40CB19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27E67-FCA7-41A1-BEC2-C0D919718902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6F37E5-C1CA-4A3D-B62D-9BB379AF2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D2566E-94B7-4BD9-B550-470A1FBFE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911C3-D8A2-426E-901F-051789C40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31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0085F-C789-4862-8901-94C359C49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0BEFC9-41E1-4DCD-843E-CF0EEB04F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A019D1-6800-4F3C-8A36-A92BC5B0F0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8CDC-DA28-40A2-B355-8FB02A031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27E67-FCA7-41A1-BEC2-C0D919718902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4FBBF-B964-4BCB-BCED-6E868FA31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85785A-FBEA-4F79-9F88-EE18DF713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911C3-D8A2-426E-901F-051789C40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768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FDEE6-8962-4A8F-B6CB-71989AB21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E5FE1B-3643-4994-B0CC-C42E5538F4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16EFDF-780D-47B7-9522-51ABD4D646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33CB-3336-4A47-B357-96F7942B2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27E67-FCA7-41A1-BEC2-C0D919718902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96D1FD-FA81-4FF8-A0D5-205883E76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49CB92-BA94-455F-9072-DABD2EF3E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911C3-D8A2-426E-901F-051789C40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196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C35916-9261-4148-AC7E-6EDE3F2A1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EDFFF4-8679-4D7D-BCD2-8F2C68E1BB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9CFE32-E85D-490E-BAEC-A709D6877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27E67-FCA7-41A1-BEC2-C0D919718902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AEAEA-EED6-42BC-BE9E-5D10951A3D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4BD538-EE9A-4661-A4F9-F103ACBCA2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911C3-D8A2-426E-901F-051789C40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81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B08E1-48E5-4679-ACD0-E1E186D9AA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en-US" sz="5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47DE7D-7708-4E71-ABD7-654B46801B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.. </a:t>
            </a:r>
          </a:p>
        </p:txBody>
      </p:sp>
    </p:spTree>
    <p:extLst>
      <p:ext uri="{BB962C8B-B14F-4D97-AF65-F5344CB8AC3E}">
        <p14:creationId xmlns:p14="http://schemas.microsoft.com/office/powerpoint/2010/main" val="1461506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2211" y="1835428"/>
            <a:ext cx="9825789" cy="2387600"/>
          </a:xfrm>
        </p:spPr>
        <p:txBody>
          <a:bodyPr>
            <a:normAutofit/>
          </a:bodyPr>
          <a:lstStyle/>
          <a:p>
            <a:r>
              <a:rPr lang="en-US" dirty="0" err="1"/>
              <a:t>HARQ</a:t>
            </a:r>
            <a:r>
              <a:rPr lang="en-US" dirty="0"/>
              <a:t> bitmap field in </a:t>
            </a:r>
            <a:r>
              <a:rPr lang="en-US" dirty="0" err="1"/>
              <a:t>AUL-DFI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/>
          <a:lstStyle/>
          <a:p>
            <a:r>
              <a:rPr lang="en-GB" dirty="0"/>
              <a:t>Ericsson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/>
              <a:t>R1-1803048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7240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#92	</a:t>
            </a:r>
          </a:p>
          <a:p>
            <a:r>
              <a:rPr lang="en-US" sz="2400" dirty="0"/>
              <a:t>Athens, Greece, Feb 26– Mar 2 2018</a:t>
            </a:r>
          </a:p>
          <a:p>
            <a:r>
              <a:rPr lang="en-US" altLang="ja-JP" sz="2400" dirty="0"/>
              <a:t>Agenda item </a:t>
            </a:r>
            <a:r>
              <a:rPr lang="en-GB" altLang="ja-JP" sz="2400" dirty="0"/>
              <a:t>6</a:t>
            </a:r>
            <a:r>
              <a:rPr lang="en-GB" sz="2400" dirty="0"/>
              <a:t>.2.2.2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8FA40-0640-498F-8339-7BF2616D7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E97825-FA0C-475D-B4B7-1BDFF53D9E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  <a:p>
            <a:pPr marL="457200" lvl="1" indent="0">
              <a:buNone/>
            </a:pPr>
            <a:r>
              <a:rPr lang="en-US" dirty="0">
                <a:highlight>
                  <a:srgbClr val="00FF00"/>
                </a:highlight>
              </a:rPr>
              <a:t>Agreement from Meeting #90bis</a:t>
            </a:r>
          </a:p>
          <a:p>
            <a:pPr lvl="0"/>
            <a:r>
              <a:rPr lang="en-US" dirty="0" err="1"/>
              <a:t>AUL</a:t>
            </a:r>
            <a:r>
              <a:rPr lang="en-US" dirty="0"/>
              <a:t> downlink feedback information ("</a:t>
            </a:r>
            <a:r>
              <a:rPr lang="en-US" dirty="0" err="1"/>
              <a:t>AUL-DFI</a:t>
            </a:r>
            <a:r>
              <a:rPr lang="en-US" dirty="0"/>
              <a:t>") is specified to carry at least </a:t>
            </a:r>
            <a:r>
              <a:rPr lang="en-US" dirty="0" err="1"/>
              <a:t>AUL</a:t>
            </a:r>
            <a:r>
              <a:rPr lang="en-US" dirty="0"/>
              <a:t> </a:t>
            </a:r>
            <a:r>
              <a:rPr lang="en-US" dirty="0" err="1"/>
              <a:t>HARQ</a:t>
            </a:r>
            <a:r>
              <a:rPr lang="en-US" dirty="0"/>
              <a:t> feedback</a:t>
            </a:r>
            <a:endParaRPr lang="en-US" sz="3600" dirty="0"/>
          </a:p>
          <a:p>
            <a:pPr lvl="1"/>
            <a:r>
              <a:rPr lang="en-US" dirty="0"/>
              <a:t>Bitmap with one </a:t>
            </a:r>
            <a:r>
              <a:rPr lang="en-US" dirty="0" err="1"/>
              <a:t>HARQ</a:t>
            </a:r>
            <a:r>
              <a:rPr lang="en-US" dirty="0"/>
              <a:t>-ACK-bit for each </a:t>
            </a:r>
            <a:r>
              <a:rPr lang="en-US" dirty="0" err="1"/>
              <a:t>AUL</a:t>
            </a:r>
            <a:r>
              <a:rPr lang="en-US" dirty="0"/>
              <a:t>-configured </a:t>
            </a:r>
            <a:r>
              <a:rPr lang="en-US" dirty="0" err="1"/>
              <a:t>HARQ</a:t>
            </a:r>
            <a:r>
              <a:rPr lang="en-US" dirty="0"/>
              <a:t> process per TB (FFS: whether spatial bundling is used)</a:t>
            </a:r>
            <a:endParaRPr lang="en-US" sz="3200" dirty="0"/>
          </a:p>
          <a:p>
            <a:pPr lvl="2"/>
            <a:r>
              <a:rPr lang="en-US" dirty="0"/>
              <a:t>The </a:t>
            </a:r>
            <a:r>
              <a:rPr lang="en-US" dirty="0" err="1"/>
              <a:t>HARQ</a:t>
            </a:r>
            <a:r>
              <a:rPr lang="en-US" dirty="0"/>
              <a:t> feedback includes pending feedback for several uplink transmissions from the same UE.</a:t>
            </a:r>
          </a:p>
          <a:p>
            <a:pPr lvl="2"/>
            <a:endParaRPr lang="en-US" sz="2800" dirty="0"/>
          </a:p>
          <a:p>
            <a:pPr marL="457200" lvl="1" indent="0">
              <a:buNone/>
            </a:pPr>
            <a:r>
              <a:rPr lang="en-US" dirty="0">
                <a:highlight>
                  <a:srgbClr val="00FF00"/>
                </a:highlight>
              </a:rPr>
              <a:t>Agreement from Meeting #90bis</a:t>
            </a:r>
          </a:p>
          <a:p>
            <a:pPr lvl="1"/>
            <a:r>
              <a:rPr lang="en-US" dirty="0" err="1"/>
              <a:t>AUL-DFI</a:t>
            </a:r>
            <a:r>
              <a:rPr lang="en-US" dirty="0"/>
              <a:t> shall contain </a:t>
            </a:r>
            <a:r>
              <a:rPr lang="en-US" dirty="0" err="1"/>
              <a:t>HARQ</a:t>
            </a:r>
            <a:r>
              <a:rPr lang="en-US" dirty="0"/>
              <a:t>-ACK feedback for SUL transmissions using </a:t>
            </a:r>
            <a:r>
              <a:rPr lang="en-US" dirty="0" err="1"/>
              <a:t>AUL</a:t>
            </a:r>
            <a:r>
              <a:rPr lang="en-US" dirty="0"/>
              <a:t>-enabled </a:t>
            </a:r>
            <a:r>
              <a:rPr lang="en-US" dirty="0" err="1"/>
              <a:t>HARQ</a:t>
            </a:r>
            <a:r>
              <a:rPr lang="en-US" dirty="0"/>
              <a:t> IDs</a:t>
            </a:r>
            <a:endParaRPr lang="en-US" sz="3200" dirty="0"/>
          </a:p>
          <a:p>
            <a:pPr lvl="2"/>
            <a:r>
              <a:rPr lang="en-US" dirty="0" err="1"/>
              <a:t>AUL</a:t>
            </a:r>
            <a:r>
              <a:rPr lang="en-US" dirty="0"/>
              <a:t> is not allowed for SUL retransmission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016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3C965-C729-4DA4-8E26-44685A859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0E4AE-7D0F-45DC-BD00-E653C5FB0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Herein, we consider a case where the reference subframe corresponding to </a:t>
            </a:r>
            <a:r>
              <a:rPr lang="en-US" dirty="0" err="1"/>
              <a:t>AUL-DFI</a:t>
            </a:r>
            <a:r>
              <a:rPr lang="en-US" dirty="0"/>
              <a:t> is “pure” SUL (i.e., with </a:t>
            </a:r>
            <a:r>
              <a:rPr lang="en-US" dirty="0" err="1"/>
              <a:t>HARQ</a:t>
            </a:r>
            <a:r>
              <a:rPr lang="en-US" dirty="0"/>
              <a:t> ID not configured for </a:t>
            </a:r>
            <a:r>
              <a:rPr lang="en-US" dirty="0" err="1"/>
              <a:t>AUL</a:t>
            </a:r>
            <a:r>
              <a:rPr lang="en-US" dirty="0"/>
              <a:t>)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In pure scheduling scenario the eNB indicates (explicitly or implicitly) ACK/</a:t>
            </a:r>
            <a:r>
              <a:rPr lang="en-US" dirty="0" err="1"/>
              <a:t>NACK</a:t>
            </a:r>
            <a:r>
              <a:rPr lang="en-US" dirty="0"/>
              <a:t> of the reference subframe. The UE will not initiate a CAT4 </a:t>
            </a:r>
            <a:r>
              <a:rPr lang="en-US" dirty="0" err="1"/>
              <a:t>LBT</a:t>
            </a:r>
            <a:r>
              <a:rPr lang="en-US" dirty="0"/>
              <a:t>, if a new UL grant is not received. 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In a mixed SUL/</a:t>
            </a:r>
            <a:r>
              <a:rPr lang="en-US" dirty="0" err="1"/>
              <a:t>AUL</a:t>
            </a:r>
            <a:r>
              <a:rPr lang="en-US" dirty="0"/>
              <a:t> scenario, if the UE wants to initiate an </a:t>
            </a:r>
            <a:r>
              <a:rPr lang="en-US" dirty="0" err="1"/>
              <a:t>AUL</a:t>
            </a:r>
            <a:r>
              <a:rPr lang="en-US" dirty="0"/>
              <a:t> CAT4 </a:t>
            </a:r>
            <a:r>
              <a:rPr lang="en-US" dirty="0" err="1"/>
              <a:t>LBT</a:t>
            </a:r>
            <a:r>
              <a:rPr lang="en-US" dirty="0"/>
              <a:t> and the reference subframe is a pure SUL </a:t>
            </a:r>
            <a:r>
              <a:rPr lang="en-US" dirty="0" err="1"/>
              <a:t>HARQ</a:t>
            </a:r>
            <a:r>
              <a:rPr lang="en-US" dirty="0"/>
              <a:t>, the UE needs to double the contention window if the eNB fails to reschedule the same </a:t>
            </a:r>
            <a:r>
              <a:rPr lang="en-US" dirty="0" err="1"/>
              <a:t>HARQ</a:t>
            </a:r>
            <a:r>
              <a:rPr lang="en-US" dirty="0"/>
              <a:t> id within a certain time. 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so even if the transmission was successful, the eNB needs to reschedule the UE using same </a:t>
            </a:r>
            <a:r>
              <a:rPr lang="en-US" dirty="0" err="1"/>
              <a:t>HARQ</a:t>
            </a:r>
            <a:r>
              <a:rPr lang="en-US" dirty="0"/>
              <a:t> with NDI toggled to indicate to the UE a successful transmission. Even though the idea of </a:t>
            </a:r>
            <a:r>
              <a:rPr lang="en-US" dirty="0" err="1"/>
              <a:t>AUL</a:t>
            </a:r>
            <a:r>
              <a:rPr lang="en-US" dirty="0"/>
              <a:t> is to avoid a lot of scheduling occasions.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634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68BF5-B31B-4841-8359-257CDC5D8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D07B6-D06E-47B9-83AF-7F450496A8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 avoid this case, we suggest that the bit map in the </a:t>
            </a:r>
            <a:r>
              <a:rPr lang="en-US" dirty="0" err="1"/>
              <a:t>AUL-DFI</a:t>
            </a:r>
            <a:r>
              <a:rPr lang="en-US" dirty="0"/>
              <a:t> includes all the </a:t>
            </a:r>
            <a:r>
              <a:rPr lang="en-US" dirty="0" err="1"/>
              <a:t>HARQ</a:t>
            </a:r>
            <a:r>
              <a:rPr lang="en-US" dirty="0"/>
              <a:t> ids (common between </a:t>
            </a:r>
            <a:r>
              <a:rPr lang="en-US" dirty="0" err="1"/>
              <a:t>AUL</a:t>
            </a:r>
            <a:r>
              <a:rPr lang="en-US" dirty="0"/>
              <a:t>/SUL and SUL only). </a:t>
            </a:r>
          </a:p>
          <a:p>
            <a:r>
              <a:rPr lang="en-US" dirty="0"/>
              <a:t>Therefore, the eNB has the flexibility to ACK/</a:t>
            </a:r>
            <a:r>
              <a:rPr lang="en-US" dirty="0" err="1"/>
              <a:t>NACK</a:t>
            </a:r>
            <a:r>
              <a:rPr lang="en-US" dirty="0"/>
              <a:t> an SUL-only </a:t>
            </a:r>
            <a:r>
              <a:rPr lang="en-US" dirty="0" err="1"/>
              <a:t>HARQ</a:t>
            </a:r>
            <a:r>
              <a:rPr lang="en-US" dirty="0"/>
              <a:t> via two means: </a:t>
            </a:r>
          </a:p>
          <a:p>
            <a:pPr lvl="1"/>
            <a:r>
              <a:rPr lang="en-US" dirty="0"/>
              <a:t>UL grant </a:t>
            </a:r>
          </a:p>
          <a:p>
            <a:pPr lvl="1"/>
            <a:r>
              <a:rPr lang="en-US" dirty="0"/>
              <a:t>Explicit indication in </a:t>
            </a:r>
            <a:r>
              <a:rPr lang="en-US" dirty="0" err="1"/>
              <a:t>AUL-DFI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858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F7870-5587-46C5-AD65-A417047FD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F911B-D9DA-42C8-B853-79869F8362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err="1"/>
              <a:t>HARQ</a:t>
            </a:r>
            <a:r>
              <a:rPr lang="en-US" dirty="0"/>
              <a:t>-Ack bitmap in </a:t>
            </a:r>
            <a:r>
              <a:rPr lang="en-US" dirty="0" err="1"/>
              <a:t>AUL-DFI</a:t>
            </a:r>
            <a:r>
              <a:rPr lang="en-US" dirty="0"/>
              <a:t>:</a:t>
            </a:r>
          </a:p>
          <a:p>
            <a:pPr lvl="1"/>
            <a:r>
              <a:rPr lang="en-US" dirty="0" err="1"/>
              <a:t>AUL</a:t>
            </a:r>
            <a:r>
              <a:rPr lang="en-US" dirty="0"/>
              <a:t> TM1: 16 bits (one </a:t>
            </a:r>
            <a:r>
              <a:rPr lang="en-US" dirty="0" err="1"/>
              <a:t>HARQ</a:t>
            </a:r>
            <a:r>
              <a:rPr lang="en-US" dirty="0"/>
              <a:t>-ACK-bit for each UL </a:t>
            </a:r>
            <a:r>
              <a:rPr lang="en-US" dirty="0" err="1"/>
              <a:t>HARQ</a:t>
            </a:r>
            <a:r>
              <a:rPr lang="en-US" dirty="0"/>
              <a:t> process)</a:t>
            </a:r>
          </a:p>
          <a:p>
            <a:pPr lvl="1"/>
            <a:r>
              <a:rPr lang="en-US" dirty="0" err="1"/>
              <a:t>AUL</a:t>
            </a:r>
            <a:r>
              <a:rPr lang="en-US" dirty="0"/>
              <a:t> TM2: 32 bits (one </a:t>
            </a:r>
            <a:r>
              <a:rPr lang="en-US" dirty="0" err="1"/>
              <a:t>HARQ</a:t>
            </a:r>
            <a:r>
              <a:rPr lang="en-US" dirty="0"/>
              <a:t>-ACK-bit for each UL </a:t>
            </a:r>
            <a:r>
              <a:rPr lang="en-US" dirty="0" err="1"/>
              <a:t>HARQ</a:t>
            </a:r>
            <a:r>
              <a:rPr lang="en-US" dirty="0"/>
              <a:t> process per TB)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err="1"/>
              <a:t>AUL-DFI</a:t>
            </a:r>
            <a:r>
              <a:rPr lang="en-US" dirty="0"/>
              <a:t> shall contain </a:t>
            </a:r>
            <a:r>
              <a:rPr lang="en-US" dirty="0" err="1"/>
              <a:t>HARQ</a:t>
            </a:r>
            <a:r>
              <a:rPr lang="en-US" dirty="0"/>
              <a:t>-ACK feedback for SUL transmissions</a:t>
            </a:r>
            <a:endParaRPr lang="en-US" sz="3600" dirty="0"/>
          </a:p>
          <a:p>
            <a:pPr lvl="2"/>
            <a:r>
              <a:rPr lang="en-US" dirty="0" err="1"/>
              <a:t>AUL</a:t>
            </a:r>
            <a:r>
              <a:rPr lang="en-US" dirty="0"/>
              <a:t> is not allowed for SUL retransmission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271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367</Words>
  <Application>Microsoft Office PowerPoint</Application>
  <PresentationFormat>Widescreen</PresentationFormat>
  <Paragraphs>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ＭＳ Ｐゴシック</vt:lpstr>
      <vt:lpstr>Arial</vt:lpstr>
      <vt:lpstr>Calibri</vt:lpstr>
      <vt:lpstr>Calibri Light</vt:lpstr>
      <vt:lpstr>Office Theme</vt:lpstr>
      <vt:lpstr>PowerPoint Presentation</vt:lpstr>
      <vt:lpstr>HARQ bitmap field in AUL-DFI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Reem Karaki</dc:creator>
  <cp:lastModifiedBy>Reem Karaki</cp:lastModifiedBy>
  <cp:revision>8</cp:revision>
  <dcterms:created xsi:type="dcterms:W3CDTF">2018-02-26T21:37:57Z</dcterms:created>
  <dcterms:modified xsi:type="dcterms:W3CDTF">2018-02-27T12:47:21Z</dcterms:modified>
</cp:coreProperties>
</file>