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8"/>
  </p:notesMasterIdLst>
  <p:handoutMasterIdLst>
    <p:handoutMasterId r:id="rId9"/>
  </p:handoutMasterIdLst>
  <p:sldIdLst>
    <p:sldId id="614" r:id="rId5"/>
    <p:sldId id="617" r:id="rId6"/>
    <p:sldId id="618" r:id="rId7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86" d="100"/>
          <a:sy n="86" d="100"/>
        </p:scale>
        <p:origin x="1094" y="4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2/28/2018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#92				R1-1803046</a:t>
            </a:r>
          </a:p>
          <a:p>
            <a:r>
              <a:rPr lang="en-US" sz="2000" b="1" dirty="0"/>
              <a:t>Athens, Greece, February 26th – March 2nd, 2018</a:t>
            </a:r>
          </a:p>
          <a:p>
            <a:r>
              <a:rPr kumimoji="1" lang="en-US" altLang="ja-JP" sz="2000" b="1" dirty="0"/>
              <a:t>Agenda item: </a:t>
            </a:r>
            <a:r>
              <a:rPr lang="en-US" altLang="ja-JP" sz="2000" b="1" dirty="0"/>
              <a:t>6.2.6.1.1.3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on WUS Sequence Design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Qualcomm, Samsung, LGE, ZTE</a:t>
            </a:r>
            <a:r>
              <a:rPr lang="en-US" altLang="zh-CN" sz="2800"/>
              <a:t>, SaneChips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18457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900"/>
              </a:spcAft>
              <a:buNone/>
            </a:pPr>
            <a:endParaRPr lang="en-US" sz="1700" dirty="0">
              <a:highlight>
                <a:srgbClr val="808000"/>
              </a:highlight>
              <a:latin typeface="Times New Roman" panose="02020603050405020304" pitchFamily="18" charset="0"/>
              <a:ea typeface="Yu Mincho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US" sz="2400" dirty="0">
                <a:highlight>
                  <a:srgbClr val="808000"/>
                </a:highlight>
              </a:rPr>
              <a:t>Working assumption</a:t>
            </a:r>
          </a:p>
          <a:p>
            <a:r>
              <a:rPr lang="en-US" sz="2400" dirty="0"/>
              <a:t>WUS sequence is a sequence mapping within one </a:t>
            </a:r>
            <a:r>
              <a:rPr lang="en-US" sz="2400" dirty="0" err="1"/>
              <a:t>subframe</a:t>
            </a:r>
            <a:r>
              <a:rPr lang="en-US" sz="2400" dirty="0"/>
              <a:t> as a basic unit and repeated/extended for multiple </a:t>
            </a:r>
            <a:r>
              <a:rPr lang="en-US" sz="2400" dirty="0" err="1"/>
              <a:t>subframes</a:t>
            </a:r>
            <a:r>
              <a:rPr lang="en-US" sz="2400" dirty="0"/>
              <a:t> to support larger coverage.</a:t>
            </a:r>
          </a:p>
          <a:p>
            <a:pPr marL="800100" lvl="1" indent="-34290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400" dirty="0"/>
              <a:t>prioritize to minimize impact on UE synchronization performance.</a:t>
            </a:r>
            <a:endParaRPr lang="en-US" sz="2400" dirty="0"/>
          </a:p>
          <a:p>
            <a:pPr lvl="0"/>
            <a:r>
              <a:rPr lang="en-US" sz="2400" dirty="0"/>
              <a:t>FFS: detailed design on time-varying of the WUS signal</a:t>
            </a:r>
          </a:p>
          <a:p>
            <a:pPr marL="0" indent="0">
              <a:spcAft>
                <a:spcPts val="900"/>
              </a:spcAft>
              <a:buNone/>
            </a:pPr>
            <a:endParaRPr lang="en-US" sz="1700" dirty="0">
              <a:highlight>
                <a:srgbClr val="00FF00"/>
              </a:highlight>
              <a:latin typeface="Times New Roman" panose="02020603050405020304" pitchFamily="18" charset="0"/>
              <a:ea typeface="Yu Mincho"/>
            </a:endParaRPr>
          </a:p>
          <a:p>
            <a:pPr marL="0">
              <a:spcAft>
                <a:spcPts val="900"/>
              </a:spcAft>
              <a:buNone/>
            </a:pPr>
            <a:r>
              <a:rPr lang="en-US" sz="2400" dirty="0">
                <a:highlight>
                  <a:srgbClr val="00FF00"/>
                </a:highlight>
              </a:rPr>
              <a:t>Agreement</a:t>
            </a:r>
          </a:p>
          <a:p>
            <a:r>
              <a:rPr lang="en-GB" sz="2400" dirty="0"/>
              <a:t>UE can assume all the REs for transmission of WUS in a given subframe use the same antenna port.</a:t>
            </a:r>
            <a:endParaRPr lang="en-US" sz="2400" dirty="0"/>
          </a:p>
          <a:p>
            <a:r>
              <a:rPr lang="en-GB" sz="2400" dirty="0"/>
              <a:t>The UE shall not assume the transmission of WUS in more than X consecutive subframes use same antenna port.</a:t>
            </a:r>
            <a:endParaRPr lang="en-US" sz="2400" dirty="0"/>
          </a:p>
          <a:p>
            <a:pPr marL="800100" lvl="1" indent="-34290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400" dirty="0"/>
              <a:t>FFS: value of X</a:t>
            </a:r>
          </a:p>
          <a:p>
            <a:pPr lvl="0"/>
            <a:r>
              <a:rPr lang="en-GB" sz="2400" dirty="0"/>
              <a:t>WUS sequence is based on ZC-sequence</a:t>
            </a:r>
            <a:endParaRPr lang="en-US" sz="2400" dirty="0"/>
          </a:p>
          <a:p>
            <a:pPr marL="800100" lvl="1" indent="-34290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400" dirty="0"/>
              <a:t>When designing WUS sequence, negative impact on legacy NSSS detection should be avoided.</a:t>
            </a:r>
            <a:endParaRPr lang="en-US" sz="24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</p:spTree>
    <p:extLst>
      <p:ext uri="{BB962C8B-B14F-4D97-AF65-F5344CB8AC3E}">
        <p14:creationId xmlns:p14="http://schemas.microsoft.com/office/powerpoint/2010/main" val="203224467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kumimoji="0" lang="en-US" sz="16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D4ECFB-1213-4173-B669-CC52CAD1D592}"/>
              </a:ext>
            </a:extLst>
          </p:cNvPr>
          <p:cNvSpPr txBox="1">
            <a:spLocks/>
          </p:cNvSpPr>
          <p:nvPr/>
        </p:nvSpPr>
        <p:spPr>
          <a:xfrm>
            <a:off x="424880" y="1133128"/>
            <a:ext cx="9361040" cy="568863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Confirm working assumption:</a:t>
            </a:r>
            <a:r>
              <a:rPr lang="en-US" sz="2800" dirty="0"/>
              <a:t> </a:t>
            </a:r>
          </a:p>
          <a:p>
            <a:pPr lvl="1"/>
            <a:r>
              <a:rPr lang="en-US" sz="3200" dirty="0"/>
              <a:t>WUS sequence is a sequence mapping within one subframe as a basic unit and repeated/extended for multiple subframes to support larger coverage.</a:t>
            </a:r>
          </a:p>
          <a:p>
            <a:pPr marL="1200150" lvl="2" indent="-34290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3200" dirty="0"/>
              <a:t>prioritize to minimize impact on UE synchronization performance</a:t>
            </a:r>
            <a:r>
              <a:rPr lang="en-GB" sz="2800" dirty="0"/>
              <a:t>.</a:t>
            </a:r>
            <a:endParaRPr lang="en-US" sz="2800" dirty="0"/>
          </a:p>
          <a:p>
            <a:pPr lvl="0"/>
            <a:r>
              <a:rPr lang="en-US" dirty="0"/>
              <a:t>WUS sequence is a NSSS-like sequence as </a:t>
            </a:r>
            <a:endParaRPr lang="en-US" sz="51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en-US" sz="3300" dirty="0"/>
              <a:t>FFS RE-based cover codes </a:t>
            </a:r>
            <a:r>
              <a:rPr lang="en-US" sz="3300" i="1" dirty="0"/>
              <a:t>c</a:t>
            </a:r>
            <a:r>
              <a:rPr lang="en-US" sz="3300" dirty="0"/>
              <a:t>(</a:t>
            </a:r>
            <a:r>
              <a:rPr lang="en-US" sz="3300" i="1" dirty="0"/>
              <a:t>m</a:t>
            </a:r>
            <a:r>
              <a:rPr lang="en-US" sz="3300" dirty="0"/>
              <a:t>) using </a:t>
            </a:r>
          </a:p>
          <a:p>
            <a:pPr lvl="2"/>
            <a:r>
              <a:rPr lang="en-US" sz="3200" dirty="0"/>
              <a:t>Hadamard codes</a:t>
            </a:r>
          </a:p>
          <a:p>
            <a:pPr lvl="2"/>
            <a:r>
              <a:rPr lang="en-US" sz="3200" dirty="0"/>
              <a:t>Gold sequences</a:t>
            </a:r>
          </a:p>
          <a:p>
            <a:pPr lvl="2"/>
            <a:r>
              <a:rPr lang="en-US" sz="3200" dirty="0"/>
              <a:t>M sequences</a:t>
            </a:r>
          </a:p>
          <a:p>
            <a:pPr lvl="1"/>
            <a:r>
              <a:rPr lang="en-US" sz="3300" dirty="0"/>
              <a:t>FFS phase shift</a:t>
            </a:r>
            <a:endParaRPr lang="en-US" sz="5800" dirty="0"/>
          </a:p>
          <a:p>
            <a:pPr lvl="1"/>
            <a:r>
              <a:rPr lang="en-US" sz="3300" dirty="0"/>
              <a:t>FFS time-varying design</a:t>
            </a:r>
            <a:endParaRPr lang="en-US" sz="5800" dirty="0"/>
          </a:p>
          <a:p>
            <a:pPr lvl="0"/>
            <a:endParaRPr lang="en-US" dirty="0"/>
          </a:p>
          <a:p>
            <a:pPr lvl="0"/>
            <a:r>
              <a:rPr lang="en-US" dirty="0"/>
              <a:t>In every subframe mapped with WUS sequence, the number of WUS sequences is at least 504, and every cell ID corresponds to at least one unique WUS sequence.</a:t>
            </a:r>
          </a:p>
          <a:p>
            <a:pPr lvl="1"/>
            <a:r>
              <a:rPr lang="en-US" sz="3200" dirty="0"/>
              <a:t>FFS: whether WUS sequence is generated also based on UE group ID or other information. </a:t>
            </a:r>
            <a:endParaRPr lang="en-US" sz="5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D906ECD-4998-42AC-BFC8-72B9F8DC0E04}"/>
                  </a:ext>
                </a:extLst>
              </p:cNvPr>
              <p:cNvSpPr/>
              <p:nvPr/>
            </p:nvSpPr>
            <p:spPr>
              <a:xfrm>
                <a:off x="1028073" y="2682002"/>
                <a:ext cx="5904656" cy="4421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2000" b="0" i="0">
                              <a:latin typeface="Cambria Math" panose="02040503050406030204" pitchFamily="18" charset="0"/>
                            </a:rPr>
                            <m:t>WUS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000" b="0" i="1"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𝜋𝜃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sz="2000" b="0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𝑢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+1)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/131</m:t>
                          </m:r>
                        </m:sup>
                      </m:sSup>
                      <m:r>
                        <a:rPr lang="en-GB" sz="2000" b="0" i="1">
                          <a:latin typeface="Cambria Math" panose="02040503050406030204" pitchFamily="18" charset="0"/>
                        </a:rPr>
                        <m:t>, 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D906ECD-4998-42AC-BFC8-72B9F8DC0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073" y="2682002"/>
                <a:ext cx="5904656" cy="442172"/>
              </a:xfrm>
              <a:prstGeom prst="rect">
                <a:avLst/>
              </a:prstGeom>
              <a:blipFill>
                <a:blip r:embed="rId2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9201903-05E2-40C0-92A4-E65064D16BA6}"/>
                  </a:ext>
                </a:extLst>
              </p:cNvPr>
              <p:cNvSpPr/>
              <p:nvPr/>
            </p:nvSpPr>
            <p:spPr>
              <a:xfrm>
                <a:off x="6537176" y="2682002"/>
                <a:ext cx="267268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 xmlns:m="http://schemas.openxmlformats.org/officeDocument/2006/math"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12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200" b="0" i="1" smtClean="0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𝑛</m:t>
                    </m:r>
                    <m:r>
                      <a:rPr lang="en-US" sz="1200" b="0" i="1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/>
                      </a:rPr>
                      <m:t>mod</m:t>
                    </m:r>
                    <m:r>
                      <a:rPr lang="en-US" sz="1200" b="0" i="1" smtClean="0">
                        <a:latin typeface="Cambria Math"/>
                      </a:rPr>
                      <m:t> 131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20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>
                        <a:latin typeface="Cambria Math"/>
                      </a:rPr>
                      <m:t>𝑛</m:t>
                    </m:r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=0…</m:t>
                    </m:r>
                    <m:r>
                      <a:rPr lang="en-US" sz="1200" i="1">
                        <a:latin typeface="Cambria Math"/>
                      </a:rPr>
                      <m:t>131</m:t>
                    </m:r>
                  </m:oMath>
                </a14:m>
                <a:r>
                  <a:rPr lang="en-US" sz="1200" dirty="0"/>
                  <a:t>, </a:t>
                </a:r>
                <a:endParaRPr lang="en-US" sz="12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1200" i="1">
                          <a:latin typeface="Cambria Math"/>
                        </a:rPr>
                        <m:t>=</m:t>
                      </m:r>
                      <m:r>
                        <a:rPr lang="en-US" sz="1200" i="1">
                          <a:latin typeface="Cambria Math"/>
                        </a:rPr>
                        <m:t>𝑛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>
                          <a:latin typeface="Cambria Math"/>
                        </a:rPr>
                        <m:t>mod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cover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codes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sz="1200" b="0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9201903-05E2-40C0-92A4-E65064D16B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176" y="2682002"/>
                <a:ext cx="2672680" cy="461665"/>
              </a:xfrm>
              <a:prstGeom prst="rect">
                <a:avLst/>
              </a:prstGeom>
              <a:blipFill>
                <a:blip r:embed="rId3"/>
                <a:stretch>
                  <a:fillRect t="-2632"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853790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46605</TotalTime>
  <Words>280</Words>
  <Application>Microsoft Office PowerPoint</Application>
  <PresentationFormat>A4 Paper (210x297 mm)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굴림</vt:lpstr>
      <vt:lpstr>맑은 고딕</vt:lpstr>
      <vt:lpstr>Yu Mincho</vt:lpstr>
      <vt:lpstr>Arial</vt:lpstr>
      <vt:lpstr>Calibri</vt:lpstr>
      <vt:lpstr>Cambria Math</vt:lpstr>
      <vt:lpstr>Courier New</vt:lpstr>
      <vt:lpstr>Times New Roman</vt:lpstr>
      <vt:lpstr>Office Theme</vt:lpstr>
      <vt:lpstr>PowerPoint Presentation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Le Liu</cp:lastModifiedBy>
  <cp:revision>1310</cp:revision>
  <dcterms:created xsi:type="dcterms:W3CDTF">2011-04-07T04:52:51Z</dcterms:created>
  <dcterms:modified xsi:type="dcterms:W3CDTF">2018-02-28T09:15:50Z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