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89" d="100"/>
          <a:sy n="89" d="100"/>
        </p:scale>
        <p:origin x="96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111.vs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[DRAFT] Way </a:t>
            </a:r>
            <a:r>
              <a:rPr lang="en-US" dirty="0"/>
              <a:t>Forward on </a:t>
            </a:r>
            <a:r>
              <a:rPr lang="en-US" dirty="0" smtClean="0"/>
              <a:t>narrowband measurement accuracy enhancements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Ericsson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Athens, Greece, 26 February –  2 March 2018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6.2.6.3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09161" y="291366"/>
            <a:ext cx="1444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R1-1803045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/>
          </a:bodyPr>
          <a:lstStyle/>
          <a:p>
            <a:r>
              <a:rPr lang="en-US" sz="1600" dirty="0"/>
              <a:t>In RAN1#89, the following agreements were reached.</a:t>
            </a:r>
          </a:p>
          <a:p>
            <a:pPr lvl="1"/>
            <a:r>
              <a:rPr lang="en-US" sz="1400" dirty="0"/>
              <a:t>For connected mode in the serving cell and idle mode in camped cell and </a:t>
            </a:r>
            <a:r>
              <a:rPr lang="en-US" sz="1400" dirty="0" err="1"/>
              <a:t>neighbour</a:t>
            </a:r>
            <a:r>
              <a:rPr lang="en-US" sz="1400" dirty="0"/>
              <a:t> cells, it is feasible from RAN1 point of view to use NSSS on an anchor carrier for RRM measurement</a:t>
            </a:r>
          </a:p>
          <a:p>
            <a:pPr lvl="2"/>
            <a:r>
              <a:rPr lang="en-US" sz="1400" dirty="0"/>
              <a:t>RAN4 are requested to consider if NSSS is a suitable transmission</a:t>
            </a:r>
          </a:p>
          <a:p>
            <a:pPr lvl="2"/>
            <a:r>
              <a:rPr lang="en-US" sz="1400" dirty="0"/>
              <a:t>How to use, i.e. if and/or under what circumstances to combine NRS with NSSS depend on RAN4 study</a:t>
            </a:r>
          </a:p>
          <a:p>
            <a:pPr lvl="2"/>
            <a:r>
              <a:rPr lang="en-US" sz="1400" dirty="0"/>
              <a:t>Send an LS containing the above to RAN4, including the agreement from RAN1#88bis that “At least NSSS is used additionally to NRS for in-band, guard-band, standalone”</a:t>
            </a:r>
          </a:p>
          <a:p>
            <a:pPr marL="0" indent="0">
              <a:buNone/>
            </a:pPr>
            <a:endParaRPr lang="en-US" sz="1600" dirty="0" smtClean="0"/>
          </a:p>
          <a:p>
            <a:r>
              <a:rPr lang="en-US" sz="1600" dirty="0" smtClean="0"/>
              <a:t>In </a:t>
            </a:r>
            <a:r>
              <a:rPr lang="en-US" sz="1600" dirty="0"/>
              <a:t>RAN1#91, an LS reply R1-1719333 from RAN4 to RAN1 states that</a:t>
            </a:r>
          </a:p>
          <a:p>
            <a:pPr lvl="1"/>
            <a:r>
              <a:rPr lang="en-US" sz="1400" dirty="0"/>
              <a:t>RAN4 confirms that it is feasible to use NSSS on an anchor carrier for RRM measurement, under the working assumption that t</a:t>
            </a:r>
            <a:r>
              <a:rPr lang="en-GB" sz="1400" dirty="0"/>
              <a:t>he ratio of NSSS EPRE to NRS EPRE is configured from {-3, 0, 3, spare} dB</a:t>
            </a:r>
            <a:r>
              <a:rPr lang="en-US" sz="1400" dirty="0"/>
              <a:t>. </a:t>
            </a:r>
          </a:p>
          <a:p>
            <a:pPr lvl="1"/>
            <a:r>
              <a:rPr lang="en-US" sz="1400" dirty="0"/>
              <a:t>RAN4 observes that the combination of NRS and NSSS can only provide limited gain compared to NSSS and will not consider this for RRM measurement.</a:t>
            </a:r>
          </a:p>
          <a:p>
            <a:pPr lvl="1"/>
            <a:r>
              <a:rPr lang="en-GB" sz="1400" dirty="0"/>
              <a:t>RAN4 identified that the antenna port(s) used for the measurement may vary arbitrarily across </a:t>
            </a:r>
            <a:r>
              <a:rPr lang="en-GB" sz="1400" dirty="0" err="1"/>
              <a:t>subframes</a:t>
            </a:r>
            <a:r>
              <a:rPr lang="en-GB" sz="1400" dirty="0"/>
              <a:t> and across cells in NSSS, and is still studying the potential impact of such variation. Solutions that might have RAN1 impact are not excluded from further study.</a:t>
            </a:r>
            <a:endParaRPr lang="en-US" sz="1400" dirty="0"/>
          </a:p>
          <a:p>
            <a:endParaRPr lang="en-US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828800" lvl="4" indent="0">
              <a:buNone/>
              <a:tabLst>
                <a:tab pos="1371600" algn="l"/>
              </a:tabLst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354347"/>
            <a:ext cx="10515600" cy="4822616"/>
          </a:xfrm>
        </p:spPr>
        <p:txBody>
          <a:bodyPr/>
          <a:lstStyle/>
          <a:p>
            <a:pPr marL="457200" indent="-457200"/>
            <a:r>
              <a:rPr lang="en-GB" sz="3200" dirty="0" smtClean="0"/>
              <a:t>Based on input contributions to RAN1 it is proposed </a:t>
            </a:r>
            <a:r>
              <a:rPr lang="en-GB" sz="3200" dirty="0"/>
              <a:t>that </a:t>
            </a:r>
            <a:endParaRPr lang="en-US" sz="3200" dirty="0"/>
          </a:p>
          <a:p>
            <a:pPr lvl="1"/>
            <a:r>
              <a:rPr lang="en-US" sz="2800" dirty="0"/>
              <a:t>It is supported that UE can be configured to measure over 4 consecutive </a:t>
            </a:r>
            <a:r>
              <a:rPr lang="en-US" sz="2800" dirty="0" err="1"/>
              <a:t>subframes</a:t>
            </a:r>
            <a:r>
              <a:rPr lang="en-US" sz="2800" dirty="0"/>
              <a:t> a periodically repeating </a:t>
            </a:r>
            <a:r>
              <a:rPr lang="en-US" sz="2800" dirty="0" smtClean="0"/>
              <a:t>antenna phase </a:t>
            </a:r>
            <a:r>
              <a:rPr lang="en-US" sz="2800" dirty="0"/>
              <a:t>sequence on NSSS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881223" y="194094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832284"/>
              </p:ext>
            </p:extLst>
          </p:nvPr>
        </p:nvGraphicFramePr>
        <p:xfrm>
          <a:off x="2656935" y="1759789"/>
          <a:ext cx="6799901" cy="3306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4" imgW="6014429" imgH="2928189" progId="Visio.Drawing.15">
                  <p:embed/>
                </p:oleObj>
              </mc:Choice>
              <mc:Fallback>
                <p:oleObj r:id="rId4" imgW="6014429" imgH="2928189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6935" y="1759789"/>
                        <a:ext cx="6799901" cy="33061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>
          <a:xfrm>
            <a:off x="2656935" y="5182690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Exemplified NSSS transmit diversity scheme with UE sampling every instance of the transmitted signal.</a:t>
            </a:r>
            <a:endParaRPr lang="en-US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104209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dirty="0" smtClean="0"/>
              <a:t>Background: example on </a:t>
            </a:r>
            <a:r>
              <a:rPr lang="en-GB" sz="4400" dirty="0" err="1" smtClean="0"/>
              <a:t>Tx</a:t>
            </a:r>
            <a:r>
              <a:rPr lang="en-GB" sz="4400" dirty="0" smtClean="0"/>
              <a:t> diversity scheme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89485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472</TotalTime>
  <Words>329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Batang</vt:lpstr>
      <vt:lpstr>맑은 고딕</vt:lpstr>
      <vt:lpstr>Arial</vt:lpstr>
      <vt:lpstr>Calibri</vt:lpstr>
      <vt:lpstr>Calibri Light</vt:lpstr>
      <vt:lpstr>等线</vt:lpstr>
      <vt:lpstr>Times</vt:lpstr>
      <vt:lpstr>Times New Roman</vt:lpstr>
      <vt:lpstr>Office Theme</vt:lpstr>
      <vt:lpstr>Visio.Drawing.15</vt:lpstr>
      <vt:lpstr>[DRAFT] Way Forward on narrowband measurement accuracy enhancements</vt:lpstr>
      <vt:lpstr>Background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Jussi Kahtava</cp:lastModifiedBy>
  <cp:revision>65</cp:revision>
  <dcterms:created xsi:type="dcterms:W3CDTF">2017-08-18T07:18:33Z</dcterms:created>
  <dcterms:modified xsi:type="dcterms:W3CDTF">2018-02-27T08:52:08Z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(3)RhTSE4V12i3ZRvKV6MJap9Tg6ZQ+RTC4t+5W2VqVuiDvgMju5qeaRNU1UZP3IprWZH37zHaT
Qv4BXN/g1U8q/UEQa9DkNSCSFqrccdfzZnef2H7EI+xlyW2iYYPtbM4XzC4Et9h4ljCErtXw
LNhIrWLyVh6+BuHTr097g7tY7ZJrRVOg7r3Sedc+VdoNKdRa2kPftNgci6cMFb/N/Tn59tME
RQKldSaIn+Fa2DJWnj</vt:lpwstr>
  </property>
  <property fmtid="{D5CDD505-2E9C-101B-9397-08002B2CF9AE}" pid="3" name="_2015_ms_pID_7253431">
    <vt:lpwstr>hXTY1Sg9Ze9wQIcaZW0HCoilNVPy1mYQsshUIWk+zeuWXYFKf+2KVi
cAV3wD5N9QiHoTBi9UlH57GAGzFYgTxGdtnSfL96DRLEar38eG6hASx/R5Qk/FwFPBobHdSd
BBgYzwVkZ5gnu2caQcJR9NiJZ+kLMnWZWxafPm9equI+B6PcD8Z290I659d/Twx1ub2QwS/2
0/eK5fvayPrzICeSakMbZd2VYKIzRD81hdYF</vt:lpwstr>
  </property>
  <property fmtid="{D5CDD505-2E9C-101B-9397-08002B2CF9AE}" pid="4" name="_2015_ms_pID_7253432">
    <vt:lpwstr>zg==</vt:lpwstr>
  </property>
</Properties>
</file>