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6" r:id="rId2"/>
    <p:sldId id="305" r:id="rId3"/>
    <p:sldId id="309" r:id="rId4"/>
    <p:sldId id="307" r:id="rId5"/>
    <p:sldId id="308" r:id="rId6"/>
    <p:sldId id="310" r:id="rId7"/>
    <p:sldId id="30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91" autoAdjust="0"/>
    <p:restoredTop sz="84101" autoAdjust="0"/>
  </p:normalViewPr>
  <p:slideViewPr>
    <p:cSldViewPr>
      <p:cViewPr varScale="1">
        <p:scale>
          <a:sx n="75" d="100"/>
          <a:sy n="75" d="100"/>
        </p:scale>
        <p:origin x="2078" y="4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-231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170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192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18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08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5682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4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1400" y="3895725"/>
            <a:ext cx="7391400" cy="1109798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</a:t>
            </a:r>
            <a:r>
              <a:rPr lang="en-US" altLang="ja-JP" dirty="0" smtClean="0">
                <a:solidFill>
                  <a:schemeClr val="tx1"/>
                </a:solidFill>
              </a:rPr>
              <a:t>Electronics, Intel, ZTE, Sanechips, </a:t>
            </a:r>
            <a:r>
              <a:rPr lang="en-US" altLang="ja-JP" dirty="0" err="1" smtClean="0">
                <a:solidFill>
                  <a:schemeClr val="tx1"/>
                </a:solidFill>
              </a:rPr>
              <a:t>Spreadtrum</a:t>
            </a:r>
            <a:r>
              <a:rPr lang="en-US" altLang="ja-JP" dirty="0" smtClean="0">
                <a:solidFill>
                  <a:schemeClr val="tx1"/>
                </a:solidFill>
              </a:rPr>
              <a:t>, 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ko-KR" dirty="0" smtClean="0">
                <a:solidFill>
                  <a:schemeClr val="tx1"/>
                </a:solidFill>
              </a:rPr>
              <a:t>InterDigital, </a:t>
            </a:r>
            <a:r>
              <a:rPr lang="en-US" altLang="ko-KR" sz="3100" dirty="0">
                <a:solidFill>
                  <a:schemeClr val="tx1"/>
                </a:solidFill>
              </a:rPr>
              <a:t>Nokia, Shanghai-bell-Nokia, Samsung</a:t>
            </a:r>
            <a:r>
              <a:rPr lang="en-US" altLang="ko-KR" sz="3100" smtClean="0">
                <a:solidFill>
                  <a:schemeClr val="tx1"/>
                </a:solidFill>
              </a:rPr>
              <a:t>, </a:t>
            </a:r>
            <a:endParaRPr lang="en-US" altLang="ja-JP" sz="31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+mn-ea"/>
              </a:rPr>
              <a:t>R1-1721517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49"/>
            <a:ext cx="527685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dirty="0"/>
              <a:t>3GPP TSG RAN WG1 Meeting </a:t>
            </a:r>
            <a:r>
              <a:rPr lang="en-US" altLang="ko-KR" dirty="0" smtClean="0"/>
              <a:t>RAN1#91</a:t>
            </a:r>
          </a:p>
          <a:p>
            <a:pPr>
              <a:defRPr/>
            </a:pPr>
            <a:r>
              <a:rPr lang="en-US" altLang="ko-KR" dirty="0" smtClean="0"/>
              <a:t>Reno, USA, November </a:t>
            </a:r>
            <a:r>
              <a:rPr lang="en-US" altLang="ko-KR" dirty="0"/>
              <a:t>27</a:t>
            </a:r>
            <a:r>
              <a:rPr lang="en-US" altLang="ko-KR" baseline="30000" dirty="0"/>
              <a:t>th </a:t>
            </a:r>
            <a:r>
              <a:rPr lang="en-US" altLang="ko-KR" dirty="0" smtClean="0"/>
              <a:t>-</a:t>
            </a:r>
            <a:r>
              <a:rPr lang="en-US" altLang="ko-KR" dirty="0"/>
              <a:t> December 1</a:t>
            </a:r>
            <a:r>
              <a:rPr lang="en-US" altLang="ko-KR" baseline="30000" dirty="0"/>
              <a:t>st </a:t>
            </a:r>
            <a:r>
              <a:rPr lang="en-US" altLang="ko-KR" baseline="30000" dirty="0" smtClean="0"/>
              <a:t> </a:t>
            </a:r>
            <a:r>
              <a:rPr lang="en-US" altLang="ko-KR" dirty="0" smtClean="0"/>
              <a:t>2017 </a:t>
            </a:r>
          </a:p>
          <a:p>
            <a:pPr>
              <a:defRPr/>
            </a:pPr>
            <a:r>
              <a:rPr lang="tr-TR" altLang="ko-KR" dirty="0" smtClean="0"/>
              <a:t>Agenda Item: </a:t>
            </a:r>
            <a:r>
              <a:rPr lang="en-US" altLang="ko-KR" dirty="0" smtClean="0"/>
              <a:t>7.2.3.4</a:t>
            </a:r>
          </a:p>
          <a:p>
            <a:pPr>
              <a:defRPr/>
            </a:pPr>
            <a:endParaRPr lang="en-US" altLang="ko-KR" dirty="0"/>
          </a:p>
          <a:p>
            <a:pPr>
              <a:defRPr/>
            </a:pPr>
            <a:endParaRPr lang="en-US" altLang="ko-KR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2575" y="2257425"/>
            <a:ext cx="8523288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ea typeface="宋体" pitchFamily="2" charset="-122"/>
              </a:rPr>
              <a:t>WF on </a:t>
            </a:r>
            <a:r>
              <a:rPr lang="en-US" altLang="zh-CN" sz="4000" dirty="0" smtClean="0"/>
              <a:t>PT-RS power boosting</a:t>
            </a: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/>
              <a:t>Background I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638799"/>
          </a:xfrm>
        </p:spPr>
        <p:txBody>
          <a:bodyPr>
            <a:noAutofit/>
          </a:bodyPr>
          <a:lstStyle/>
          <a:p>
            <a:pPr latinLnBrk="1"/>
            <a:r>
              <a:rPr lang="en-US" altLang="ko-KR" sz="2400" b="1" dirty="0" smtClean="0"/>
              <a:t>Agreements in RAN1 #90bis</a:t>
            </a:r>
          </a:p>
          <a:p>
            <a:pPr lvl="1" latinLnBrk="1"/>
            <a:r>
              <a:rPr lang="en-US" altLang="ko-KR" sz="2000" dirty="0"/>
              <a:t>At least for DL SU-MIMO scheduling, the EPRE ratio between PTRS and PDSCH is by default implicitly indicated by the number of scheduled PTRS ports for the UE</a:t>
            </a:r>
          </a:p>
          <a:p>
            <a:pPr lvl="2" latinLnBrk="1"/>
            <a:r>
              <a:rPr lang="en-US" altLang="ko-KR" sz="1600" u="sng" dirty="0"/>
              <a:t>The default EPRE ratio is 0dB for 1 PTRS port case and 3dB for 2 PTRS port case</a:t>
            </a:r>
          </a:p>
          <a:p>
            <a:pPr lvl="2" latinLnBrk="1"/>
            <a:r>
              <a:rPr lang="en-US" altLang="ko-KR" sz="1600" u="sng" dirty="0"/>
              <a:t>Other combinations including EPRE up to 6dB are allowed by RRC configuration of association between number of DL PTRS ports and EPRE ratios</a:t>
            </a:r>
          </a:p>
          <a:p>
            <a:pPr lvl="1" latinLnBrk="1"/>
            <a:r>
              <a:rPr lang="en-US" altLang="ko-KR" sz="2000" dirty="0" smtClean="0"/>
              <a:t>For </a:t>
            </a:r>
            <a:r>
              <a:rPr lang="en-US" altLang="ko-KR" sz="2000" dirty="0"/>
              <a:t>UL, the transmission power for the symbols with and without PTRS should be kept the same when more than 1 PTRS port is configured</a:t>
            </a:r>
          </a:p>
          <a:p>
            <a:pPr lvl="2" latinLnBrk="1"/>
            <a:r>
              <a:rPr lang="en-US" altLang="ko-KR" sz="1600" dirty="0"/>
              <a:t>Support power borrowing for PTRS from muted REs when more than 1 PTRS port is configured</a:t>
            </a:r>
          </a:p>
          <a:p>
            <a:pPr lvl="3" latinLnBrk="1"/>
            <a:r>
              <a:rPr lang="en-US" altLang="ko-KR" sz="1400" dirty="0"/>
              <a:t>Note: Other power boosting scheme for UL PTRS can be further discussed</a:t>
            </a:r>
          </a:p>
          <a:p>
            <a:pPr lvl="2" latinLnBrk="1"/>
            <a:r>
              <a:rPr lang="en-US" altLang="ko-KR" sz="1600" dirty="0"/>
              <a:t>FFS: single PTRS port </a:t>
            </a:r>
            <a:r>
              <a:rPr lang="en-US" altLang="ko-KR" sz="1600" dirty="0" smtClean="0"/>
              <a:t>case.</a:t>
            </a:r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135500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/>
              <a:t>Proposal I</a:t>
            </a:r>
            <a:endParaRPr lang="ko-KR" altLang="en-US" b="1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4495" y="1143000"/>
            <a:ext cx="8534400" cy="5257799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altLang="ko-KR" b="1" dirty="0"/>
              <a:t>In DL SU MIMO</a:t>
            </a:r>
            <a:endParaRPr lang="ko-KR" altLang="ko-KR" b="1"/>
          </a:p>
          <a:p>
            <a:pPr lvl="1"/>
            <a:r>
              <a:rPr lang="en-US" altLang="ko-KR" sz="2300" dirty="0" smtClean="0"/>
              <a:t>Support </a:t>
            </a:r>
            <a:r>
              <a:rPr lang="en-US" altLang="ko-KR" sz="2300" dirty="0"/>
              <a:t>power boosting scheme I, where PDSCH to PTRS EPRE ratio per layer is given by  </a:t>
            </a:r>
            <a:endParaRPr lang="en-US" altLang="ko-KR" sz="2300" dirty="0" smtClean="0"/>
          </a:p>
          <a:p>
            <a:pPr marL="457200" lvl="1" indent="0">
              <a:buNone/>
            </a:pPr>
            <a:r>
              <a:rPr lang="en-US" altLang="ko-KR" sz="2300" dirty="0"/>
              <a:t>	</a:t>
            </a:r>
            <a:r>
              <a:rPr lang="en-US" altLang="ko-KR" sz="2300" dirty="0" smtClean="0"/>
              <a:t>	-10*log10(N</a:t>
            </a:r>
            <a:r>
              <a:rPr lang="en-US" altLang="ko-KR" sz="2300" baseline="-25000" dirty="0" smtClean="0"/>
              <a:t>PDSCH</a:t>
            </a:r>
            <a:r>
              <a:rPr lang="en-US" altLang="ko-KR" sz="2300" dirty="0" smtClean="0"/>
              <a:t>)-</a:t>
            </a:r>
            <a:r>
              <a:rPr lang="en-US" altLang="ko-KR" sz="2300" dirty="0"/>
              <a:t>10*log10(N</a:t>
            </a:r>
            <a:r>
              <a:rPr lang="en-US" altLang="ko-KR" sz="2300" baseline="-25000" dirty="0"/>
              <a:t>PT-RS</a:t>
            </a:r>
            <a:r>
              <a:rPr lang="en-US" altLang="ko-KR" sz="2300" dirty="0" smtClean="0"/>
              <a:t>)[dB]</a:t>
            </a:r>
          </a:p>
          <a:p>
            <a:pPr marL="720725" lvl="1" indent="0">
              <a:buNone/>
            </a:pPr>
            <a:r>
              <a:rPr lang="en-US" altLang="ko-KR" sz="2300" dirty="0" smtClean="0"/>
              <a:t>where </a:t>
            </a:r>
            <a:r>
              <a:rPr lang="en-US" altLang="ko-KR" sz="2300" dirty="0"/>
              <a:t>N</a:t>
            </a:r>
            <a:r>
              <a:rPr lang="en-US" altLang="ko-KR" sz="2300" baseline="-25000" dirty="0"/>
              <a:t>PDSCH</a:t>
            </a:r>
            <a:r>
              <a:rPr lang="en-US" altLang="ko-KR" sz="2300" dirty="0"/>
              <a:t> is the number of PDSCH layers within </a:t>
            </a:r>
            <a:r>
              <a:rPr lang="en-US" altLang="ko-KR" sz="2300" dirty="0" smtClean="0"/>
              <a:t>its corresponding </a:t>
            </a:r>
            <a:r>
              <a:rPr lang="en-US" altLang="ko-KR" sz="2300" dirty="0"/>
              <a:t>DMRS port group, and N</a:t>
            </a:r>
            <a:r>
              <a:rPr lang="en-US" altLang="ko-KR" sz="2300" baseline="-25000" dirty="0"/>
              <a:t>PT-RS</a:t>
            </a:r>
            <a:r>
              <a:rPr lang="en-US" altLang="ko-KR" sz="2300" dirty="0"/>
              <a:t> is the number of transmitted PT-RS ports</a:t>
            </a:r>
            <a:r>
              <a:rPr lang="en-US" altLang="ko-KR" sz="2300" dirty="0" smtClean="0"/>
              <a:t>.</a:t>
            </a:r>
          </a:p>
          <a:p>
            <a:pPr marL="720725" lvl="1" indent="0">
              <a:buNone/>
            </a:pPr>
            <a:endParaRPr lang="ko-KR" altLang="ko-KR" sz="2300" dirty="0"/>
          </a:p>
          <a:p>
            <a:pPr lvl="1"/>
            <a:r>
              <a:rPr lang="en-US" altLang="ko-KR" sz="2300" dirty="0"/>
              <a:t>Support power boosting scheme II, where PDSCH to PTRS EPRE ratio per layer is given by  </a:t>
            </a:r>
            <a:endParaRPr lang="en-US" altLang="ko-KR" sz="2300" dirty="0" smtClean="0"/>
          </a:p>
          <a:p>
            <a:pPr marL="457200" lvl="1" indent="0">
              <a:buNone/>
            </a:pPr>
            <a:r>
              <a:rPr lang="en-US" altLang="ko-KR" sz="2300" dirty="0" smtClean="0"/>
              <a:t>		-</a:t>
            </a:r>
            <a:r>
              <a:rPr lang="en-US" altLang="ko-KR" sz="2300" dirty="0"/>
              <a:t>10*log10(N</a:t>
            </a:r>
            <a:r>
              <a:rPr lang="en-US" altLang="ko-KR" sz="2300" baseline="-25000" dirty="0"/>
              <a:t>PDSCH</a:t>
            </a:r>
            <a:r>
              <a:rPr lang="en-US" altLang="ko-KR" sz="2300" dirty="0"/>
              <a:t>) [</a:t>
            </a:r>
            <a:r>
              <a:rPr lang="en-US" altLang="ko-KR" sz="2300" dirty="0" smtClean="0"/>
              <a:t>dB]</a:t>
            </a:r>
          </a:p>
          <a:p>
            <a:pPr marL="457200" lvl="1" indent="0">
              <a:buNone/>
            </a:pPr>
            <a:r>
              <a:rPr lang="en-US" altLang="ko-KR" sz="2300" dirty="0"/>
              <a:t> </a:t>
            </a:r>
            <a:r>
              <a:rPr lang="en-US" altLang="ko-KR" sz="2300" dirty="0" smtClean="0"/>
              <a:t>   where </a:t>
            </a:r>
            <a:r>
              <a:rPr lang="en-US" altLang="ko-KR" sz="2300" dirty="0"/>
              <a:t>N</a:t>
            </a:r>
            <a:r>
              <a:rPr lang="en-US" altLang="ko-KR" sz="2300" baseline="-25000" dirty="0"/>
              <a:t>PDSCH</a:t>
            </a:r>
            <a:r>
              <a:rPr lang="en-US" altLang="ko-KR" sz="2300" dirty="0"/>
              <a:t> is the number of PDSCH </a:t>
            </a:r>
            <a:r>
              <a:rPr lang="en-US" altLang="ko-KR" sz="2300" dirty="0" smtClean="0"/>
              <a:t>layers.</a:t>
            </a:r>
          </a:p>
          <a:p>
            <a:pPr marL="457200" lvl="1" indent="0">
              <a:buNone/>
            </a:pPr>
            <a:endParaRPr lang="ko-KR" altLang="ko-KR" sz="2300" dirty="0"/>
          </a:p>
          <a:p>
            <a:pPr lvl="1"/>
            <a:r>
              <a:rPr lang="en-US" altLang="ko-KR" sz="2300" dirty="0"/>
              <a:t>By default, power boosting scheme I is used, and higher layer signaling is supported to indicate the power boosting scheme being </a:t>
            </a:r>
            <a:r>
              <a:rPr lang="en-US" altLang="ko-KR" sz="2300" dirty="0" smtClean="0"/>
              <a:t>used. </a:t>
            </a:r>
          </a:p>
          <a:p>
            <a:pPr lvl="1"/>
            <a:endParaRPr lang="en-US" altLang="ko-KR" sz="2300" dirty="0" smtClean="0"/>
          </a:p>
          <a:p>
            <a:pPr lvl="1"/>
            <a:r>
              <a:rPr lang="en-US" altLang="ko-KR" sz="2300" dirty="0"/>
              <a:t>In addition, support gNB to configure PDSCH to PTRS EPRE ratio by RRC signaling which explicitly indicates the mapping between power boosting level and number of PDSCH layers</a:t>
            </a:r>
            <a:r>
              <a:rPr lang="en-US" altLang="ko-KR" sz="2300" dirty="0" smtClean="0"/>
              <a:t>.</a:t>
            </a:r>
            <a:endParaRPr lang="ko-KR" altLang="ko-KR" sz="2300" dirty="0" smtClean="0"/>
          </a:p>
        </p:txBody>
      </p:sp>
    </p:spTree>
    <p:extLst>
      <p:ext uri="{BB962C8B-B14F-4D97-AF65-F5344CB8AC3E}">
        <p14:creationId xmlns:p14="http://schemas.microsoft.com/office/powerpoint/2010/main" val="192350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/>
              <a:t>Proposal II</a:t>
            </a:r>
            <a:endParaRPr lang="ko-KR" altLang="en-US" b="1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4495" y="990600"/>
            <a:ext cx="8534400" cy="5333999"/>
          </a:xfrm>
        </p:spPr>
        <p:txBody>
          <a:bodyPr>
            <a:noAutofit/>
          </a:bodyPr>
          <a:lstStyle/>
          <a:p>
            <a:pPr lvl="0"/>
            <a:r>
              <a:rPr lang="en-US" altLang="ko-KR" sz="2400" b="1" dirty="0" smtClean="0"/>
              <a:t>In UL SU MIMO</a:t>
            </a:r>
            <a:endParaRPr lang="ko-KR" altLang="ko-KR" sz="2400" b="1" smtClean="0"/>
          </a:p>
          <a:p>
            <a:pPr lvl="1"/>
            <a:r>
              <a:rPr lang="en-US" altLang="ko-KR" sz="1800" dirty="0" smtClean="0"/>
              <a:t>Support power boosting scheme I, where the power of one PTRS port per RE per layer is given by </a:t>
            </a:r>
          </a:p>
          <a:p>
            <a:pPr marL="720725" lvl="1" indent="-263525">
              <a:buNone/>
            </a:pPr>
            <a:r>
              <a:rPr lang="en-US" altLang="ko-KR" sz="1800" dirty="0"/>
              <a:t>	</a:t>
            </a:r>
            <a:r>
              <a:rPr lang="en-US" altLang="ko-KR" sz="1800" dirty="0" smtClean="0"/>
              <a:t>	         P</a:t>
            </a:r>
            <a:r>
              <a:rPr lang="en-US" altLang="ko-KR" sz="1800" baseline="-25000" dirty="0" smtClean="0"/>
              <a:t>PUSCH</a:t>
            </a:r>
            <a:r>
              <a:rPr lang="en-US" altLang="ko-KR" sz="1800" dirty="0" smtClean="0"/>
              <a:t> + 10*log10(N</a:t>
            </a:r>
            <a:r>
              <a:rPr lang="en-US" altLang="ko-KR" sz="1800" baseline="-25000" dirty="0" smtClean="0"/>
              <a:t>PUSCH</a:t>
            </a:r>
            <a:r>
              <a:rPr lang="en-US" altLang="ko-KR" sz="1800" dirty="0" smtClean="0"/>
              <a:t>)+10*log10(N</a:t>
            </a:r>
            <a:r>
              <a:rPr lang="en-US" altLang="ko-KR" sz="1800" baseline="-25000" dirty="0" smtClean="0"/>
              <a:t>PT-RS</a:t>
            </a:r>
            <a:r>
              <a:rPr lang="en-US" altLang="ko-KR" sz="1800" dirty="0" smtClean="0"/>
              <a:t>)[dB] </a:t>
            </a:r>
          </a:p>
          <a:p>
            <a:pPr marL="720725" lvl="1" indent="-263525">
              <a:buNone/>
            </a:pPr>
            <a:r>
              <a:rPr lang="en-US" altLang="ko-KR" sz="1800" dirty="0" smtClean="0"/>
              <a:t>     where  P</a:t>
            </a:r>
            <a:r>
              <a:rPr lang="en-US" altLang="ko-KR" sz="1800" baseline="-25000" dirty="0" smtClean="0"/>
              <a:t>PUSCH</a:t>
            </a:r>
            <a:r>
              <a:rPr lang="en-US" altLang="ko-KR" sz="1200" dirty="0" smtClean="0"/>
              <a:t> </a:t>
            </a:r>
            <a:r>
              <a:rPr lang="en-US" altLang="ko-KR" sz="1800" dirty="0" smtClean="0"/>
              <a:t>is the power of a PUSCH RE in one layer, N</a:t>
            </a:r>
            <a:r>
              <a:rPr lang="en-US" altLang="ko-KR" sz="1800" baseline="-25000" dirty="0" smtClean="0"/>
              <a:t>PUSCH</a:t>
            </a:r>
            <a:r>
              <a:rPr lang="en-US" altLang="ko-KR" sz="1800" dirty="0" smtClean="0"/>
              <a:t> is the number of PUSCH layers within its corresponding UL DMRS port group, and N</a:t>
            </a:r>
            <a:r>
              <a:rPr lang="en-US" altLang="ko-KR" sz="1800" baseline="-25000" dirty="0" smtClean="0"/>
              <a:t>PT-RS</a:t>
            </a:r>
            <a:r>
              <a:rPr lang="en-US" altLang="ko-KR" sz="1800" dirty="0" smtClean="0"/>
              <a:t> is the number of transmitted PT-RS ports if UL DMRS port group is defined.</a:t>
            </a:r>
          </a:p>
          <a:p>
            <a:pPr marL="720725" lvl="1" indent="-263525">
              <a:buNone/>
            </a:pPr>
            <a:endParaRPr lang="ko-KR" altLang="ko-KR" sz="1800" dirty="0" smtClean="0"/>
          </a:p>
          <a:p>
            <a:pPr lvl="1"/>
            <a:r>
              <a:rPr lang="en-US" altLang="ko-KR" sz="1800" dirty="0" smtClean="0"/>
              <a:t>Support power boosting scheme II, where the power of one PTRS port per RE per layer is given by </a:t>
            </a:r>
          </a:p>
          <a:p>
            <a:pPr marL="457200" lvl="1" indent="0">
              <a:buNone/>
            </a:pPr>
            <a:r>
              <a:rPr lang="en-US" altLang="ko-KR" sz="1800" dirty="0" smtClean="0"/>
              <a:t>	         P</a:t>
            </a:r>
            <a:r>
              <a:rPr lang="en-US" altLang="ko-KR" sz="1800" baseline="-25000" dirty="0" smtClean="0"/>
              <a:t>PUSCH</a:t>
            </a:r>
            <a:r>
              <a:rPr lang="en-US" altLang="ko-KR" sz="1800" dirty="0" smtClean="0"/>
              <a:t> + 10*log10(N</a:t>
            </a:r>
            <a:r>
              <a:rPr lang="en-US" altLang="ko-KR" sz="1800" baseline="-25000" dirty="0" smtClean="0"/>
              <a:t>PUSCH</a:t>
            </a:r>
            <a:r>
              <a:rPr lang="en-US" altLang="ko-KR" sz="1800" dirty="0" smtClean="0"/>
              <a:t>) [dB]</a:t>
            </a:r>
          </a:p>
          <a:p>
            <a:pPr marL="720725" lvl="1" indent="0">
              <a:buNone/>
            </a:pPr>
            <a:r>
              <a:rPr lang="en-US" altLang="ko-KR" sz="1800" dirty="0" smtClean="0"/>
              <a:t>where P</a:t>
            </a:r>
            <a:r>
              <a:rPr lang="en-US" altLang="ko-KR" sz="1800" baseline="-25000" dirty="0" smtClean="0"/>
              <a:t>PUSCH</a:t>
            </a:r>
            <a:r>
              <a:rPr lang="en-US" altLang="ko-KR" sz="1200" dirty="0" smtClean="0"/>
              <a:t> </a:t>
            </a:r>
            <a:r>
              <a:rPr lang="en-US" altLang="ko-KR" sz="1800" dirty="0" smtClean="0"/>
              <a:t>is the power of a PUSCH RE in one layer, N</a:t>
            </a:r>
            <a:r>
              <a:rPr lang="en-US" altLang="ko-KR" sz="1800" baseline="-25000" dirty="0" smtClean="0"/>
              <a:t>PUSCH</a:t>
            </a:r>
            <a:r>
              <a:rPr lang="en-US" altLang="ko-KR" sz="1800" dirty="0" smtClean="0"/>
              <a:t> is the                     number of PUSCH layers. </a:t>
            </a:r>
          </a:p>
          <a:p>
            <a:pPr marL="720725" lvl="1" indent="0">
              <a:buNone/>
            </a:pPr>
            <a:endParaRPr lang="en-US" altLang="ko-KR" sz="1800" dirty="0" smtClean="0"/>
          </a:p>
          <a:p>
            <a:pPr lvl="1"/>
            <a:r>
              <a:rPr lang="en-US" altLang="ko-KR" sz="1800" dirty="0"/>
              <a:t>If power boosting scheme I is supported for UL</a:t>
            </a:r>
            <a:r>
              <a:rPr lang="en-US" altLang="ko-KR" sz="1800" dirty="0" smtClean="0"/>
              <a:t>, </a:t>
            </a:r>
            <a:r>
              <a:rPr lang="en-US" altLang="ko-KR" sz="1800" dirty="0"/>
              <a:t>power boosting scheme I is </a:t>
            </a:r>
            <a:r>
              <a:rPr lang="en-US" altLang="ko-KR" sz="1800" dirty="0" smtClean="0"/>
              <a:t>used</a:t>
            </a:r>
            <a:r>
              <a:rPr lang="en-US" altLang="ko-KR" sz="1800" dirty="0"/>
              <a:t> </a:t>
            </a:r>
            <a:r>
              <a:rPr lang="en-US" altLang="ko-KR" sz="1800" dirty="0" smtClean="0"/>
              <a:t>by</a:t>
            </a:r>
            <a:r>
              <a:rPr lang="ko-KR" altLang="en-US" sz="1800"/>
              <a:t> </a:t>
            </a:r>
            <a:r>
              <a:rPr lang="en-US" altLang="ko-KR" sz="1800" dirty="0" smtClean="0"/>
              <a:t>default. Also, higher layer signaling is supported to indicate the power boosting scheme being used.</a:t>
            </a:r>
          </a:p>
        </p:txBody>
      </p:sp>
    </p:spTree>
    <p:extLst>
      <p:ext uri="{BB962C8B-B14F-4D97-AF65-F5344CB8AC3E}">
        <p14:creationId xmlns:p14="http://schemas.microsoft.com/office/powerpoint/2010/main" val="106479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/>
              <a:t>Proposal III</a:t>
            </a:r>
            <a:endParaRPr lang="ko-KR" altLang="en-US" b="1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4495" y="990600"/>
            <a:ext cx="8534400" cy="5333999"/>
          </a:xfrm>
        </p:spPr>
        <p:txBody>
          <a:bodyPr>
            <a:noAutofit/>
          </a:bodyPr>
          <a:lstStyle/>
          <a:p>
            <a:pPr lvl="0"/>
            <a:r>
              <a:rPr lang="en-US" altLang="ko-KR" sz="2400" b="1" dirty="0" smtClean="0"/>
              <a:t>In UL SU MIMO</a:t>
            </a:r>
            <a:endParaRPr lang="en-US" altLang="ko-KR" sz="1800" dirty="0"/>
          </a:p>
          <a:p>
            <a:pPr lvl="1"/>
            <a:r>
              <a:rPr lang="en-US" altLang="ko-KR" sz="1800" dirty="0"/>
              <a:t>In addition, support gNB to configure of UL PTRS power boosting factor by RRC signaling which explicitly indicates the mapping between power boosting level and number of PUSCH layers.</a:t>
            </a:r>
            <a:endParaRPr lang="ko-KR" altLang="ko-KR" sz="1800"/>
          </a:p>
          <a:p>
            <a:pPr lvl="1"/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289800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/>
          </a:bodyPr>
          <a:lstStyle/>
          <a:p>
            <a:r>
              <a:rPr lang="en-US" altLang="ko-KR" sz="3600" b="1" dirty="0"/>
              <a:t>Example </a:t>
            </a:r>
            <a:r>
              <a:rPr lang="en-US" altLang="ko-KR" sz="3600" b="1" dirty="0" smtClean="0"/>
              <a:t>for the power </a:t>
            </a:r>
            <a:r>
              <a:rPr lang="en-US" altLang="ko-KR" sz="3600" b="1" dirty="0"/>
              <a:t>boosting scheme I</a:t>
            </a:r>
            <a:r>
              <a:rPr lang="en-US" altLang="ko-KR" sz="3600" b="1" dirty="0" smtClean="0"/>
              <a:t>I</a:t>
            </a:r>
            <a:endParaRPr lang="ko-KR" altLang="en-US" sz="36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638799"/>
          </a:xfrm>
        </p:spPr>
        <p:txBody>
          <a:bodyPr>
            <a:noAutofit/>
          </a:bodyPr>
          <a:lstStyle/>
          <a:p>
            <a:pPr latinLnBrk="1"/>
            <a:r>
              <a:rPr lang="en-US" altLang="ko-KR" sz="2000" dirty="0" smtClean="0"/>
              <a:t>Let us assume that two DMRS port groups </a:t>
            </a:r>
            <a:r>
              <a:rPr lang="en-US" altLang="ko-KR" sz="2000" u="sng" dirty="0" smtClean="0">
                <a:solidFill>
                  <a:srgbClr val="FF0000"/>
                </a:solidFill>
              </a:rPr>
              <a:t>share the same power source.</a:t>
            </a:r>
            <a:endParaRPr lang="en-US" altLang="ko-KR" sz="1800" u="sng" dirty="0">
              <a:solidFill>
                <a:srgbClr val="FF0000"/>
              </a:solidFill>
            </a:endParaRPr>
          </a:p>
          <a:p>
            <a:pPr marL="0" indent="0" latinLnBrk="1">
              <a:buNone/>
            </a:pPr>
            <a:endParaRPr lang="en-US" altLang="ko-KR" sz="1200" b="1" u="sng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4406" y="1676400"/>
            <a:ext cx="511212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5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/>
          </a:bodyPr>
          <a:lstStyle/>
          <a:p>
            <a:r>
              <a:rPr lang="en-US" altLang="ko-KR" sz="3600" b="1" dirty="0"/>
              <a:t>Example </a:t>
            </a:r>
            <a:r>
              <a:rPr lang="en-US" altLang="ko-KR" sz="3600" b="1" dirty="0" smtClean="0"/>
              <a:t>for the power </a:t>
            </a:r>
            <a:r>
              <a:rPr lang="en-US" altLang="ko-KR" sz="3600" b="1" dirty="0"/>
              <a:t>boosting scheme </a:t>
            </a:r>
            <a:r>
              <a:rPr lang="en-US" altLang="ko-KR" sz="3600" b="1" dirty="0" smtClean="0"/>
              <a:t>I</a:t>
            </a:r>
            <a:endParaRPr lang="ko-KR" altLang="en-US" sz="36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638799"/>
          </a:xfrm>
        </p:spPr>
        <p:txBody>
          <a:bodyPr>
            <a:noAutofit/>
          </a:bodyPr>
          <a:lstStyle/>
          <a:p>
            <a:pPr latinLnBrk="1"/>
            <a:r>
              <a:rPr lang="en-US" altLang="ko-KR" sz="2000" dirty="0" smtClean="0"/>
              <a:t>Let </a:t>
            </a:r>
            <a:r>
              <a:rPr lang="en-US" altLang="ko-KR" sz="2000" dirty="0"/>
              <a:t>us assume that two DMRS port groups </a:t>
            </a:r>
            <a:r>
              <a:rPr lang="en-US" altLang="ko-KR" sz="2000" u="sng" dirty="0" smtClean="0">
                <a:solidFill>
                  <a:srgbClr val="FF0000"/>
                </a:solidFill>
              </a:rPr>
              <a:t>cannot share </a:t>
            </a:r>
            <a:r>
              <a:rPr lang="en-US" altLang="ko-KR" sz="2000" u="sng" dirty="0">
                <a:solidFill>
                  <a:srgbClr val="FF0000"/>
                </a:solidFill>
              </a:rPr>
              <a:t>the same </a:t>
            </a:r>
            <a:r>
              <a:rPr lang="en-US" altLang="ko-KR" sz="2000" u="sng" dirty="0" smtClean="0">
                <a:solidFill>
                  <a:srgbClr val="FF0000"/>
                </a:solidFill>
              </a:rPr>
              <a:t>power source.</a:t>
            </a:r>
          </a:p>
          <a:p>
            <a:pPr latinLnBrk="1"/>
            <a:r>
              <a:rPr lang="en-US" altLang="ko-KR" sz="2000" dirty="0"/>
              <a:t>Two power boosting mechanisms I and II are defined as, respectively,: </a:t>
            </a:r>
          </a:p>
          <a:p>
            <a:pPr lvl="1" latinLnBrk="1"/>
            <a:r>
              <a:rPr lang="en-US" altLang="ko-KR" sz="1800" dirty="0"/>
              <a:t>Mechanism I: Power borrowing from muted REs (e.g. </a:t>
            </a:r>
            <a:r>
              <a:rPr lang="en-US" altLang="ko-KR" sz="1800" dirty="0" err="1"/>
              <a:t>FDMed</a:t>
            </a:r>
            <a:r>
              <a:rPr lang="en-US" altLang="ko-KR" sz="1800" dirty="0"/>
              <a:t> PT-RS ports)</a:t>
            </a:r>
          </a:p>
          <a:p>
            <a:pPr lvl="1" latinLnBrk="1"/>
            <a:r>
              <a:rPr lang="en-US" altLang="ko-KR" sz="1800" dirty="0"/>
              <a:t>Mechanism II: Power borrowing from muted layers (e.g. rank &gt;1)</a:t>
            </a:r>
            <a:endParaRPr lang="en-US" altLang="ko-KR" sz="2000" dirty="0"/>
          </a:p>
          <a:p>
            <a:pPr marL="0" indent="0" latinLnBrk="1">
              <a:buNone/>
            </a:pPr>
            <a:endParaRPr lang="en-US" altLang="ko-KR" sz="1200" b="1" u="sng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582" y="2765556"/>
            <a:ext cx="7175641" cy="349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41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18632</TotalTime>
  <Words>366</Words>
  <Application>Microsoft Office PowerPoint</Application>
  <PresentationFormat>화면 슬라이드 쇼(4:3)</PresentationFormat>
  <Paragraphs>55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PowerPoint 프레젠테이션</vt:lpstr>
      <vt:lpstr>Background I</vt:lpstr>
      <vt:lpstr>Proposal I</vt:lpstr>
      <vt:lpstr>Proposal II</vt:lpstr>
      <vt:lpstr>Proposal III</vt:lpstr>
      <vt:lpstr>Example for the power boosting scheme II</vt:lpstr>
      <vt:lpstr>Example for the power boosting scheme 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박해욱/선임연구원/차세대표준(연)ACS팀(haewook.park@lge.com)</cp:lastModifiedBy>
  <cp:revision>881</cp:revision>
  <dcterms:created xsi:type="dcterms:W3CDTF">2016-03-24T01:14:08Z</dcterms:created>
  <dcterms:modified xsi:type="dcterms:W3CDTF">2017-11-29T18:21:59Z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