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6" r:id="rId4"/>
    <p:sldId id="285" r:id="rId5"/>
    <p:sldId id="289" r:id="rId6"/>
    <p:sldId id="282" r:id="rId7"/>
    <p:sldId id="292" r:id="rId8"/>
    <p:sldId id="293" r:id="rId9"/>
    <p:sldId id="290" r:id="rId10"/>
    <p:sldId id="297" r:id="rId11"/>
    <p:sldId id="295" r:id="rId12"/>
    <p:sldId id="296" r:id="rId13"/>
    <p:sldId id="291" r:id="rId14"/>
    <p:sldId id="29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frequency reference and raster definitions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R1-1721439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#91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U.S.A., November 27- December 1, 2017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 reference frequency location is the starting point for the following</a:t>
            </a:r>
          </a:p>
          <a:p>
            <a:pPr lvl="1"/>
            <a:r>
              <a:rPr lang="en-US" altLang="zh-CN" sz="2400" dirty="0"/>
              <a:t>PN sequence for reference signals used after RRC configuration</a:t>
            </a:r>
          </a:p>
          <a:p>
            <a:pPr lvl="1"/>
            <a:r>
              <a:rPr lang="en-US" altLang="zh-CN" sz="2400" dirty="0"/>
              <a:t>RBG</a:t>
            </a:r>
          </a:p>
          <a:p>
            <a:pPr lvl="1"/>
            <a:r>
              <a:rPr lang="en-US" altLang="zh-CN" sz="2400" dirty="0"/>
              <a:t>PRG</a:t>
            </a:r>
          </a:p>
          <a:p>
            <a:pPr lvl="1"/>
            <a:r>
              <a:rPr lang="en-US" altLang="zh-CN" sz="2400" dirty="0"/>
              <a:t>SRS</a:t>
            </a:r>
          </a:p>
          <a:p>
            <a:pPr lvl="1"/>
            <a:endParaRPr lang="en-US" altLang="zh-CN" sz="2400" dirty="0"/>
          </a:p>
          <a:p>
            <a:r>
              <a:rPr lang="en-US" altLang="zh-CN" sz="2800" dirty="0"/>
              <a:t>Neither the channel start or channel end need to be aligned with </a:t>
            </a:r>
          </a:p>
          <a:p>
            <a:pPr lvl="1"/>
            <a:r>
              <a:rPr lang="en-US" altLang="zh-CN" sz="2400" dirty="0"/>
              <a:t>RBG, PRG, SRS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182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BWP inherits all parameters from the configured channel of the corresponding µ except the start and end RB</a:t>
            </a:r>
          </a:p>
          <a:p>
            <a:endParaRPr lang="en-US" altLang="zh-CN" sz="2800" dirty="0"/>
          </a:p>
          <a:p>
            <a:r>
              <a:rPr lang="en-US" altLang="zh-CN" sz="2800" dirty="0"/>
              <a:t>BWP start and end RB can be defined relative to the channel or relative to the reference frequency location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406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In FDD, different sets of parameters can be signaled for the DL and UL when</a:t>
            </a:r>
          </a:p>
          <a:p>
            <a:pPr lvl="1"/>
            <a:r>
              <a:rPr lang="en-US" altLang="zh-CN" sz="2400" dirty="0"/>
              <a:t>µ is different for the DL and UL</a:t>
            </a:r>
          </a:p>
          <a:p>
            <a:pPr lvl="1"/>
            <a:r>
              <a:rPr lang="en-US" altLang="zh-CN" sz="2400" dirty="0"/>
              <a:t>The channel BW is different for the DL and UL</a:t>
            </a:r>
          </a:p>
          <a:p>
            <a:pPr lvl="1"/>
            <a:endParaRPr lang="en-US" altLang="zh-CN" sz="2400" dirty="0"/>
          </a:p>
          <a:p>
            <a:r>
              <a:rPr lang="en-US" altLang="zh-CN" sz="2800" dirty="0"/>
              <a:t>In FDD, when µ and the channel BW is the same for the DL and UL, only the UL channel number needs to be signaled in addition to the DL parameters</a:t>
            </a:r>
          </a:p>
          <a:p>
            <a:endParaRPr lang="en-US" altLang="zh-CN" sz="2800" dirty="0"/>
          </a:p>
          <a:p>
            <a:r>
              <a:rPr lang="en-US" altLang="zh-CN" sz="2800" dirty="0"/>
              <a:t>In TDD, the DL and UL channel number is the same</a:t>
            </a:r>
          </a:p>
          <a:p>
            <a:pPr lvl="1"/>
            <a:r>
              <a:rPr lang="en-US" altLang="zh-CN" sz="2400" dirty="0"/>
              <a:t>The number of RBs can be different in the DL and UL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911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E1BCDE3-3E81-4ED7-B423-39F199CE714F}"/>
              </a:ext>
            </a:extLst>
          </p:cNvPr>
          <p:cNvSpPr/>
          <p:nvPr/>
        </p:nvSpPr>
        <p:spPr>
          <a:xfrm>
            <a:off x="672387" y="4701447"/>
            <a:ext cx="4392488" cy="1989291"/>
          </a:xfrm>
          <a:prstGeom prst="round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43244" y="1202172"/>
            <a:ext cx="8496944" cy="5539196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Support off-raster SSB for assisted acquisition 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A647BB-6BEB-4526-9B20-9194E88031DF}"/>
              </a:ext>
            </a:extLst>
          </p:cNvPr>
          <p:cNvSpPr txBox="1"/>
          <p:nvPr/>
        </p:nvSpPr>
        <p:spPr>
          <a:xfrm>
            <a:off x="5896589" y="4909750"/>
            <a:ext cx="53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DFB0184-7BA7-49C8-BCDC-F4BD107B8EF7}"/>
              </a:ext>
            </a:extLst>
          </p:cNvPr>
          <p:cNvSpPr txBox="1"/>
          <p:nvPr/>
        </p:nvSpPr>
        <p:spPr>
          <a:xfrm>
            <a:off x="6031459" y="3301419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PBCH 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81AA217-C7D8-46AD-9C25-B8C523F4099F}"/>
              </a:ext>
            </a:extLst>
          </p:cNvPr>
          <p:cNvCxnSpPr>
            <a:cxnSpLocks/>
          </p:cNvCxnSpPr>
          <p:nvPr/>
        </p:nvCxnSpPr>
        <p:spPr>
          <a:xfrm flipH="1">
            <a:off x="5925692" y="3474890"/>
            <a:ext cx="172049" cy="31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86EC73B-DB39-43CF-8D36-DFCBAEE074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497739"/>
              </p:ext>
            </p:extLst>
          </p:nvPr>
        </p:nvGraphicFramePr>
        <p:xfrm>
          <a:off x="4303750" y="4043229"/>
          <a:ext cx="324646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3694628198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C4B5266-856A-4C7C-9B5D-6B45268E801A}"/>
              </a:ext>
            </a:extLst>
          </p:cNvPr>
          <p:cNvCxnSpPr>
            <a:cxnSpLocks/>
          </p:cNvCxnSpPr>
          <p:nvPr/>
        </p:nvCxnSpPr>
        <p:spPr>
          <a:xfrm>
            <a:off x="5925692" y="3825044"/>
            <a:ext cx="0" cy="8136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CAABBA0D-7DA4-4868-AC10-104F18C42CD1}"/>
              </a:ext>
            </a:extLst>
          </p:cNvPr>
          <p:cNvCxnSpPr>
            <a:cxnSpLocks/>
          </p:cNvCxnSpPr>
          <p:nvPr/>
        </p:nvCxnSpPr>
        <p:spPr>
          <a:xfrm flipH="1" flipV="1">
            <a:off x="5953970" y="4659741"/>
            <a:ext cx="251540" cy="156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AF60C058-DE8B-496A-8A35-B3D006B26A7E}"/>
              </a:ext>
            </a:extLst>
          </p:cNvPr>
          <p:cNvSpPr txBox="1"/>
          <p:nvPr/>
        </p:nvSpPr>
        <p:spPr>
          <a:xfrm>
            <a:off x="6143206" y="4692964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PBCH RE#0 in RB#10  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CFE3A4E-B377-4E1B-BFC5-83A824E2888A}"/>
              </a:ext>
            </a:extLst>
          </p:cNvPr>
          <p:cNvCxnSpPr>
            <a:cxnSpLocks/>
          </p:cNvCxnSpPr>
          <p:nvPr/>
        </p:nvCxnSpPr>
        <p:spPr>
          <a:xfrm>
            <a:off x="5932003" y="4653136"/>
            <a:ext cx="99234" cy="310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B13C66D-ADD9-497E-B40D-1EEDCF3746C3}"/>
              </a:ext>
            </a:extLst>
          </p:cNvPr>
          <p:cNvSpPr txBox="1"/>
          <p:nvPr/>
        </p:nvSpPr>
        <p:spPr>
          <a:xfrm>
            <a:off x="3934357" y="3978446"/>
            <a:ext cx="412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77314B0-7E44-44F3-935B-07F694D4F55B}"/>
              </a:ext>
            </a:extLst>
          </p:cNvPr>
          <p:cNvSpPr txBox="1"/>
          <p:nvPr/>
        </p:nvSpPr>
        <p:spPr>
          <a:xfrm>
            <a:off x="7596336" y="3978446"/>
            <a:ext cx="412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23C37E-F301-49AB-BA2B-E36703425239}"/>
              </a:ext>
            </a:extLst>
          </p:cNvPr>
          <p:cNvCxnSpPr/>
          <p:nvPr/>
        </p:nvCxnSpPr>
        <p:spPr>
          <a:xfrm>
            <a:off x="985021" y="2923220"/>
            <a:ext cx="0" cy="505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2726109-5678-4CCD-80E2-1D8B101420A8}"/>
              </a:ext>
            </a:extLst>
          </p:cNvPr>
          <p:cNvCxnSpPr/>
          <p:nvPr/>
        </p:nvCxnSpPr>
        <p:spPr>
          <a:xfrm>
            <a:off x="3443637" y="2923220"/>
            <a:ext cx="0" cy="505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33174C8-D887-457B-BBA5-CE51C2A8B3C1}"/>
              </a:ext>
            </a:extLst>
          </p:cNvPr>
          <p:cNvCxnSpPr/>
          <p:nvPr/>
        </p:nvCxnSpPr>
        <p:spPr>
          <a:xfrm>
            <a:off x="5911077" y="2923220"/>
            <a:ext cx="0" cy="505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3E2140B-F662-4132-A2B3-78714B88A580}"/>
              </a:ext>
            </a:extLst>
          </p:cNvPr>
          <p:cNvCxnSpPr/>
          <p:nvPr/>
        </p:nvCxnSpPr>
        <p:spPr>
          <a:xfrm>
            <a:off x="8388424" y="2917986"/>
            <a:ext cx="0" cy="5057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684129-CB9F-4A1A-9635-ABF079FF02B1}"/>
              </a:ext>
            </a:extLst>
          </p:cNvPr>
          <p:cNvCxnSpPr/>
          <p:nvPr/>
        </p:nvCxnSpPr>
        <p:spPr>
          <a:xfrm flipV="1">
            <a:off x="1043608" y="2204864"/>
            <a:ext cx="3168352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FCA66FD-051A-41C0-BFF7-434087B9F45A}"/>
              </a:ext>
            </a:extLst>
          </p:cNvPr>
          <p:cNvCxnSpPr>
            <a:cxnSpLocks/>
          </p:cNvCxnSpPr>
          <p:nvPr/>
        </p:nvCxnSpPr>
        <p:spPr>
          <a:xfrm flipV="1">
            <a:off x="3462368" y="2204864"/>
            <a:ext cx="1037624" cy="5574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5AB3672-1F64-4B3C-8326-595516F8C11E}"/>
              </a:ext>
            </a:extLst>
          </p:cNvPr>
          <p:cNvCxnSpPr>
            <a:cxnSpLocks/>
          </p:cNvCxnSpPr>
          <p:nvPr/>
        </p:nvCxnSpPr>
        <p:spPr>
          <a:xfrm flipH="1" flipV="1">
            <a:off x="5220072" y="2178260"/>
            <a:ext cx="3168352" cy="562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F0AE5E3-E1BC-49E6-9EE6-170AF2B7F114}"/>
              </a:ext>
            </a:extLst>
          </p:cNvPr>
          <p:cNvCxnSpPr>
            <a:cxnSpLocks/>
          </p:cNvCxnSpPr>
          <p:nvPr/>
        </p:nvCxnSpPr>
        <p:spPr>
          <a:xfrm flipH="1" flipV="1">
            <a:off x="4932040" y="2211218"/>
            <a:ext cx="964549" cy="551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BC7CBE13-3AF9-4A1C-B01E-25200743B46C}"/>
              </a:ext>
            </a:extLst>
          </p:cNvPr>
          <p:cNvSpPr txBox="1"/>
          <p:nvPr/>
        </p:nvSpPr>
        <p:spPr>
          <a:xfrm>
            <a:off x="4242873" y="1846757"/>
            <a:ext cx="1326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SYNC raster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9349FD4-D241-430E-8106-48038938932E}"/>
              </a:ext>
            </a:extLst>
          </p:cNvPr>
          <p:cNvSpPr txBox="1"/>
          <p:nvPr/>
        </p:nvSpPr>
        <p:spPr>
          <a:xfrm>
            <a:off x="2789816" y="6289575"/>
            <a:ext cx="53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55C5B1C-EE61-46B9-824C-690D1D897E33}"/>
              </a:ext>
            </a:extLst>
          </p:cNvPr>
          <p:cNvSpPr txBox="1"/>
          <p:nvPr/>
        </p:nvSpPr>
        <p:spPr>
          <a:xfrm>
            <a:off x="3096078" y="4861088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PBCH 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AB7E834-ABA0-4F5A-A7F3-D41B955C951F}"/>
              </a:ext>
            </a:extLst>
          </p:cNvPr>
          <p:cNvCxnSpPr>
            <a:cxnSpLocks/>
            <a:stCxn id="56" idx="1"/>
          </p:cNvCxnSpPr>
          <p:nvPr/>
        </p:nvCxnSpPr>
        <p:spPr>
          <a:xfrm flipH="1">
            <a:off x="2818920" y="5014977"/>
            <a:ext cx="277158" cy="2094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52CCD8D0-4B71-49CD-B5AB-1D160F8BE3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944449"/>
              </p:ext>
            </p:extLst>
          </p:nvPr>
        </p:nvGraphicFramePr>
        <p:xfrm>
          <a:off x="1196977" y="5478627"/>
          <a:ext cx="324646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3694628198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25AC3E5-C24D-4F9D-904B-32259109D6BD}"/>
              </a:ext>
            </a:extLst>
          </p:cNvPr>
          <p:cNvCxnSpPr>
            <a:cxnSpLocks/>
          </p:cNvCxnSpPr>
          <p:nvPr/>
        </p:nvCxnSpPr>
        <p:spPr>
          <a:xfrm flipH="1">
            <a:off x="2818919" y="3783620"/>
            <a:ext cx="1292" cy="22337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81940B5-7DAE-4284-87C0-B3F3A2383F16}"/>
              </a:ext>
            </a:extLst>
          </p:cNvPr>
          <p:cNvCxnSpPr>
            <a:cxnSpLocks/>
          </p:cNvCxnSpPr>
          <p:nvPr/>
        </p:nvCxnSpPr>
        <p:spPr>
          <a:xfrm flipH="1" flipV="1">
            <a:off x="2847197" y="6039566"/>
            <a:ext cx="251540" cy="156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2C606918-ECE4-4AC4-BBB1-735805F85DF6}"/>
              </a:ext>
            </a:extLst>
          </p:cNvPr>
          <p:cNvSpPr txBox="1"/>
          <p:nvPr/>
        </p:nvSpPr>
        <p:spPr>
          <a:xfrm>
            <a:off x="3036433" y="6072789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PBCH RE#0 in RB#10  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DE2A579-DD57-48E7-8CE2-EA884EB34FEB}"/>
              </a:ext>
            </a:extLst>
          </p:cNvPr>
          <p:cNvCxnSpPr>
            <a:cxnSpLocks/>
          </p:cNvCxnSpPr>
          <p:nvPr/>
        </p:nvCxnSpPr>
        <p:spPr>
          <a:xfrm>
            <a:off x="2825230" y="6032961"/>
            <a:ext cx="99234" cy="310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A2DC4BAE-8750-4229-BE5C-CB2EB4B4E11B}"/>
              </a:ext>
            </a:extLst>
          </p:cNvPr>
          <p:cNvSpPr txBox="1"/>
          <p:nvPr/>
        </p:nvSpPr>
        <p:spPr>
          <a:xfrm>
            <a:off x="827584" y="5413844"/>
            <a:ext cx="412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D362A6E-3171-4F83-AD5D-BDF1ACF5AA86}"/>
              </a:ext>
            </a:extLst>
          </p:cNvPr>
          <p:cNvSpPr txBox="1"/>
          <p:nvPr/>
        </p:nvSpPr>
        <p:spPr>
          <a:xfrm>
            <a:off x="4489563" y="5413844"/>
            <a:ext cx="412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FE7802B4-D3E6-4FC1-9558-335369BBD33F}"/>
              </a:ext>
            </a:extLst>
          </p:cNvPr>
          <p:cNvCxnSpPr>
            <a:cxnSpLocks/>
          </p:cNvCxnSpPr>
          <p:nvPr/>
        </p:nvCxnSpPr>
        <p:spPr>
          <a:xfrm>
            <a:off x="2509691" y="4950816"/>
            <a:ext cx="304847" cy="2699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CB4CB8E7-0CA7-4CB8-A0E8-A7A4ED9CC284}"/>
              </a:ext>
            </a:extLst>
          </p:cNvPr>
          <p:cNvSpPr txBox="1"/>
          <p:nvPr/>
        </p:nvSpPr>
        <p:spPr>
          <a:xfrm>
            <a:off x="1260954" y="4713924"/>
            <a:ext cx="2158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Valid channel raster point 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33CE2D7E-1B23-4104-A2B8-80C874F80E96}"/>
              </a:ext>
            </a:extLst>
          </p:cNvPr>
          <p:cNvCxnSpPr>
            <a:cxnSpLocks/>
          </p:cNvCxnSpPr>
          <p:nvPr/>
        </p:nvCxnSpPr>
        <p:spPr>
          <a:xfrm flipH="1" flipV="1">
            <a:off x="1360541" y="4206124"/>
            <a:ext cx="299460" cy="4845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B69480A1-26CC-4449-BA11-1B494E104DCC}"/>
              </a:ext>
            </a:extLst>
          </p:cNvPr>
          <p:cNvSpPr txBox="1"/>
          <p:nvPr/>
        </p:nvSpPr>
        <p:spPr>
          <a:xfrm>
            <a:off x="781727" y="3905510"/>
            <a:ext cx="1326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Off raster SSB  </a:t>
            </a:r>
          </a:p>
        </p:txBody>
      </p:sp>
    </p:spTree>
    <p:extLst>
      <p:ext uri="{BB962C8B-B14F-4D97-AF65-F5344CB8AC3E}">
        <p14:creationId xmlns:p14="http://schemas.microsoft.com/office/powerpoint/2010/main" val="3609068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Notes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Notes: </a:t>
            </a:r>
          </a:p>
          <a:p>
            <a:pPr lvl="1"/>
            <a:r>
              <a:rPr lang="en-US" altLang="zh-CN" sz="2400" dirty="0"/>
              <a:t>A change in channel number can be observed as a continuous phase rotation of the transmitted signal</a:t>
            </a:r>
          </a:p>
          <a:p>
            <a:pPr lvl="1"/>
            <a:r>
              <a:rPr lang="en-US" altLang="zh-CN" sz="2400" dirty="0"/>
              <a:t>A change in k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 can be observed as a phase rotation of the signal that resets at every symbol boundary</a:t>
            </a:r>
            <a:endParaRPr lang="en-US" altLang="zh-CN" sz="2400" baseline="-25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7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There are some outstanding issues regarding the raster and reference frequency definitions. In this WF, we discuss these and make related proposals</a:t>
            </a:r>
          </a:p>
          <a:p>
            <a:pPr lvl="2"/>
            <a:endParaRPr lang="en-US" altLang="zh-CN" sz="2000" dirty="0"/>
          </a:p>
          <a:p>
            <a:r>
              <a:rPr lang="en-US" altLang="zh-CN" sz="2800" dirty="0"/>
              <a:t>The following definitions will be discussed:</a:t>
            </a:r>
          </a:p>
          <a:p>
            <a:pPr lvl="1"/>
            <a:r>
              <a:rPr lang="en-US" altLang="zh-CN" sz="2400" dirty="0"/>
              <a:t>Channel raster</a:t>
            </a:r>
          </a:p>
          <a:p>
            <a:pPr lvl="1"/>
            <a:r>
              <a:rPr lang="en-US" altLang="zh-CN" sz="2400" dirty="0"/>
              <a:t>Channel number</a:t>
            </a:r>
          </a:p>
          <a:p>
            <a:pPr lvl="2"/>
            <a:r>
              <a:rPr lang="en-US" altLang="zh-CN" sz="2000" dirty="0"/>
              <a:t>Center of channel</a:t>
            </a:r>
          </a:p>
          <a:p>
            <a:pPr lvl="2"/>
            <a:r>
              <a:rPr lang="en-US" altLang="zh-CN" sz="2000" dirty="0"/>
              <a:t>Edge of channel</a:t>
            </a:r>
          </a:p>
          <a:p>
            <a:pPr lvl="1"/>
            <a:r>
              <a:rPr lang="en-US" altLang="zh-CN" sz="2400" dirty="0"/>
              <a:t> Reference frequency</a:t>
            </a:r>
          </a:p>
          <a:p>
            <a:pPr lvl="2"/>
            <a:r>
              <a:rPr lang="en-US" altLang="zh-CN" sz="2000" dirty="0"/>
              <a:t>Offset from reference frequency</a:t>
            </a:r>
          </a:p>
          <a:p>
            <a:pPr lvl="1"/>
            <a:r>
              <a:rPr lang="en-US" altLang="zh-CN" sz="2400" dirty="0"/>
              <a:t>Off-raster SSB location</a:t>
            </a:r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 channel raster is</a:t>
            </a:r>
          </a:p>
          <a:p>
            <a:pPr lvl="1"/>
            <a:r>
              <a:rPr lang="en-US" altLang="zh-CN" sz="2400" dirty="0"/>
              <a:t>15kHz in sub6</a:t>
            </a:r>
          </a:p>
          <a:p>
            <a:pPr lvl="1"/>
            <a:r>
              <a:rPr lang="en-US" altLang="zh-CN" sz="2400" dirty="0"/>
              <a:t>60kHz in </a:t>
            </a:r>
            <a:r>
              <a:rPr lang="en-US" altLang="zh-CN" sz="2400" dirty="0" err="1"/>
              <a:t>mmWave</a:t>
            </a:r>
            <a:endParaRPr lang="en-US" altLang="zh-CN" sz="2400" dirty="0"/>
          </a:p>
          <a:p>
            <a:pPr marL="457200" lvl="1" indent="0">
              <a:buNone/>
            </a:pPr>
            <a:endParaRPr lang="en-US" altLang="zh-CN" sz="2400" dirty="0"/>
          </a:p>
          <a:p>
            <a:r>
              <a:rPr lang="en-US" altLang="zh-CN" sz="2800" dirty="0"/>
              <a:t>100kHz sub6 channel raster is not discussed in this WF</a:t>
            </a:r>
          </a:p>
          <a:p>
            <a:endParaRPr lang="en-US" altLang="zh-CN" sz="2800" dirty="0"/>
          </a:p>
          <a:p>
            <a:r>
              <a:rPr lang="en-US" altLang="zh-CN" sz="2800" dirty="0"/>
              <a:t>All aspects discussed in this WF are meant from the UE’s perspective </a:t>
            </a:r>
          </a:p>
          <a:p>
            <a:pPr marL="0" indent="0">
              <a:buNone/>
            </a:pPr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2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21239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Examples (odd number of RBs)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A647BB-6BEB-4526-9B20-9194E88031DF}"/>
              </a:ext>
            </a:extLst>
          </p:cNvPr>
          <p:cNvSpPr txBox="1"/>
          <p:nvPr/>
        </p:nvSpPr>
        <p:spPr>
          <a:xfrm>
            <a:off x="5418967" y="3399049"/>
            <a:ext cx="566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DFB0184-7BA7-49C8-BCDC-F4BD107B8EF7}"/>
              </a:ext>
            </a:extLst>
          </p:cNvPr>
          <p:cNvSpPr txBox="1"/>
          <p:nvPr/>
        </p:nvSpPr>
        <p:spPr>
          <a:xfrm>
            <a:off x="5616358" y="1412776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µ=M+1 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81AA217-C7D8-46AD-9C25-B8C523F4099F}"/>
              </a:ext>
            </a:extLst>
          </p:cNvPr>
          <p:cNvCxnSpPr>
            <a:cxnSpLocks/>
          </p:cNvCxnSpPr>
          <p:nvPr/>
        </p:nvCxnSpPr>
        <p:spPr>
          <a:xfrm flipH="1">
            <a:off x="5516317" y="1618080"/>
            <a:ext cx="172049" cy="31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7D6EADE8-FA98-4914-8BE0-B41EF53D4A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155780"/>
              </p:ext>
            </p:extLst>
          </p:nvPr>
        </p:nvGraphicFramePr>
        <p:xfrm>
          <a:off x="3492323" y="2861881"/>
          <a:ext cx="446405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1742734535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151867698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0398140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270244317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099206317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947669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86EC73B-DB39-43CF-8D36-DFCBAEE074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516185"/>
              </p:ext>
            </p:extLst>
          </p:nvPr>
        </p:nvGraphicFramePr>
        <p:xfrm>
          <a:off x="3492098" y="2415634"/>
          <a:ext cx="405808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3694628198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1394887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2654DEF-5733-43D7-80E9-EBA7C0BCC863}"/>
              </a:ext>
            </a:extLst>
          </p:cNvPr>
          <p:cNvCxnSpPr>
            <a:cxnSpLocks/>
          </p:cNvCxnSpPr>
          <p:nvPr/>
        </p:nvCxnSpPr>
        <p:spPr>
          <a:xfrm>
            <a:off x="1056942" y="1930544"/>
            <a:ext cx="0" cy="14461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0450567-97C5-47EA-98EB-1F6D351CAAA6}"/>
              </a:ext>
            </a:extLst>
          </p:cNvPr>
          <p:cNvSpPr txBox="1"/>
          <p:nvPr/>
        </p:nvSpPr>
        <p:spPr>
          <a:xfrm>
            <a:off x="4357169" y="2066956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µ=M+1</a:t>
            </a: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25CA7F32-D7F8-4DD8-B584-91DE16A11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244676"/>
              </p:ext>
            </p:extLst>
          </p:nvPr>
        </p:nvGraphicFramePr>
        <p:xfrm>
          <a:off x="1056942" y="2861881"/>
          <a:ext cx="243493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151867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808F8718-313D-45E1-8B3C-4456ABA9AD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66082"/>
              </p:ext>
            </p:extLst>
          </p:nvPr>
        </p:nvGraphicFramePr>
        <p:xfrm>
          <a:off x="1057029" y="2408734"/>
          <a:ext cx="24348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1394887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8F4AB73-3FF8-4AEC-95DE-09A974300810}"/>
              </a:ext>
            </a:extLst>
          </p:cNvPr>
          <p:cNvCxnSpPr>
            <a:cxnSpLocks/>
          </p:cNvCxnSpPr>
          <p:nvPr/>
        </p:nvCxnSpPr>
        <p:spPr>
          <a:xfrm>
            <a:off x="3501686" y="1936577"/>
            <a:ext cx="0" cy="1434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C4B5266-856A-4C7C-9B5D-6B45268E801A}"/>
              </a:ext>
            </a:extLst>
          </p:cNvPr>
          <p:cNvCxnSpPr>
            <a:cxnSpLocks/>
          </p:cNvCxnSpPr>
          <p:nvPr/>
        </p:nvCxnSpPr>
        <p:spPr>
          <a:xfrm>
            <a:off x="5532699" y="1935680"/>
            <a:ext cx="0" cy="13949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25F9464-A6EA-498A-B5D3-3D298A4BC7E0}"/>
              </a:ext>
            </a:extLst>
          </p:cNvPr>
          <p:cNvCxnSpPr>
            <a:cxnSpLocks/>
          </p:cNvCxnSpPr>
          <p:nvPr/>
        </p:nvCxnSpPr>
        <p:spPr>
          <a:xfrm>
            <a:off x="5734820" y="1935680"/>
            <a:ext cx="0" cy="1394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E951816F-CD38-4B43-8613-29BA7E35E4B8}"/>
              </a:ext>
            </a:extLst>
          </p:cNvPr>
          <p:cNvCxnSpPr>
            <a:cxnSpLocks/>
          </p:cNvCxnSpPr>
          <p:nvPr/>
        </p:nvCxnSpPr>
        <p:spPr>
          <a:xfrm>
            <a:off x="7540594" y="2196567"/>
            <a:ext cx="14492" cy="11801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F55698D-EE55-49CA-9585-C49A855CDA61}"/>
              </a:ext>
            </a:extLst>
          </p:cNvPr>
          <p:cNvCxnSpPr>
            <a:cxnSpLocks/>
          </p:cNvCxnSpPr>
          <p:nvPr/>
        </p:nvCxnSpPr>
        <p:spPr>
          <a:xfrm flipH="1">
            <a:off x="7942483" y="1935680"/>
            <a:ext cx="6149" cy="1431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0EDDB97-84C8-4A4E-B335-8B8EA839B7FC}"/>
              </a:ext>
            </a:extLst>
          </p:cNvPr>
          <p:cNvCxnSpPr/>
          <p:nvPr/>
        </p:nvCxnSpPr>
        <p:spPr>
          <a:xfrm>
            <a:off x="3491880" y="2302650"/>
            <a:ext cx="406320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DA49529-FA89-44F7-9536-456ED884F7AD}"/>
              </a:ext>
            </a:extLst>
          </p:cNvPr>
          <p:cNvCxnSpPr>
            <a:cxnSpLocks/>
          </p:cNvCxnSpPr>
          <p:nvPr/>
        </p:nvCxnSpPr>
        <p:spPr>
          <a:xfrm>
            <a:off x="3491880" y="2080593"/>
            <a:ext cx="446449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C403766A-CF13-4086-930E-1D54CB03311B}"/>
              </a:ext>
            </a:extLst>
          </p:cNvPr>
          <p:cNvSpPr txBox="1"/>
          <p:nvPr/>
        </p:nvSpPr>
        <p:spPr>
          <a:xfrm>
            <a:off x="5781275" y="1844824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68FB169-ED46-41A3-B9AF-D61AAC593DA5}"/>
              </a:ext>
            </a:extLst>
          </p:cNvPr>
          <p:cNvCxnSpPr>
            <a:cxnSpLocks/>
          </p:cNvCxnSpPr>
          <p:nvPr/>
        </p:nvCxnSpPr>
        <p:spPr>
          <a:xfrm flipH="1">
            <a:off x="5729202" y="1752937"/>
            <a:ext cx="179336" cy="17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43BEB536-6762-465D-B53A-46729926B2DA}"/>
              </a:ext>
            </a:extLst>
          </p:cNvPr>
          <p:cNvSpPr txBox="1"/>
          <p:nvPr/>
        </p:nvSpPr>
        <p:spPr>
          <a:xfrm>
            <a:off x="5840975" y="1575559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 </a:t>
            </a: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3890AB4-7186-49C6-B323-C07232F39A7B}"/>
              </a:ext>
            </a:extLst>
          </p:cNvPr>
          <p:cNvCxnSpPr>
            <a:cxnSpLocks/>
          </p:cNvCxnSpPr>
          <p:nvPr/>
        </p:nvCxnSpPr>
        <p:spPr>
          <a:xfrm>
            <a:off x="5540074" y="3304729"/>
            <a:ext cx="19474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1D3AFF7-8C94-4ABC-B11C-16C6FCC47C7D}"/>
              </a:ext>
            </a:extLst>
          </p:cNvPr>
          <p:cNvCxnSpPr>
            <a:cxnSpLocks/>
          </p:cNvCxnSpPr>
          <p:nvPr/>
        </p:nvCxnSpPr>
        <p:spPr>
          <a:xfrm flipV="1">
            <a:off x="5211687" y="3341240"/>
            <a:ext cx="304630" cy="144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CAABBA0D-7DA4-4868-AC10-104F18C42CD1}"/>
              </a:ext>
            </a:extLst>
          </p:cNvPr>
          <p:cNvCxnSpPr>
            <a:cxnSpLocks/>
          </p:cNvCxnSpPr>
          <p:nvPr/>
        </p:nvCxnSpPr>
        <p:spPr>
          <a:xfrm flipH="1" flipV="1">
            <a:off x="5730562" y="3337220"/>
            <a:ext cx="251540" cy="156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4A3B6B7E-C546-4A20-BB38-9C49F819E5D5}"/>
              </a:ext>
            </a:extLst>
          </p:cNvPr>
          <p:cNvCxnSpPr>
            <a:cxnSpLocks/>
          </p:cNvCxnSpPr>
          <p:nvPr/>
        </p:nvCxnSpPr>
        <p:spPr>
          <a:xfrm flipH="1">
            <a:off x="1042308" y="1756745"/>
            <a:ext cx="179336" cy="17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2349DA41-42DE-4170-8872-7F6CC3CA1E98}"/>
              </a:ext>
            </a:extLst>
          </p:cNvPr>
          <p:cNvSpPr txBox="1"/>
          <p:nvPr/>
        </p:nvSpPr>
        <p:spPr>
          <a:xfrm>
            <a:off x="1155203" y="1556792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 frequency 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1E81B4E1-B261-4FF0-8973-AB85DBC1F34B}"/>
              </a:ext>
            </a:extLst>
          </p:cNvPr>
          <p:cNvCxnSpPr>
            <a:cxnSpLocks/>
          </p:cNvCxnSpPr>
          <p:nvPr/>
        </p:nvCxnSpPr>
        <p:spPr>
          <a:xfrm flipV="1">
            <a:off x="1042308" y="2302650"/>
            <a:ext cx="2459378" cy="54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AA8B709D-7D07-4C10-BD1A-03655B33A81F}"/>
              </a:ext>
            </a:extLst>
          </p:cNvPr>
          <p:cNvCxnSpPr>
            <a:cxnSpLocks/>
          </p:cNvCxnSpPr>
          <p:nvPr/>
        </p:nvCxnSpPr>
        <p:spPr>
          <a:xfrm flipV="1">
            <a:off x="1050748" y="2077505"/>
            <a:ext cx="2459378" cy="54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2252209C-4E2C-41F2-945A-AB69361B7598}"/>
              </a:ext>
            </a:extLst>
          </p:cNvPr>
          <p:cNvSpPr txBox="1"/>
          <p:nvPr/>
        </p:nvSpPr>
        <p:spPr>
          <a:xfrm>
            <a:off x="1619672" y="2077505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µ=M+1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7529107-71BF-46CC-A320-20A63DE9E0A3}"/>
              </a:ext>
            </a:extLst>
          </p:cNvPr>
          <p:cNvSpPr txBox="1"/>
          <p:nvPr/>
        </p:nvSpPr>
        <p:spPr>
          <a:xfrm>
            <a:off x="1624507" y="1844824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D02AB9D-C5DE-4314-B73C-BB3F49CC02C1}"/>
              </a:ext>
            </a:extLst>
          </p:cNvPr>
          <p:cNvSpPr txBox="1"/>
          <p:nvPr/>
        </p:nvSpPr>
        <p:spPr>
          <a:xfrm>
            <a:off x="3563888" y="3393658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RE#6 in RB for µ=M+1  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F60C058-DE8B-496A-8A35-B3D006B26A7E}"/>
              </a:ext>
            </a:extLst>
          </p:cNvPr>
          <p:cNvSpPr txBox="1"/>
          <p:nvPr/>
        </p:nvSpPr>
        <p:spPr>
          <a:xfrm>
            <a:off x="5913406" y="3395246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RE#6 in RB for µ=M  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422D129F-1C32-4C2B-9153-0B56D17CCE25}"/>
              </a:ext>
            </a:extLst>
          </p:cNvPr>
          <p:cNvSpPr txBox="1"/>
          <p:nvPr/>
        </p:nvSpPr>
        <p:spPr>
          <a:xfrm>
            <a:off x="5602340" y="4117822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µ=M+1 </a:t>
            </a:r>
          </a:p>
        </p:txBody>
      </p: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20849AE-D358-4303-9FF2-E4D5F6E89A1A}"/>
              </a:ext>
            </a:extLst>
          </p:cNvPr>
          <p:cNvCxnSpPr>
            <a:cxnSpLocks/>
          </p:cNvCxnSpPr>
          <p:nvPr/>
        </p:nvCxnSpPr>
        <p:spPr>
          <a:xfrm flipH="1">
            <a:off x="5516316" y="4347694"/>
            <a:ext cx="172049" cy="31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2" name="Table 131">
            <a:extLst>
              <a:ext uri="{FF2B5EF4-FFF2-40B4-BE49-F238E27FC236}">
                <a16:creationId xmlns:a16="http://schemas.microsoft.com/office/drawing/2014/main" id="{7C761301-0C08-472D-8406-7F4AB9C82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812926"/>
              </p:ext>
            </p:extLst>
          </p:nvPr>
        </p:nvGraphicFramePr>
        <p:xfrm>
          <a:off x="3086130" y="5623320"/>
          <a:ext cx="446405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1742734535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151867698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0398140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270244317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099206317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947669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133" name="Table 132">
            <a:extLst>
              <a:ext uri="{FF2B5EF4-FFF2-40B4-BE49-F238E27FC236}">
                <a16:creationId xmlns:a16="http://schemas.microsoft.com/office/drawing/2014/main" id="{B7B2DBB5-AD62-4235-A1D3-AD89288D5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40055"/>
              </p:ext>
            </p:extLst>
          </p:nvPr>
        </p:nvGraphicFramePr>
        <p:xfrm>
          <a:off x="3492098" y="5165947"/>
          <a:ext cx="405808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3694628198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1394887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6EF193BA-D536-42F7-8E4C-4351F69724B9}"/>
              </a:ext>
            </a:extLst>
          </p:cNvPr>
          <p:cNvCxnSpPr>
            <a:cxnSpLocks/>
          </p:cNvCxnSpPr>
          <p:nvPr/>
        </p:nvCxnSpPr>
        <p:spPr>
          <a:xfrm>
            <a:off x="1056942" y="4680857"/>
            <a:ext cx="0" cy="14461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>
            <a:extLst>
              <a:ext uri="{FF2B5EF4-FFF2-40B4-BE49-F238E27FC236}">
                <a16:creationId xmlns:a16="http://schemas.microsoft.com/office/drawing/2014/main" id="{72F30C42-9C8F-4ED2-A6EB-972B23F60986}"/>
              </a:ext>
            </a:extLst>
          </p:cNvPr>
          <p:cNvSpPr txBox="1"/>
          <p:nvPr/>
        </p:nvSpPr>
        <p:spPr>
          <a:xfrm>
            <a:off x="4350932" y="4817389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µ=M+1</a:t>
            </a:r>
          </a:p>
        </p:txBody>
      </p:sp>
      <p:graphicFrame>
        <p:nvGraphicFramePr>
          <p:cNvPr id="136" name="Table 135">
            <a:extLst>
              <a:ext uri="{FF2B5EF4-FFF2-40B4-BE49-F238E27FC236}">
                <a16:creationId xmlns:a16="http://schemas.microsoft.com/office/drawing/2014/main" id="{2AD14A4F-8C2F-4294-81CD-63B80B7F0E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033839"/>
              </p:ext>
            </p:extLst>
          </p:nvPr>
        </p:nvGraphicFramePr>
        <p:xfrm>
          <a:off x="1056942" y="5612194"/>
          <a:ext cx="202911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137" name="Table 136">
            <a:extLst>
              <a:ext uri="{FF2B5EF4-FFF2-40B4-BE49-F238E27FC236}">
                <a16:creationId xmlns:a16="http://schemas.microsoft.com/office/drawing/2014/main" id="{C1810D73-54FD-40ED-BF80-F5198B59C1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036391"/>
              </p:ext>
            </p:extLst>
          </p:nvPr>
        </p:nvGraphicFramePr>
        <p:xfrm>
          <a:off x="1057029" y="5159047"/>
          <a:ext cx="24348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1394887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86CCD2A3-36E7-4DC3-AA8E-F7E153E589E5}"/>
              </a:ext>
            </a:extLst>
          </p:cNvPr>
          <p:cNvCxnSpPr>
            <a:cxnSpLocks/>
          </p:cNvCxnSpPr>
          <p:nvPr/>
        </p:nvCxnSpPr>
        <p:spPr>
          <a:xfrm>
            <a:off x="3501686" y="4902914"/>
            <a:ext cx="0" cy="1218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A56F7B0C-D122-4F17-ACA3-054198C62445}"/>
              </a:ext>
            </a:extLst>
          </p:cNvPr>
          <p:cNvCxnSpPr>
            <a:cxnSpLocks/>
          </p:cNvCxnSpPr>
          <p:nvPr/>
        </p:nvCxnSpPr>
        <p:spPr>
          <a:xfrm>
            <a:off x="5516317" y="4657348"/>
            <a:ext cx="8762" cy="14235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AEF7688F-D77F-4E52-A253-37BD38242846}"/>
              </a:ext>
            </a:extLst>
          </p:cNvPr>
          <p:cNvCxnSpPr>
            <a:cxnSpLocks/>
          </p:cNvCxnSpPr>
          <p:nvPr/>
        </p:nvCxnSpPr>
        <p:spPr>
          <a:xfrm>
            <a:off x="5329063" y="4657348"/>
            <a:ext cx="8305" cy="14359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0754670E-725C-4860-9407-9661994D0495}"/>
              </a:ext>
            </a:extLst>
          </p:cNvPr>
          <p:cNvCxnSpPr>
            <a:cxnSpLocks/>
          </p:cNvCxnSpPr>
          <p:nvPr/>
        </p:nvCxnSpPr>
        <p:spPr>
          <a:xfrm>
            <a:off x="7540594" y="4692923"/>
            <a:ext cx="14492" cy="1434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2D62FFF9-7C72-4E4B-A7B1-8C3BFAEA7F17}"/>
              </a:ext>
            </a:extLst>
          </p:cNvPr>
          <p:cNvCxnSpPr/>
          <p:nvPr/>
        </p:nvCxnSpPr>
        <p:spPr>
          <a:xfrm>
            <a:off x="3491880" y="5052963"/>
            <a:ext cx="4063206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F50B59F4-1916-4EEE-B794-6F2E51FA2307}"/>
              </a:ext>
            </a:extLst>
          </p:cNvPr>
          <p:cNvCxnSpPr>
            <a:cxnSpLocks/>
          </p:cNvCxnSpPr>
          <p:nvPr/>
        </p:nvCxnSpPr>
        <p:spPr>
          <a:xfrm>
            <a:off x="3086057" y="4830906"/>
            <a:ext cx="445453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7E8F8292-D2A7-4936-AFD2-4B092912DEB2}"/>
              </a:ext>
            </a:extLst>
          </p:cNvPr>
          <p:cNvSpPr txBox="1"/>
          <p:nvPr/>
        </p:nvSpPr>
        <p:spPr>
          <a:xfrm>
            <a:off x="4522980" y="4595137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B89B112A-C662-43C2-9D35-9F24F0D03473}"/>
              </a:ext>
            </a:extLst>
          </p:cNvPr>
          <p:cNvCxnSpPr>
            <a:cxnSpLocks/>
          </p:cNvCxnSpPr>
          <p:nvPr/>
        </p:nvCxnSpPr>
        <p:spPr>
          <a:xfrm>
            <a:off x="5192140" y="4358745"/>
            <a:ext cx="135326" cy="3013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842D4F07-65EF-4A19-B991-AD2F4DC91AEC}"/>
              </a:ext>
            </a:extLst>
          </p:cNvPr>
          <p:cNvSpPr txBox="1"/>
          <p:nvPr/>
        </p:nvSpPr>
        <p:spPr>
          <a:xfrm>
            <a:off x="3707904" y="4134781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 </a:t>
            </a:r>
          </a:p>
        </p:txBody>
      </p: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C35A8180-3968-469B-8822-3C96A18A4568}"/>
              </a:ext>
            </a:extLst>
          </p:cNvPr>
          <p:cNvCxnSpPr>
            <a:cxnSpLocks/>
          </p:cNvCxnSpPr>
          <p:nvPr/>
        </p:nvCxnSpPr>
        <p:spPr>
          <a:xfrm>
            <a:off x="5330348" y="6080908"/>
            <a:ext cx="19657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7AD5602-99EF-45E2-872B-0CF6CC7E6439}"/>
              </a:ext>
            </a:extLst>
          </p:cNvPr>
          <p:cNvCxnSpPr>
            <a:cxnSpLocks/>
          </p:cNvCxnSpPr>
          <p:nvPr/>
        </p:nvCxnSpPr>
        <p:spPr>
          <a:xfrm flipV="1">
            <a:off x="5108813" y="6095966"/>
            <a:ext cx="228555" cy="149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5CEC9E9C-249E-4E25-9C1E-867EA34183A5}"/>
              </a:ext>
            </a:extLst>
          </p:cNvPr>
          <p:cNvCxnSpPr>
            <a:cxnSpLocks/>
          </p:cNvCxnSpPr>
          <p:nvPr/>
        </p:nvCxnSpPr>
        <p:spPr>
          <a:xfrm flipH="1" flipV="1">
            <a:off x="5519089" y="6086523"/>
            <a:ext cx="251540" cy="156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5B766C85-128A-4E79-BED7-56D4A52D8B3C}"/>
              </a:ext>
            </a:extLst>
          </p:cNvPr>
          <p:cNvCxnSpPr>
            <a:cxnSpLocks/>
          </p:cNvCxnSpPr>
          <p:nvPr/>
        </p:nvCxnSpPr>
        <p:spPr>
          <a:xfrm flipH="1">
            <a:off x="1042308" y="4507058"/>
            <a:ext cx="179336" cy="17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080B1D05-4717-4289-B435-025D02E80A42}"/>
              </a:ext>
            </a:extLst>
          </p:cNvPr>
          <p:cNvSpPr txBox="1"/>
          <p:nvPr/>
        </p:nvSpPr>
        <p:spPr>
          <a:xfrm>
            <a:off x="1155203" y="4307105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 frequency </a:t>
            </a:r>
          </a:p>
        </p:txBody>
      </p: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DB70039A-61AD-4F52-95AE-080E36F159F7}"/>
              </a:ext>
            </a:extLst>
          </p:cNvPr>
          <p:cNvCxnSpPr>
            <a:cxnSpLocks/>
          </p:cNvCxnSpPr>
          <p:nvPr/>
        </p:nvCxnSpPr>
        <p:spPr>
          <a:xfrm flipV="1">
            <a:off x="1042308" y="5052963"/>
            <a:ext cx="2459378" cy="54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BA214E44-E3C0-4FAE-83A6-59647F982DBD}"/>
              </a:ext>
            </a:extLst>
          </p:cNvPr>
          <p:cNvCxnSpPr>
            <a:cxnSpLocks/>
          </p:cNvCxnSpPr>
          <p:nvPr/>
        </p:nvCxnSpPr>
        <p:spPr>
          <a:xfrm>
            <a:off x="1050748" y="4833290"/>
            <a:ext cx="2035309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BB34831F-C6E2-4721-A7D7-E4D2AC70096C}"/>
              </a:ext>
            </a:extLst>
          </p:cNvPr>
          <p:cNvSpPr txBox="1"/>
          <p:nvPr/>
        </p:nvSpPr>
        <p:spPr>
          <a:xfrm>
            <a:off x="1619672" y="4827818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µ=M+1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D57C236-3A0F-40F1-8731-DD4EA5BA755C}"/>
              </a:ext>
            </a:extLst>
          </p:cNvPr>
          <p:cNvSpPr txBox="1"/>
          <p:nvPr/>
        </p:nvSpPr>
        <p:spPr>
          <a:xfrm>
            <a:off x="1624507" y="4595137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ED235822-EBC2-4024-A078-007E5AE7F405}"/>
              </a:ext>
            </a:extLst>
          </p:cNvPr>
          <p:cNvSpPr txBox="1"/>
          <p:nvPr/>
        </p:nvSpPr>
        <p:spPr>
          <a:xfrm>
            <a:off x="3577026" y="6113744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RE#6 in RB for µ=M  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875D87EC-B296-4465-A286-768E627F0C1F}"/>
              </a:ext>
            </a:extLst>
          </p:cNvPr>
          <p:cNvSpPr txBox="1"/>
          <p:nvPr/>
        </p:nvSpPr>
        <p:spPr>
          <a:xfrm>
            <a:off x="5701342" y="6118074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RE#6 in RB for µ=M+1  </a:t>
            </a:r>
          </a:p>
        </p:txBody>
      </p: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62B0121B-39CE-496A-9C26-B374AB1DCEFA}"/>
              </a:ext>
            </a:extLst>
          </p:cNvPr>
          <p:cNvCxnSpPr>
            <a:cxnSpLocks/>
          </p:cNvCxnSpPr>
          <p:nvPr/>
        </p:nvCxnSpPr>
        <p:spPr>
          <a:xfrm>
            <a:off x="3089803" y="4692923"/>
            <a:ext cx="0" cy="1434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215784BB-7ACC-4A2A-8CE5-728D9A9729C1}"/>
              </a:ext>
            </a:extLst>
          </p:cNvPr>
          <p:cNvCxnSpPr>
            <a:cxnSpLocks/>
          </p:cNvCxnSpPr>
          <p:nvPr/>
        </p:nvCxnSpPr>
        <p:spPr>
          <a:xfrm>
            <a:off x="5626654" y="3344673"/>
            <a:ext cx="57197" cy="1405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TextBox 174">
            <a:extLst>
              <a:ext uri="{FF2B5EF4-FFF2-40B4-BE49-F238E27FC236}">
                <a16:creationId xmlns:a16="http://schemas.microsoft.com/office/drawing/2014/main" id="{59AEE9FE-4741-4896-8F0C-5CE6853C50D7}"/>
              </a:ext>
            </a:extLst>
          </p:cNvPr>
          <p:cNvSpPr txBox="1"/>
          <p:nvPr/>
        </p:nvSpPr>
        <p:spPr>
          <a:xfrm>
            <a:off x="5204089" y="6181619"/>
            <a:ext cx="566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=-6</a:t>
            </a:r>
          </a:p>
        </p:txBody>
      </p: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AAA8AFF5-2199-4DDC-8342-D6A96C839C4E}"/>
              </a:ext>
            </a:extLst>
          </p:cNvPr>
          <p:cNvCxnSpPr>
            <a:cxnSpLocks/>
          </p:cNvCxnSpPr>
          <p:nvPr/>
        </p:nvCxnSpPr>
        <p:spPr>
          <a:xfrm>
            <a:off x="5437812" y="6127050"/>
            <a:ext cx="57197" cy="1405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295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21239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Examples (even number of RBs)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6A647BB-6BEB-4526-9B20-9194E88031DF}"/>
              </a:ext>
            </a:extLst>
          </p:cNvPr>
          <p:cNvSpPr txBox="1"/>
          <p:nvPr/>
        </p:nvSpPr>
        <p:spPr>
          <a:xfrm>
            <a:off x="5392533" y="3677968"/>
            <a:ext cx="53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DFB0184-7BA7-49C8-BCDC-F4BD107B8EF7}"/>
              </a:ext>
            </a:extLst>
          </p:cNvPr>
          <p:cNvSpPr txBox="1"/>
          <p:nvPr/>
        </p:nvSpPr>
        <p:spPr>
          <a:xfrm>
            <a:off x="5552023" y="1481915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µ=M+1 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81AA217-C7D8-46AD-9C25-B8C523F4099F}"/>
              </a:ext>
            </a:extLst>
          </p:cNvPr>
          <p:cNvCxnSpPr>
            <a:cxnSpLocks/>
          </p:cNvCxnSpPr>
          <p:nvPr/>
        </p:nvCxnSpPr>
        <p:spPr>
          <a:xfrm flipH="1">
            <a:off x="5421636" y="1707642"/>
            <a:ext cx="172049" cy="314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7D6EADE8-FA98-4914-8BE0-B41EF53D4A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852134"/>
              </p:ext>
            </p:extLst>
          </p:nvPr>
        </p:nvGraphicFramePr>
        <p:xfrm>
          <a:off x="3799919" y="2957989"/>
          <a:ext cx="324658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1742734535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151867698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039814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86EC73B-DB39-43CF-8D36-DFCBAEE074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333789"/>
              </p:ext>
            </p:extLst>
          </p:nvPr>
        </p:nvGraphicFramePr>
        <p:xfrm>
          <a:off x="3799694" y="2511742"/>
          <a:ext cx="324646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3694628198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2654DEF-5733-43D7-80E9-EBA7C0BCC863}"/>
              </a:ext>
            </a:extLst>
          </p:cNvPr>
          <p:cNvCxnSpPr>
            <a:cxnSpLocks/>
          </p:cNvCxnSpPr>
          <p:nvPr/>
        </p:nvCxnSpPr>
        <p:spPr>
          <a:xfrm>
            <a:off x="1364538" y="2026652"/>
            <a:ext cx="0" cy="14461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0450567-97C5-47EA-98EB-1F6D351CAAA6}"/>
              </a:ext>
            </a:extLst>
          </p:cNvPr>
          <p:cNvSpPr txBox="1"/>
          <p:nvPr/>
        </p:nvSpPr>
        <p:spPr>
          <a:xfrm>
            <a:off x="4366511" y="2162603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µ=M+1</a:t>
            </a: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25CA7F32-D7F8-4DD8-B584-91DE16A11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290258"/>
              </p:ext>
            </p:extLst>
          </p:nvPr>
        </p:nvGraphicFramePr>
        <p:xfrm>
          <a:off x="1364538" y="2957989"/>
          <a:ext cx="243493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151867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808F8718-313D-45E1-8B3C-4456ABA9AD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269770"/>
              </p:ext>
            </p:extLst>
          </p:nvPr>
        </p:nvGraphicFramePr>
        <p:xfrm>
          <a:off x="1364625" y="2504842"/>
          <a:ext cx="24348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1394887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8F4AB73-3FF8-4AEC-95DE-09A974300810}"/>
              </a:ext>
            </a:extLst>
          </p:cNvPr>
          <p:cNvCxnSpPr>
            <a:cxnSpLocks/>
          </p:cNvCxnSpPr>
          <p:nvPr/>
        </p:nvCxnSpPr>
        <p:spPr>
          <a:xfrm>
            <a:off x="3809282" y="2032685"/>
            <a:ext cx="0" cy="1434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C4B5266-856A-4C7C-9B5D-6B45268E801A}"/>
              </a:ext>
            </a:extLst>
          </p:cNvPr>
          <p:cNvCxnSpPr>
            <a:cxnSpLocks/>
          </p:cNvCxnSpPr>
          <p:nvPr/>
        </p:nvCxnSpPr>
        <p:spPr>
          <a:xfrm>
            <a:off x="5430174" y="2026439"/>
            <a:ext cx="0" cy="13949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F55698D-EE55-49CA-9585-C49A855CDA61}"/>
              </a:ext>
            </a:extLst>
          </p:cNvPr>
          <p:cNvCxnSpPr>
            <a:cxnSpLocks/>
          </p:cNvCxnSpPr>
          <p:nvPr/>
        </p:nvCxnSpPr>
        <p:spPr>
          <a:xfrm flipH="1">
            <a:off x="7039836" y="2031788"/>
            <a:ext cx="6149" cy="1431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0EDDB97-84C8-4A4E-B335-8B8EA839B7FC}"/>
              </a:ext>
            </a:extLst>
          </p:cNvPr>
          <p:cNvCxnSpPr>
            <a:cxnSpLocks/>
          </p:cNvCxnSpPr>
          <p:nvPr/>
        </p:nvCxnSpPr>
        <p:spPr>
          <a:xfrm>
            <a:off x="3799476" y="2398758"/>
            <a:ext cx="324702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DA49529-FA89-44F7-9536-456ED884F7AD}"/>
              </a:ext>
            </a:extLst>
          </p:cNvPr>
          <p:cNvCxnSpPr>
            <a:cxnSpLocks/>
          </p:cNvCxnSpPr>
          <p:nvPr/>
        </p:nvCxnSpPr>
        <p:spPr>
          <a:xfrm flipV="1">
            <a:off x="3799476" y="2173613"/>
            <a:ext cx="3247027" cy="308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C403766A-CF13-4086-930E-1D54CB03311B}"/>
              </a:ext>
            </a:extLst>
          </p:cNvPr>
          <p:cNvSpPr txBox="1"/>
          <p:nvPr/>
        </p:nvSpPr>
        <p:spPr>
          <a:xfrm>
            <a:off x="5599676" y="1940932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68FB169-ED46-41A3-B9AF-D61AAC593DA5}"/>
              </a:ext>
            </a:extLst>
          </p:cNvPr>
          <p:cNvCxnSpPr>
            <a:cxnSpLocks/>
          </p:cNvCxnSpPr>
          <p:nvPr/>
        </p:nvCxnSpPr>
        <p:spPr>
          <a:xfrm flipH="1">
            <a:off x="5433073" y="1867383"/>
            <a:ext cx="365920" cy="197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43BEB536-6762-465D-B53A-46729926B2DA}"/>
              </a:ext>
            </a:extLst>
          </p:cNvPr>
          <p:cNvSpPr txBox="1"/>
          <p:nvPr/>
        </p:nvSpPr>
        <p:spPr>
          <a:xfrm>
            <a:off x="5760374" y="1671667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 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C1D3AFF7-8C94-4ABC-B11C-16C6FCC47C7D}"/>
              </a:ext>
            </a:extLst>
          </p:cNvPr>
          <p:cNvCxnSpPr>
            <a:cxnSpLocks/>
          </p:cNvCxnSpPr>
          <p:nvPr/>
        </p:nvCxnSpPr>
        <p:spPr>
          <a:xfrm flipV="1">
            <a:off x="5116542" y="3427396"/>
            <a:ext cx="304630" cy="1440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CAABBA0D-7DA4-4868-AC10-104F18C42CD1}"/>
              </a:ext>
            </a:extLst>
          </p:cNvPr>
          <p:cNvCxnSpPr>
            <a:cxnSpLocks/>
          </p:cNvCxnSpPr>
          <p:nvPr/>
        </p:nvCxnSpPr>
        <p:spPr>
          <a:xfrm flipH="1" flipV="1">
            <a:off x="5449914" y="3427959"/>
            <a:ext cx="251540" cy="156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4A3B6B7E-C546-4A20-BB38-9C49F819E5D5}"/>
              </a:ext>
            </a:extLst>
          </p:cNvPr>
          <p:cNvCxnSpPr>
            <a:cxnSpLocks/>
          </p:cNvCxnSpPr>
          <p:nvPr/>
        </p:nvCxnSpPr>
        <p:spPr>
          <a:xfrm flipH="1">
            <a:off x="1349904" y="1852853"/>
            <a:ext cx="179336" cy="17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2349DA41-42DE-4170-8872-7F6CC3CA1E98}"/>
              </a:ext>
            </a:extLst>
          </p:cNvPr>
          <p:cNvSpPr txBox="1"/>
          <p:nvPr/>
        </p:nvSpPr>
        <p:spPr>
          <a:xfrm>
            <a:off x="1462799" y="1652900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 frequency 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1E81B4E1-B261-4FF0-8973-AB85DBC1F34B}"/>
              </a:ext>
            </a:extLst>
          </p:cNvPr>
          <p:cNvCxnSpPr>
            <a:cxnSpLocks/>
          </p:cNvCxnSpPr>
          <p:nvPr/>
        </p:nvCxnSpPr>
        <p:spPr>
          <a:xfrm flipV="1">
            <a:off x="1349904" y="2398758"/>
            <a:ext cx="2459378" cy="54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AA8B709D-7D07-4C10-BD1A-03655B33A81F}"/>
              </a:ext>
            </a:extLst>
          </p:cNvPr>
          <p:cNvCxnSpPr>
            <a:cxnSpLocks/>
          </p:cNvCxnSpPr>
          <p:nvPr/>
        </p:nvCxnSpPr>
        <p:spPr>
          <a:xfrm flipV="1">
            <a:off x="1358344" y="2173613"/>
            <a:ext cx="2459378" cy="54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2252209C-4E2C-41F2-945A-AB69361B7598}"/>
              </a:ext>
            </a:extLst>
          </p:cNvPr>
          <p:cNvSpPr txBox="1"/>
          <p:nvPr/>
        </p:nvSpPr>
        <p:spPr>
          <a:xfrm>
            <a:off x="1927268" y="2173613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µ=M+1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7529107-71BF-46CC-A320-20A63DE9E0A3}"/>
              </a:ext>
            </a:extLst>
          </p:cNvPr>
          <p:cNvSpPr txBox="1"/>
          <p:nvPr/>
        </p:nvSpPr>
        <p:spPr>
          <a:xfrm>
            <a:off x="1932103" y="1940932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D02AB9D-C5DE-4314-B73C-BB3F49CC02C1}"/>
              </a:ext>
            </a:extLst>
          </p:cNvPr>
          <p:cNvSpPr txBox="1"/>
          <p:nvPr/>
        </p:nvSpPr>
        <p:spPr>
          <a:xfrm>
            <a:off x="3430692" y="3585937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RE#0 in RB for µ=M+1  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AF60C058-DE8B-496A-8A35-B3D006B26A7E}"/>
              </a:ext>
            </a:extLst>
          </p:cNvPr>
          <p:cNvSpPr txBox="1"/>
          <p:nvPr/>
        </p:nvSpPr>
        <p:spPr>
          <a:xfrm>
            <a:off x="5639150" y="3461182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RE#0 in RB for µ=M  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422D129F-1C32-4C2B-9153-0B56D17CCE25}"/>
              </a:ext>
            </a:extLst>
          </p:cNvPr>
          <p:cNvSpPr txBox="1"/>
          <p:nvPr/>
        </p:nvSpPr>
        <p:spPr>
          <a:xfrm>
            <a:off x="5507660" y="4190511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µ=M+1 </a:t>
            </a:r>
          </a:p>
        </p:txBody>
      </p: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20849AE-D358-4303-9FF2-E4D5F6E89A1A}"/>
              </a:ext>
            </a:extLst>
          </p:cNvPr>
          <p:cNvCxnSpPr>
            <a:cxnSpLocks/>
          </p:cNvCxnSpPr>
          <p:nvPr/>
        </p:nvCxnSpPr>
        <p:spPr>
          <a:xfrm flipH="1">
            <a:off x="5415097" y="4623269"/>
            <a:ext cx="325109" cy="188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2" name="Table 131">
            <a:extLst>
              <a:ext uri="{FF2B5EF4-FFF2-40B4-BE49-F238E27FC236}">
                <a16:creationId xmlns:a16="http://schemas.microsoft.com/office/drawing/2014/main" id="{7C761301-0C08-472D-8406-7F4AB9C829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802434"/>
              </p:ext>
            </p:extLst>
          </p:nvPr>
        </p:nvGraphicFramePr>
        <p:xfrm>
          <a:off x="3393726" y="5719428"/>
          <a:ext cx="405823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1742734535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151867698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0398140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270244317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099206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133" name="Table 132">
            <a:extLst>
              <a:ext uri="{FF2B5EF4-FFF2-40B4-BE49-F238E27FC236}">
                <a16:creationId xmlns:a16="http://schemas.microsoft.com/office/drawing/2014/main" id="{B7B2DBB5-AD62-4235-A1D3-AD89288D5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747069"/>
              </p:ext>
            </p:extLst>
          </p:nvPr>
        </p:nvGraphicFramePr>
        <p:xfrm>
          <a:off x="3799694" y="5262055"/>
          <a:ext cx="324646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3694628198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6EF193BA-D536-42F7-8E4C-4351F69724B9}"/>
              </a:ext>
            </a:extLst>
          </p:cNvPr>
          <p:cNvCxnSpPr>
            <a:cxnSpLocks/>
          </p:cNvCxnSpPr>
          <p:nvPr/>
        </p:nvCxnSpPr>
        <p:spPr>
          <a:xfrm>
            <a:off x="1364538" y="4776965"/>
            <a:ext cx="0" cy="14461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>
            <a:extLst>
              <a:ext uri="{FF2B5EF4-FFF2-40B4-BE49-F238E27FC236}">
                <a16:creationId xmlns:a16="http://schemas.microsoft.com/office/drawing/2014/main" id="{72F30C42-9C8F-4ED2-A6EB-972B23F60986}"/>
              </a:ext>
            </a:extLst>
          </p:cNvPr>
          <p:cNvSpPr txBox="1"/>
          <p:nvPr/>
        </p:nvSpPr>
        <p:spPr>
          <a:xfrm>
            <a:off x="4363962" y="4911011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µ=M+1</a:t>
            </a:r>
          </a:p>
        </p:txBody>
      </p:sp>
      <p:graphicFrame>
        <p:nvGraphicFramePr>
          <p:cNvPr id="136" name="Table 135">
            <a:extLst>
              <a:ext uri="{FF2B5EF4-FFF2-40B4-BE49-F238E27FC236}">
                <a16:creationId xmlns:a16="http://schemas.microsoft.com/office/drawing/2014/main" id="{2AD14A4F-8C2F-4294-81CD-63B80B7F0E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946214"/>
              </p:ext>
            </p:extLst>
          </p:nvPr>
        </p:nvGraphicFramePr>
        <p:xfrm>
          <a:off x="1364538" y="5708302"/>
          <a:ext cx="202911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23">
                  <a:extLst>
                    <a:ext uri="{9D8B030D-6E8A-4147-A177-3AD203B41FA5}">
                      <a16:colId xmlns:a16="http://schemas.microsoft.com/office/drawing/2014/main" val="264134770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252134015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4727643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564049890"/>
                    </a:ext>
                  </a:extLst>
                </a:gridCol>
                <a:gridCol w="405823">
                  <a:extLst>
                    <a:ext uri="{9D8B030D-6E8A-4147-A177-3AD203B41FA5}">
                      <a16:colId xmlns:a16="http://schemas.microsoft.com/office/drawing/2014/main" val="34528458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677154"/>
                  </a:ext>
                </a:extLst>
              </a:tr>
            </a:tbl>
          </a:graphicData>
        </a:graphic>
      </p:graphicFrame>
      <p:graphicFrame>
        <p:nvGraphicFramePr>
          <p:cNvPr id="137" name="Table 136">
            <a:extLst>
              <a:ext uri="{FF2B5EF4-FFF2-40B4-BE49-F238E27FC236}">
                <a16:creationId xmlns:a16="http://schemas.microsoft.com/office/drawing/2014/main" id="{C1810D73-54FD-40ED-BF80-F5198B59C1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818333"/>
              </p:ext>
            </p:extLst>
          </p:nvPr>
        </p:nvGraphicFramePr>
        <p:xfrm>
          <a:off x="1364625" y="5255155"/>
          <a:ext cx="243485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617">
                  <a:extLst>
                    <a:ext uri="{9D8B030D-6E8A-4147-A177-3AD203B41FA5}">
                      <a16:colId xmlns:a16="http://schemas.microsoft.com/office/drawing/2014/main" val="2142924430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2726957555"/>
                    </a:ext>
                  </a:extLst>
                </a:gridCol>
                <a:gridCol w="811617">
                  <a:extLst>
                    <a:ext uri="{9D8B030D-6E8A-4147-A177-3AD203B41FA5}">
                      <a16:colId xmlns:a16="http://schemas.microsoft.com/office/drawing/2014/main" val="1394887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86CCD2A3-36E7-4DC3-AA8E-F7E153E589E5}"/>
              </a:ext>
            </a:extLst>
          </p:cNvPr>
          <p:cNvCxnSpPr>
            <a:cxnSpLocks/>
          </p:cNvCxnSpPr>
          <p:nvPr/>
        </p:nvCxnSpPr>
        <p:spPr>
          <a:xfrm>
            <a:off x="3809282" y="4999022"/>
            <a:ext cx="0" cy="1218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AEF7688F-D77F-4E52-A253-37BD38242846}"/>
              </a:ext>
            </a:extLst>
          </p:cNvPr>
          <p:cNvCxnSpPr>
            <a:cxnSpLocks/>
          </p:cNvCxnSpPr>
          <p:nvPr/>
        </p:nvCxnSpPr>
        <p:spPr>
          <a:xfrm>
            <a:off x="5425611" y="4746683"/>
            <a:ext cx="8305" cy="14359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0754670E-725C-4860-9407-9661994D0495}"/>
              </a:ext>
            </a:extLst>
          </p:cNvPr>
          <p:cNvCxnSpPr>
            <a:cxnSpLocks/>
          </p:cNvCxnSpPr>
          <p:nvPr/>
        </p:nvCxnSpPr>
        <p:spPr>
          <a:xfrm>
            <a:off x="7030513" y="5014835"/>
            <a:ext cx="21276" cy="1179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2D62FFF9-7C72-4E4B-A7B1-8C3BFAEA7F17}"/>
              </a:ext>
            </a:extLst>
          </p:cNvPr>
          <p:cNvCxnSpPr>
            <a:cxnSpLocks/>
          </p:cNvCxnSpPr>
          <p:nvPr/>
        </p:nvCxnSpPr>
        <p:spPr>
          <a:xfrm>
            <a:off x="3799476" y="5149071"/>
            <a:ext cx="3237821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F50B59F4-1916-4EEE-B794-6F2E51FA2307}"/>
              </a:ext>
            </a:extLst>
          </p:cNvPr>
          <p:cNvCxnSpPr>
            <a:cxnSpLocks/>
          </p:cNvCxnSpPr>
          <p:nvPr/>
        </p:nvCxnSpPr>
        <p:spPr>
          <a:xfrm>
            <a:off x="3393653" y="4927014"/>
            <a:ext cx="4042888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7E8F8292-D2A7-4936-AFD2-4B092912DEB2}"/>
              </a:ext>
            </a:extLst>
          </p:cNvPr>
          <p:cNvSpPr txBox="1"/>
          <p:nvPr/>
        </p:nvSpPr>
        <p:spPr>
          <a:xfrm>
            <a:off x="5838688" y="4691245"/>
            <a:ext cx="1057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CC, µ=M</a:t>
            </a:r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B89B112A-C662-43C2-9D35-9F24F0D03473}"/>
              </a:ext>
            </a:extLst>
          </p:cNvPr>
          <p:cNvCxnSpPr>
            <a:cxnSpLocks/>
          </p:cNvCxnSpPr>
          <p:nvPr/>
        </p:nvCxnSpPr>
        <p:spPr>
          <a:xfrm flipH="1">
            <a:off x="5421636" y="4436152"/>
            <a:ext cx="172049" cy="3169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842D4F07-65EF-4A19-B991-AD2F4DC91AEC}"/>
              </a:ext>
            </a:extLst>
          </p:cNvPr>
          <p:cNvSpPr txBox="1"/>
          <p:nvPr/>
        </p:nvSpPr>
        <p:spPr>
          <a:xfrm>
            <a:off x="5671187" y="4388605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center for CC, µ=M 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7AD5602-99EF-45E2-872B-0CF6CC7E6439}"/>
              </a:ext>
            </a:extLst>
          </p:cNvPr>
          <p:cNvCxnSpPr>
            <a:cxnSpLocks/>
          </p:cNvCxnSpPr>
          <p:nvPr/>
        </p:nvCxnSpPr>
        <p:spPr>
          <a:xfrm flipV="1">
            <a:off x="5213378" y="6189531"/>
            <a:ext cx="228555" cy="1498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5CEC9E9C-249E-4E25-9C1E-867EA34183A5}"/>
              </a:ext>
            </a:extLst>
          </p:cNvPr>
          <p:cNvCxnSpPr>
            <a:cxnSpLocks/>
          </p:cNvCxnSpPr>
          <p:nvPr/>
        </p:nvCxnSpPr>
        <p:spPr>
          <a:xfrm flipH="1" flipV="1">
            <a:off x="5442837" y="6194540"/>
            <a:ext cx="251540" cy="1566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5B766C85-128A-4E79-BED7-56D4A52D8B3C}"/>
              </a:ext>
            </a:extLst>
          </p:cNvPr>
          <p:cNvCxnSpPr>
            <a:cxnSpLocks/>
          </p:cNvCxnSpPr>
          <p:nvPr/>
        </p:nvCxnSpPr>
        <p:spPr>
          <a:xfrm flipH="1">
            <a:off x="1349904" y="4603166"/>
            <a:ext cx="179336" cy="17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080B1D05-4717-4289-B435-025D02E80A42}"/>
              </a:ext>
            </a:extLst>
          </p:cNvPr>
          <p:cNvSpPr txBox="1"/>
          <p:nvPr/>
        </p:nvSpPr>
        <p:spPr>
          <a:xfrm>
            <a:off x="1462799" y="4403213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 frequency </a:t>
            </a:r>
          </a:p>
        </p:txBody>
      </p: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DB70039A-61AD-4F52-95AE-080E36F159F7}"/>
              </a:ext>
            </a:extLst>
          </p:cNvPr>
          <p:cNvCxnSpPr>
            <a:cxnSpLocks/>
          </p:cNvCxnSpPr>
          <p:nvPr/>
        </p:nvCxnSpPr>
        <p:spPr>
          <a:xfrm flipV="1">
            <a:off x="1349904" y="5149071"/>
            <a:ext cx="2459378" cy="547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>
            <a:extLst>
              <a:ext uri="{FF2B5EF4-FFF2-40B4-BE49-F238E27FC236}">
                <a16:creationId xmlns:a16="http://schemas.microsoft.com/office/drawing/2014/main" id="{BA214E44-E3C0-4FAE-83A6-59647F982DBD}"/>
              </a:ext>
            </a:extLst>
          </p:cNvPr>
          <p:cNvCxnSpPr>
            <a:cxnSpLocks/>
          </p:cNvCxnSpPr>
          <p:nvPr/>
        </p:nvCxnSpPr>
        <p:spPr>
          <a:xfrm>
            <a:off x="1358344" y="4929398"/>
            <a:ext cx="2035309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BB34831F-C6E2-4721-A7D7-E4D2AC70096C}"/>
              </a:ext>
            </a:extLst>
          </p:cNvPr>
          <p:cNvSpPr txBox="1"/>
          <p:nvPr/>
        </p:nvSpPr>
        <p:spPr>
          <a:xfrm>
            <a:off x="1927268" y="4923926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µ=M+1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D57C236-3A0F-40F1-8731-DD4EA5BA755C}"/>
              </a:ext>
            </a:extLst>
          </p:cNvPr>
          <p:cNvSpPr txBox="1"/>
          <p:nvPr/>
        </p:nvSpPr>
        <p:spPr>
          <a:xfrm>
            <a:off x="1932103" y="4691245"/>
            <a:ext cx="143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Offset for µ=M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ED235822-EBC2-4024-A078-007E5AE7F405}"/>
              </a:ext>
            </a:extLst>
          </p:cNvPr>
          <p:cNvSpPr txBox="1"/>
          <p:nvPr/>
        </p:nvSpPr>
        <p:spPr>
          <a:xfrm>
            <a:off x="5619550" y="6241017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RE#0 in RB for µ=M  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875D87EC-B296-4465-A286-768E627F0C1F}"/>
              </a:ext>
            </a:extLst>
          </p:cNvPr>
          <p:cNvSpPr txBox="1"/>
          <p:nvPr/>
        </p:nvSpPr>
        <p:spPr>
          <a:xfrm>
            <a:off x="3528554" y="6248414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RE#0 in RB for µ=M+1  </a:t>
            </a:r>
          </a:p>
        </p:txBody>
      </p: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62B0121B-39CE-496A-9C26-B374AB1DCEFA}"/>
              </a:ext>
            </a:extLst>
          </p:cNvPr>
          <p:cNvCxnSpPr>
            <a:cxnSpLocks/>
          </p:cNvCxnSpPr>
          <p:nvPr/>
        </p:nvCxnSpPr>
        <p:spPr>
          <a:xfrm>
            <a:off x="3397399" y="4789031"/>
            <a:ext cx="0" cy="1434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4CFE3A4E-B377-4E1B-BFC5-83A824E2888A}"/>
              </a:ext>
            </a:extLst>
          </p:cNvPr>
          <p:cNvCxnSpPr>
            <a:cxnSpLocks/>
          </p:cNvCxnSpPr>
          <p:nvPr/>
        </p:nvCxnSpPr>
        <p:spPr>
          <a:xfrm>
            <a:off x="5427947" y="3421354"/>
            <a:ext cx="99234" cy="310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FCD4FCE2-3C0F-4A6E-9A98-ACDBEDAF1F47}"/>
              </a:ext>
            </a:extLst>
          </p:cNvPr>
          <p:cNvCxnSpPr>
            <a:cxnSpLocks/>
          </p:cNvCxnSpPr>
          <p:nvPr/>
        </p:nvCxnSpPr>
        <p:spPr>
          <a:xfrm>
            <a:off x="7436541" y="4747681"/>
            <a:ext cx="14492" cy="14341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B50F6409-E274-4162-9C92-5F1D8B6216DF}"/>
              </a:ext>
            </a:extLst>
          </p:cNvPr>
          <p:cNvCxnSpPr>
            <a:cxnSpLocks/>
          </p:cNvCxnSpPr>
          <p:nvPr/>
        </p:nvCxnSpPr>
        <p:spPr>
          <a:xfrm>
            <a:off x="5441428" y="6236327"/>
            <a:ext cx="99234" cy="310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711EF9CB-CA09-4DB5-BC15-277114DB8864}"/>
              </a:ext>
            </a:extLst>
          </p:cNvPr>
          <p:cNvSpPr txBox="1"/>
          <p:nvPr/>
        </p:nvSpPr>
        <p:spPr>
          <a:xfrm>
            <a:off x="5286317" y="6433591"/>
            <a:ext cx="531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=0</a:t>
            </a:r>
          </a:p>
        </p:txBody>
      </p:sp>
    </p:spTree>
    <p:extLst>
      <p:ext uri="{BB962C8B-B14F-4D97-AF65-F5344CB8AC3E}">
        <p14:creationId xmlns:p14="http://schemas.microsoft.com/office/powerpoint/2010/main" val="1251169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 following information is made available to the UE</a:t>
            </a:r>
          </a:p>
          <a:p>
            <a:pPr lvl="1"/>
            <a:r>
              <a:rPr lang="en-US" altLang="zh-CN" sz="2400" dirty="0"/>
              <a:t>(1) Reference frequency location</a:t>
            </a:r>
          </a:p>
          <a:p>
            <a:pPr lvl="2"/>
            <a:r>
              <a:rPr lang="en-US" altLang="zh-CN" sz="2000" dirty="0"/>
              <a:t>Reference frequency location is an integer number of times 15kHz away from a channel raster point in sub6 and an integer number of times 60kHz away from a channel raster point in </a:t>
            </a:r>
            <a:r>
              <a:rPr lang="en-US" altLang="zh-CN" sz="2000" dirty="0" err="1"/>
              <a:t>mmWave</a:t>
            </a:r>
            <a:endParaRPr lang="en-US" altLang="zh-CN" sz="2000" dirty="0"/>
          </a:p>
          <a:p>
            <a:pPr lvl="3"/>
            <a:r>
              <a:rPr lang="en-US" altLang="zh-CN" sz="1600" dirty="0"/>
              <a:t>FFS whether reference frequency location must be within operating band</a:t>
            </a:r>
          </a:p>
          <a:p>
            <a:pPr lvl="2"/>
            <a:r>
              <a:rPr lang="en-US" altLang="zh-CN" sz="2000" dirty="0"/>
              <a:t>Reference frequency location is an integer number of RBs away from lowest RE of lowest RB in the channel for any µ</a:t>
            </a:r>
          </a:p>
          <a:p>
            <a:pPr lvl="2"/>
            <a:r>
              <a:rPr lang="en-US" altLang="zh-CN" sz="2000" dirty="0"/>
              <a:t>Reference frequency location is same for different µ for a UE</a:t>
            </a:r>
          </a:p>
          <a:p>
            <a:pPr lvl="1"/>
            <a:r>
              <a:rPr lang="en-US" altLang="zh-CN" sz="2400" dirty="0"/>
              <a:t>(2) Offset from reference frequency location</a:t>
            </a:r>
          </a:p>
          <a:p>
            <a:pPr lvl="2"/>
            <a:r>
              <a:rPr lang="en-US" altLang="zh-CN" sz="2000" dirty="0"/>
              <a:t>Measured between reference frequency location and lowest RE of lowest RB in the channel</a:t>
            </a:r>
          </a:p>
          <a:p>
            <a:pPr lvl="2"/>
            <a:r>
              <a:rPr lang="en-US" altLang="zh-CN" sz="2000" dirty="0"/>
              <a:t>Integer number of RBs for any µ</a:t>
            </a:r>
          </a:p>
          <a:p>
            <a:pPr lvl="1"/>
            <a:r>
              <a:rPr lang="en-US" altLang="zh-CN" sz="2400" dirty="0"/>
              <a:t>(3) Number of RBs</a:t>
            </a:r>
          </a:p>
          <a:p>
            <a:pPr lvl="2"/>
            <a:r>
              <a:rPr lang="en-US" altLang="zh-CN" sz="2000" dirty="0"/>
              <a:t>Not necessarily doubled when comparing µ=M and µ=M+1</a:t>
            </a:r>
          </a:p>
          <a:p>
            <a:pPr lvl="2"/>
            <a:endParaRPr lang="en-US" altLang="zh-CN" sz="2000" dirty="0"/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32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The following information is made available to the UE</a:t>
            </a:r>
          </a:p>
          <a:p>
            <a:pPr lvl="1"/>
            <a:r>
              <a:rPr lang="en-US" altLang="zh-CN" sz="2400" dirty="0"/>
              <a:t>(4) Channel start</a:t>
            </a:r>
          </a:p>
          <a:p>
            <a:pPr lvl="2"/>
            <a:r>
              <a:rPr lang="en-US" altLang="zh-CN" sz="2000" dirty="0"/>
              <a:t>Lowest RE of lowest RB in the channel</a:t>
            </a:r>
          </a:p>
          <a:p>
            <a:pPr lvl="2"/>
            <a:r>
              <a:rPr lang="en-US" altLang="zh-CN" sz="2000" dirty="0"/>
              <a:t>Always on a valid channel rater point</a:t>
            </a:r>
          </a:p>
          <a:p>
            <a:pPr lvl="2"/>
            <a:r>
              <a:rPr lang="en-US" altLang="zh-CN" sz="2000" dirty="0"/>
              <a:t>Can be different for different µ</a:t>
            </a:r>
          </a:p>
          <a:p>
            <a:pPr lvl="1"/>
            <a:r>
              <a:rPr lang="en-US" altLang="zh-CN" sz="2400" dirty="0"/>
              <a:t>(5) Channel end</a:t>
            </a:r>
          </a:p>
          <a:p>
            <a:pPr lvl="2"/>
            <a:r>
              <a:rPr lang="en-US" altLang="zh-CN" sz="2000" dirty="0"/>
              <a:t>Highest RE of highest RB in the channel</a:t>
            </a:r>
          </a:p>
          <a:p>
            <a:pPr lvl="2"/>
            <a:r>
              <a:rPr lang="en-US" altLang="zh-CN" sz="2000" dirty="0"/>
              <a:t>Always on a valid channel rater point</a:t>
            </a:r>
          </a:p>
          <a:p>
            <a:pPr lvl="2"/>
            <a:r>
              <a:rPr lang="en-US" altLang="zh-CN" sz="2000" dirty="0"/>
              <a:t>Can be different for different µ</a:t>
            </a:r>
          </a:p>
          <a:p>
            <a:pPr lvl="1"/>
            <a:r>
              <a:rPr lang="en-US" altLang="zh-CN" sz="2400" dirty="0">
                <a:solidFill>
                  <a:srgbClr val="FF0000"/>
                </a:solidFill>
              </a:rPr>
              <a:t>(6) Channel number</a:t>
            </a:r>
          </a:p>
          <a:p>
            <a:pPr lvl="2"/>
            <a:r>
              <a:rPr lang="en-US" altLang="zh-CN" sz="2000" dirty="0">
                <a:solidFill>
                  <a:srgbClr val="FF0000"/>
                </a:solidFill>
              </a:rPr>
              <a:t>Points to the frequency corresponding to k+k</a:t>
            </a:r>
            <a:r>
              <a:rPr lang="en-US" altLang="zh-CN" sz="2000" baseline="-25000" dirty="0">
                <a:solidFill>
                  <a:srgbClr val="FF0000"/>
                </a:solidFill>
              </a:rPr>
              <a:t>0</a:t>
            </a:r>
            <a:r>
              <a:rPr lang="en-US" altLang="zh-CN" sz="2000" dirty="0">
                <a:solidFill>
                  <a:srgbClr val="FF0000"/>
                </a:solidFill>
              </a:rPr>
              <a:t> in Section 5.3 in TS38.211</a:t>
            </a:r>
          </a:p>
          <a:p>
            <a:pPr lvl="2"/>
            <a:r>
              <a:rPr lang="en-US" altLang="zh-CN" sz="2000" dirty="0">
                <a:solidFill>
                  <a:srgbClr val="FF0000"/>
                </a:solidFill>
              </a:rPr>
              <a:t>Always on a valid channel raster point</a:t>
            </a:r>
          </a:p>
          <a:p>
            <a:pPr lvl="2"/>
            <a:r>
              <a:rPr lang="en-US" altLang="zh-CN" sz="2000" dirty="0">
                <a:solidFill>
                  <a:srgbClr val="FF0000"/>
                </a:solidFill>
              </a:rPr>
              <a:t>Not necessarily midpoint of channel for every µ</a:t>
            </a:r>
          </a:p>
          <a:p>
            <a:pPr lvl="2"/>
            <a:r>
              <a:rPr lang="en-US" altLang="zh-CN" sz="2000" dirty="0">
                <a:solidFill>
                  <a:srgbClr val="FF0000"/>
                </a:solidFill>
              </a:rPr>
              <a:t>Same for every µ</a:t>
            </a:r>
          </a:p>
          <a:p>
            <a:pPr lvl="1"/>
            <a:r>
              <a:rPr lang="en-US" altLang="zh-CN" sz="2400" dirty="0"/>
              <a:t>(7) k</a:t>
            </a:r>
            <a:r>
              <a:rPr lang="en-US" altLang="zh-CN" sz="2400" baseline="-25000" dirty="0"/>
              <a:t>0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477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 parameters (1) – (7) are not independent</a:t>
            </a:r>
          </a:p>
          <a:p>
            <a:pPr lvl="1"/>
            <a:r>
              <a:rPr lang="en-US" altLang="zh-CN" sz="2400" dirty="0">
                <a:sym typeface="Wingdings" panose="05000000000000000000" pitchFamily="2" charset="2"/>
              </a:rPr>
              <a:t> Not all parameters need to be signaled to the UE</a:t>
            </a:r>
          </a:p>
          <a:p>
            <a:pPr lvl="1"/>
            <a:r>
              <a:rPr lang="en-US" altLang="zh-CN" sz="2400" dirty="0"/>
              <a:t>Decide which parameters can be signaled and which is omitted</a:t>
            </a:r>
          </a:p>
          <a:p>
            <a:r>
              <a:rPr lang="en-US" altLang="zh-CN" dirty="0">
                <a:solidFill>
                  <a:srgbClr val="FF0000"/>
                </a:solidFill>
              </a:rPr>
              <a:t>Proposal: Support the signaling of the following: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Channel number (not a function of µ)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k</a:t>
            </a:r>
            <a:r>
              <a:rPr lang="en-US" altLang="zh-CN" baseline="-25000" dirty="0">
                <a:solidFill>
                  <a:srgbClr val="FF0000"/>
                </a:solidFill>
              </a:rPr>
              <a:t>0</a:t>
            </a:r>
            <a:r>
              <a:rPr lang="en-US" altLang="zh-CN" dirty="0">
                <a:solidFill>
                  <a:srgbClr val="FF0000"/>
                </a:solidFill>
              </a:rPr>
              <a:t> (function of µ), k</a:t>
            </a:r>
            <a:r>
              <a:rPr lang="en-US" altLang="zh-CN" baseline="-25000" dirty="0">
                <a:solidFill>
                  <a:srgbClr val="FF0000"/>
                </a:solidFill>
              </a:rPr>
              <a:t>0 </a:t>
            </a:r>
            <a:r>
              <a:rPr lang="en-US" altLang="zh-CN" dirty="0">
                <a:solidFill>
                  <a:srgbClr val="FF0000"/>
                </a:solidFill>
              </a:rPr>
              <a:t>can take on the values -6, 0, +6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Number of RBs (function of µ)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Offset from reference frequency location (number of RBs for one µ)</a:t>
            </a:r>
          </a:p>
          <a:p>
            <a:pPr lvl="1"/>
            <a:endParaRPr lang="en-US" altLang="zh-CN" sz="24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02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Table 71">
            <a:extLst>
              <a:ext uri="{FF2B5EF4-FFF2-40B4-BE49-F238E27FC236}">
                <a16:creationId xmlns:a16="http://schemas.microsoft.com/office/drawing/2014/main" id="{0AEE9970-1CFE-40C2-A93E-EC5D279EF0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727903"/>
              </p:ext>
            </p:extLst>
          </p:nvPr>
        </p:nvGraphicFramePr>
        <p:xfrm>
          <a:off x="1561441" y="5795658"/>
          <a:ext cx="62509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0919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05AAFD1F-EE8A-43D9-9214-6E5C36FBCD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562171"/>
              </p:ext>
            </p:extLst>
          </p:nvPr>
        </p:nvGraphicFramePr>
        <p:xfrm>
          <a:off x="5324978" y="5362416"/>
          <a:ext cx="12521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188">
                  <a:extLst>
                    <a:ext uri="{9D8B030D-6E8A-4147-A177-3AD203B41FA5}">
                      <a16:colId xmlns:a16="http://schemas.microsoft.com/office/drawing/2014/main" val="4132338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239974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21239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 reference frequency location can be further away from the channel edge than the maximum supported channel BW</a:t>
            </a:r>
          </a:p>
          <a:p>
            <a:pPr lvl="2"/>
            <a:endParaRPr lang="en-US" altLang="zh-CN" sz="2000" dirty="0"/>
          </a:p>
          <a:p>
            <a:r>
              <a:rPr lang="en-US" altLang="zh-CN" sz="2800" dirty="0"/>
              <a:t>Sub6 example</a:t>
            </a:r>
            <a:endParaRPr lang="en-US" altLang="zh-CN" sz="2400" dirty="0"/>
          </a:p>
          <a:p>
            <a:pPr lvl="1"/>
            <a:r>
              <a:rPr lang="en-US" altLang="zh-CN" sz="2400" dirty="0"/>
              <a:t>The required offset in the example is 120MHz, greater than the largest CC BW defined for sub6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2654DEF-5733-43D7-80E9-EBA7C0BCC863}"/>
              </a:ext>
            </a:extLst>
          </p:cNvPr>
          <p:cNvCxnSpPr>
            <a:cxnSpLocks/>
          </p:cNvCxnSpPr>
          <p:nvPr/>
        </p:nvCxnSpPr>
        <p:spPr>
          <a:xfrm flipH="1">
            <a:off x="1559806" y="4842518"/>
            <a:ext cx="1635" cy="1442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0450567-97C5-47EA-98EB-1F6D351CAAA6}"/>
              </a:ext>
            </a:extLst>
          </p:cNvPr>
          <p:cNvSpPr txBox="1"/>
          <p:nvPr/>
        </p:nvSpPr>
        <p:spPr>
          <a:xfrm>
            <a:off x="5517343" y="4967976"/>
            <a:ext cx="1391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40MHz CC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8F4AB73-3FF8-4AEC-95DE-09A974300810}"/>
              </a:ext>
            </a:extLst>
          </p:cNvPr>
          <p:cNvCxnSpPr>
            <a:cxnSpLocks/>
          </p:cNvCxnSpPr>
          <p:nvPr/>
        </p:nvCxnSpPr>
        <p:spPr>
          <a:xfrm>
            <a:off x="5338241" y="5121864"/>
            <a:ext cx="0" cy="11166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F55698D-EE55-49CA-9585-C49A855CDA61}"/>
              </a:ext>
            </a:extLst>
          </p:cNvPr>
          <p:cNvCxnSpPr>
            <a:cxnSpLocks/>
          </p:cNvCxnSpPr>
          <p:nvPr/>
        </p:nvCxnSpPr>
        <p:spPr>
          <a:xfrm>
            <a:off x="6574460" y="5121864"/>
            <a:ext cx="0" cy="11166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0EDDB97-84C8-4A4E-B335-8B8EA839B7FC}"/>
              </a:ext>
            </a:extLst>
          </p:cNvPr>
          <p:cNvCxnSpPr>
            <a:cxnSpLocks/>
          </p:cNvCxnSpPr>
          <p:nvPr/>
        </p:nvCxnSpPr>
        <p:spPr>
          <a:xfrm flipV="1">
            <a:off x="5328395" y="5211133"/>
            <a:ext cx="1246065" cy="510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DA49529-FA89-44F7-9536-456ED884F7AD}"/>
              </a:ext>
            </a:extLst>
          </p:cNvPr>
          <p:cNvCxnSpPr>
            <a:cxnSpLocks/>
          </p:cNvCxnSpPr>
          <p:nvPr/>
        </p:nvCxnSpPr>
        <p:spPr>
          <a:xfrm flipV="1">
            <a:off x="1559806" y="4902266"/>
            <a:ext cx="6252554" cy="2491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4A3B6B7E-C546-4A20-BB38-9C49F819E5D5}"/>
              </a:ext>
            </a:extLst>
          </p:cNvPr>
          <p:cNvCxnSpPr>
            <a:cxnSpLocks/>
          </p:cNvCxnSpPr>
          <p:nvPr/>
        </p:nvCxnSpPr>
        <p:spPr>
          <a:xfrm flipH="1">
            <a:off x="1556958" y="4664642"/>
            <a:ext cx="179336" cy="177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2349DA41-42DE-4170-8872-7F6CC3CA1E98}"/>
              </a:ext>
            </a:extLst>
          </p:cNvPr>
          <p:cNvSpPr txBox="1"/>
          <p:nvPr/>
        </p:nvSpPr>
        <p:spPr>
          <a:xfrm>
            <a:off x="1646626" y="4437112"/>
            <a:ext cx="1907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 frequency 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1E81B4E1-B261-4FF0-8973-AB85DBC1F34B}"/>
              </a:ext>
            </a:extLst>
          </p:cNvPr>
          <p:cNvCxnSpPr>
            <a:cxnSpLocks/>
          </p:cNvCxnSpPr>
          <p:nvPr/>
        </p:nvCxnSpPr>
        <p:spPr>
          <a:xfrm flipV="1">
            <a:off x="1564713" y="5214199"/>
            <a:ext cx="3769282" cy="2119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2252209C-4E2C-41F2-945A-AB69361B7598}"/>
              </a:ext>
            </a:extLst>
          </p:cNvPr>
          <p:cNvSpPr txBox="1"/>
          <p:nvPr/>
        </p:nvSpPr>
        <p:spPr>
          <a:xfrm>
            <a:off x="3812810" y="4666234"/>
            <a:ext cx="17377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Future 200MHz CC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7529107-71BF-46CC-A320-20A63DE9E0A3}"/>
              </a:ext>
            </a:extLst>
          </p:cNvPr>
          <p:cNvSpPr txBox="1"/>
          <p:nvPr/>
        </p:nvSpPr>
        <p:spPr>
          <a:xfrm>
            <a:off x="1694957" y="4980989"/>
            <a:ext cx="3597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120MHz = Offset from reference for 40 MHz CC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476D7EC9-5B86-4E00-9A34-9552AB3762AD}"/>
              </a:ext>
            </a:extLst>
          </p:cNvPr>
          <p:cNvCxnSpPr>
            <a:cxnSpLocks/>
          </p:cNvCxnSpPr>
          <p:nvPr/>
        </p:nvCxnSpPr>
        <p:spPr>
          <a:xfrm>
            <a:off x="7812360" y="4842518"/>
            <a:ext cx="0" cy="1396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25942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14925</TotalTime>
  <Words>1034</Words>
  <Application>Microsoft Office PowerPoint</Application>
  <PresentationFormat>On-screen Show (4:3)</PresentationFormat>
  <Paragraphs>157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 Unicode MS</vt:lpstr>
      <vt:lpstr>SimSun</vt:lpstr>
      <vt:lpstr>Arial</vt:lpstr>
      <vt:lpstr>Calibri</vt:lpstr>
      <vt:lpstr>Wingdings</vt:lpstr>
      <vt:lpstr>Office Theme</vt:lpstr>
      <vt:lpstr>WF on frequency reference and raster definitions</vt:lpstr>
      <vt:lpstr>Background</vt:lpstr>
      <vt:lpstr>Background</vt:lpstr>
      <vt:lpstr>Background</vt:lpstr>
      <vt:lpstr>Background</vt:lpstr>
      <vt:lpstr>Proposal</vt:lpstr>
      <vt:lpstr>Proposal</vt:lpstr>
      <vt:lpstr>Proposal</vt:lpstr>
      <vt:lpstr>Proposal</vt:lpstr>
      <vt:lpstr>Proposal</vt:lpstr>
      <vt:lpstr>Proposal</vt:lpstr>
      <vt:lpstr>Proposal</vt:lpstr>
      <vt:lpstr>Proposal</vt:lpstr>
      <vt:lpstr>Notes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1251</cp:revision>
  <dcterms:created xsi:type="dcterms:W3CDTF">2015-04-22T00:12:23Z</dcterms:created>
  <dcterms:modified xsi:type="dcterms:W3CDTF">2017-11-28T16:39:14Z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