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10"/>
  </p:notesMasterIdLst>
  <p:sldIdLst>
    <p:sldId id="270" r:id="rId2"/>
    <p:sldId id="271" r:id="rId3"/>
    <p:sldId id="263" r:id="rId4"/>
    <p:sldId id="265" r:id="rId5"/>
    <p:sldId id="266" r:id="rId6"/>
    <p:sldId id="267" r:id="rId7"/>
    <p:sldId id="268" r:id="rId8"/>
    <p:sldId id="269" r:id="rId9"/>
  </p:sldIdLst>
  <p:sldSz cx="12195175" cy="6859588"/>
  <p:notesSz cx="6858000" cy="9144000"/>
  <p:defaultTextStyle>
    <a:defPPr>
      <a:defRPr lang="zh-CN"/>
    </a:defPPr>
    <a:lvl1pPr marL="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2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444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166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888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61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33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053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775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367">
          <p15:clr>
            <a:srgbClr val="A4A3A4"/>
          </p15:clr>
        </p15:guide>
        <p15:guide id="6" pos="73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64" autoAdjust="0"/>
    <p:restoredTop sz="94718" autoAdjust="0"/>
  </p:normalViewPr>
  <p:slideViewPr>
    <p:cSldViewPr snapToObjects="1">
      <p:cViewPr varScale="1">
        <p:scale>
          <a:sx n="74" d="100"/>
          <a:sy n="74" d="100"/>
        </p:scale>
        <p:origin x="618" y="72"/>
      </p:cViewPr>
      <p:guideLst>
        <p:guide orient="horz" pos="776"/>
        <p:guide orient="horz" pos="104"/>
        <p:guide orient="horz" pos="3976"/>
        <p:guide orient="horz" pos="952"/>
        <p:guide pos="367"/>
        <p:guide pos="73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C8D80-D909-46F9-8FC2-2DDB1555FAFB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13F98D-78BC-4F8C-AED0-FDBFBC7DC9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03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24979" y="1341561"/>
            <a:ext cx="8352928" cy="1224137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24980" y="2997746"/>
            <a:ext cx="8352928" cy="64807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361950" indent="0">
              <a:buNone/>
              <a:defRPr/>
            </a:lvl2pPr>
            <a:lvl3pPr marL="714375" indent="0">
              <a:buNone/>
              <a:defRPr/>
            </a:lvl3pPr>
            <a:lvl4pPr marL="1076325" indent="0">
              <a:buNone/>
              <a:defRPr/>
            </a:lvl4pPr>
            <a:lvl5pPr marL="1438275" indent="0">
              <a:buNone/>
              <a:defRPr/>
            </a:lvl5pPr>
          </a:lstStyle>
          <a:p>
            <a:pPr lvl="0"/>
            <a:r>
              <a:rPr lang="en-US" dirty="0" smtClean="0"/>
              <a:t>Click to add author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72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6948" y="189433"/>
            <a:ext cx="11521677" cy="648073"/>
          </a:xfrm>
          <a:prstGeom prst="rect">
            <a:avLst/>
          </a:prstGeom>
        </p:spPr>
        <p:txBody>
          <a:bodyPr anchor="ctr" anchorCtr="0"/>
          <a:lstStyle>
            <a:lvl1pPr>
              <a:defRPr sz="3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en-US" dirty="0" smtClean="0"/>
              <a:t>Click to </a:t>
            </a:r>
            <a:r>
              <a:rPr lang="en-US" smtClean="0"/>
              <a:t>add title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336550" y="981075"/>
            <a:ext cx="5689600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 hasCustomPrompt="1"/>
          </p:nvPr>
        </p:nvSpPr>
        <p:spPr>
          <a:xfrm>
            <a:off x="6169025" y="981075"/>
            <a:ext cx="5689600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36948" y="6357938"/>
            <a:ext cx="324604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891E9234-61BE-42F2-9D89-7169AB9BACFD}" type="datetime4">
              <a:rPr lang="en-US" smtClean="0"/>
              <a:pPr/>
              <a:t>December 2, 2017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2188" y="6357938"/>
            <a:ext cx="3246039" cy="365125"/>
          </a:xfrm>
          <a:prstGeom prst="rect">
            <a:avLst/>
          </a:prstGeom>
        </p:spPr>
        <p:txBody>
          <a:bodyPr anchor="ctr" anchorCtr="0"/>
          <a:lstStyle>
            <a:lvl1pPr algn="r"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EA748F39-E7B8-4BEB-945C-45EEE328622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384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74701"/>
            <a:ext cx="10975658" cy="1143265"/>
          </a:xfrm>
          <a:prstGeom prst="rect">
            <a:avLst/>
          </a:prstGeom>
        </p:spPr>
        <p:txBody>
          <a:bodyPr lIns="108878" tIns="54439" rIns="108878" bIns="54439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59" y="1600571"/>
            <a:ext cx="10975658" cy="4527011"/>
          </a:xfrm>
          <a:prstGeom prst="rect">
            <a:avLst/>
          </a:prstGeom>
        </p:spPr>
        <p:txBody>
          <a:bodyPr lIns="108878" tIns="54439" rIns="108878" bIns="54439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759" y="6357822"/>
            <a:ext cx="2845541" cy="365210"/>
          </a:xfrm>
          <a:prstGeom prst="rect">
            <a:avLst/>
          </a:prstGeom>
        </p:spPr>
        <p:txBody>
          <a:bodyPr lIns="108878" tIns="54439" rIns="108878" bIns="54439"/>
          <a:lstStyle/>
          <a:p>
            <a:fld id="{255D69A7-FC20-46F3-91B7-D08C2E02DD73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6685" y="6357822"/>
            <a:ext cx="3861805" cy="365210"/>
          </a:xfrm>
          <a:prstGeom prst="rect">
            <a:avLst/>
          </a:prstGeom>
        </p:spPr>
        <p:txBody>
          <a:bodyPr lIns="108878" tIns="54439" rIns="108878" bIns="54439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9875" y="6357822"/>
            <a:ext cx="2845541" cy="365210"/>
          </a:xfrm>
          <a:prstGeom prst="rect">
            <a:avLst/>
          </a:prstGeom>
        </p:spPr>
        <p:txBody>
          <a:bodyPr lIns="108878" tIns="54439" rIns="108878" bIns="54439"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397" y="1122623"/>
            <a:ext cx="9146381" cy="2388153"/>
          </a:xfrm>
          <a:prstGeom prst="rect">
            <a:avLst/>
          </a:prstGeom>
        </p:spPr>
        <p:txBody>
          <a:bodyPr anchor="b"/>
          <a:lstStyle>
            <a:lvl1pPr algn="ctr">
              <a:defRPr sz="600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397" y="3602872"/>
            <a:ext cx="9146381" cy="16561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91" indent="0" algn="ctr">
              <a:buNone/>
              <a:defRPr sz="2000"/>
            </a:lvl2pPr>
            <a:lvl3pPr marL="914583" indent="0" algn="ctr">
              <a:buNone/>
              <a:defRPr sz="1800"/>
            </a:lvl3pPr>
            <a:lvl4pPr marL="1371874" indent="0" algn="ctr">
              <a:buNone/>
              <a:defRPr sz="1600"/>
            </a:lvl4pPr>
            <a:lvl5pPr marL="1829166" indent="0" algn="ctr">
              <a:buNone/>
              <a:defRPr sz="1600"/>
            </a:lvl5pPr>
            <a:lvl6pPr marL="2286457" indent="0" algn="ctr">
              <a:buNone/>
              <a:defRPr sz="1600"/>
            </a:lvl6pPr>
            <a:lvl7pPr marL="2743749" indent="0" algn="ctr">
              <a:buNone/>
              <a:defRPr sz="1600"/>
            </a:lvl7pPr>
            <a:lvl8pPr marL="3201040" indent="0" algn="ctr">
              <a:buNone/>
              <a:defRPr sz="1600"/>
            </a:lvl8pPr>
            <a:lvl9pPr marL="3658332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838418" y="6357822"/>
            <a:ext cx="2743914" cy="365210"/>
          </a:xfrm>
          <a:prstGeom prst="rect">
            <a:avLst/>
          </a:prstGeom>
        </p:spPr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4039652" y="6357822"/>
            <a:ext cx="4115872" cy="36521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612843" y="6357822"/>
            <a:ext cx="2743914" cy="365210"/>
          </a:xfrm>
          <a:prstGeom prst="rect">
            <a:avLst/>
          </a:prstGeom>
        </p:spPr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184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86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2" r:id="rId2"/>
    <p:sldLayoutId id="2147483677" r:id="rId3"/>
    <p:sldLayoutId id="2147483678" r:id="rId4"/>
  </p:sldLayoutIdLst>
  <p:timing>
    <p:tnLst>
      <p:par>
        <p:cTn id="1" dur="indefinite" restart="never" nodeType="tmRoot"/>
      </p:par>
    </p:tnLst>
  </p:timing>
  <p:hf hdr="0"/>
  <p:txStyles>
    <p:titleStyle>
      <a:lvl1pPr algn="l" defTabSz="1219444" rtl="0" eaLnBrk="1" latinLnBrk="0" hangingPunct="1">
        <a:spcBef>
          <a:spcPct val="0"/>
        </a:spcBef>
        <a:buNone/>
        <a:defRPr sz="36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121944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352425" algn="l" defTabSz="1219444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1950" algn="l" defTabSz="1219444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438275" indent="-361950" algn="l" defTabSz="1219444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790700" indent="-352425" algn="l" defTabSz="1219444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471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192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914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2636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2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444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166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888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61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33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053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775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529" y="2078188"/>
            <a:ext cx="9146117" cy="2388153"/>
          </a:xfrm>
        </p:spPr>
        <p:txBody>
          <a:bodyPr>
            <a:normAutofit/>
          </a:bodyPr>
          <a:lstStyle/>
          <a:p>
            <a:r>
              <a:rPr lang="en-US" altLang="zh-CN" dirty="0"/>
              <a:t>WF on UL PTRS </a:t>
            </a:r>
            <a:r>
              <a:rPr lang="en-US" altLang="zh-CN" dirty="0" smtClean="0"/>
              <a:t>Port </a:t>
            </a:r>
            <a:r>
              <a:rPr lang="en-US" altLang="zh-CN" dirty="0"/>
              <a:t>I</a:t>
            </a:r>
            <a:r>
              <a:rPr lang="en-US" altLang="zh-CN" dirty="0" smtClean="0"/>
              <a:t>ndication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529" y="4558437"/>
            <a:ext cx="9146117" cy="1656145"/>
          </a:xfrm>
        </p:spPr>
        <p:txBody>
          <a:bodyPr>
            <a:normAutofit/>
          </a:bodyPr>
          <a:lstStyle/>
          <a:p>
            <a:r>
              <a:rPr lang="en-US" dirty="0"/>
              <a:t>vivo, NEC, </a:t>
            </a:r>
            <a:r>
              <a:rPr lang="en-US" dirty="0" err="1"/>
              <a:t>Spreadtrum</a:t>
            </a:r>
            <a:r>
              <a:rPr lang="en-US" dirty="0"/>
              <a:t>, ZTE, Sanechips, </a:t>
            </a:r>
            <a:r>
              <a:rPr lang="en-US" dirty="0" smtClean="0"/>
              <a:t>Intel, Huawei, HiSilicon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236" y="138238"/>
            <a:ext cx="5425005" cy="831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RAN1#91, Reno, US, October 2017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7.2.1.3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9842003" y="138238"/>
            <a:ext cx="19935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R1-1721664</a:t>
            </a:r>
            <a:endParaRPr lang="ja-JP" altLang="en-US" dirty="0">
              <a:latin typeface="Microsoft Sans Serif" panose="020B0604020202020204" pitchFamily="34" charset="0"/>
              <a:ea typeface="Arial Unicode MS" pitchFamily="50" charset="-128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68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Proposal: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36549" y="1197546"/>
            <a:ext cx="11522075" cy="4608512"/>
          </a:xfrm>
        </p:spPr>
        <p:txBody>
          <a:bodyPr/>
          <a:lstStyle/>
          <a:p>
            <a:pPr lvl="0"/>
            <a:r>
              <a:rPr lang="en-US" altLang="zh-CN" sz="2400" dirty="0"/>
              <a:t>For non-codebook based UL transmission, the </a:t>
            </a:r>
            <a:r>
              <a:rPr lang="en-US" altLang="zh-CN" sz="2400" dirty="0" smtClean="0"/>
              <a:t>UL PTRS port index is associated to </a:t>
            </a:r>
            <a:r>
              <a:rPr lang="en-US" altLang="zh-CN" sz="2400" dirty="0"/>
              <a:t>each SRS resource.</a:t>
            </a:r>
          </a:p>
          <a:p>
            <a:pPr lvl="0"/>
            <a:r>
              <a:rPr lang="en-US" altLang="zh-CN" sz="2400" dirty="0"/>
              <a:t>For partial-coherent and non-coherent codebook based UL transmission,  if the higher -layer parameter </a:t>
            </a:r>
            <a:r>
              <a:rPr lang="en-US" altLang="zh-CN" sz="2400" i="1" dirty="0"/>
              <a:t>UL-PTRS-ports</a:t>
            </a:r>
            <a:r>
              <a:rPr lang="en-US" altLang="zh-CN" sz="2400" dirty="0"/>
              <a:t> is 2, the actual UL PTRS port(s) and the associated transmission layer(s) are derived from indicated TPMI with the following rule:</a:t>
            </a:r>
          </a:p>
          <a:p>
            <a:pPr lvl="1"/>
            <a:r>
              <a:rPr lang="en-US" altLang="zh-CN" sz="2400" dirty="0"/>
              <a:t>SRS port 0 and 2 in indicated TPMI share PTRS port 0,</a:t>
            </a:r>
          </a:p>
          <a:p>
            <a:pPr lvl="1"/>
            <a:r>
              <a:rPr lang="en-US" altLang="zh-CN" sz="2400" dirty="0"/>
              <a:t>SRS port 1 and 3 in indicated TPMI share PTRS port 1.</a:t>
            </a:r>
          </a:p>
          <a:p>
            <a:pPr lvl="1"/>
            <a:r>
              <a:rPr lang="en-US" altLang="zh-CN" sz="2400" dirty="0"/>
              <a:t>UL PTRS port 0 is associated with the </a:t>
            </a:r>
            <a:r>
              <a:rPr lang="en-US" altLang="zh-CN" sz="2400" dirty="0" smtClean="0"/>
              <a:t>UL </a:t>
            </a:r>
            <a:r>
              <a:rPr lang="en-US" altLang="zh-CN" sz="2400" dirty="0"/>
              <a:t>layer </a:t>
            </a:r>
            <a:r>
              <a:rPr lang="en-US" altLang="zh-CN" sz="2400" dirty="0" smtClean="0"/>
              <a:t>x of </a:t>
            </a:r>
            <a:r>
              <a:rPr lang="en-US" altLang="zh-CN" sz="2400" dirty="0"/>
              <a:t>layers which are transmitted with SRS port 0 and SRS port 2 in indicated TPMI;</a:t>
            </a:r>
          </a:p>
          <a:p>
            <a:pPr lvl="1"/>
            <a:r>
              <a:rPr lang="en-US" altLang="zh-CN" sz="2400" dirty="0"/>
              <a:t>UL PTRS port 1 is associated with </a:t>
            </a:r>
            <a:r>
              <a:rPr lang="en-US" altLang="zh-CN" sz="2400" dirty="0" smtClean="0"/>
              <a:t>the </a:t>
            </a:r>
            <a:r>
              <a:rPr lang="en-US" altLang="zh-CN" sz="2400" dirty="0"/>
              <a:t>UL layer </a:t>
            </a:r>
            <a:r>
              <a:rPr lang="en-US" altLang="zh-CN" sz="2400" dirty="0" smtClean="0"/>
              <a:t>y of </a:t>
            </a:r>
            <a:r>
              <a:rPr lang="en-US" altLang="zh-CN" sz="2400" dirty="0"/>
              <a:t>layers which are transmitted with SRS port 1 and SRS port 3 in indicated TPMI</a:t>
            </a:r>
            <a:r>
              <a:rPr lang="en-US" altLang="zh-CN" sz="2400" dirty="0" smtClean="0"/>
              <a:t>;</a:t>
            </a:r>
          </a:p>
          <a:p>
            <a:pPr lvl="1"/>
            <a:r>
              <a:rPr lang="en-US" altLang="zh-CN" sz="2400" smtClean="0"/>
              <a:t>Up to 2-bit </a:t>
            </a:r>
            <a:r>
              <a:rPr lang="en-US" altLang="zh-CN" sz="2400" dirty="0" smtClean="0"/>
              <a:t>indicator is used in uplink grant where bit 1 is used for x and bit 2 is used for y</a:t>
            </a:r>
          </a:p>
          <a:p>
            <a:pPr lvl="1"/>
            <a:endParaRPr lang="en-US" altLang="zh-CN" sz="2400" dirty="0"/>
          </a:p>
          <a:p>
            <a:pPr lvl="0"/>
            <a:endParaRPr lang="en-US" altLang="zh-CN" sz="2800" dirty="0" smtClean="0"/>
          </a:p>
          <a:p>
            <a:pPr lvl="1"/>
            <a:endParaRPr lang="en-US" altLang="zh-CN" sz="2800" dirty="0" smtClean="0"/>
          </a:p>
          <a:p>
            <a:pPr lvl="1"/>
            <a:endParaRPr lang="en-US" altLang="zh-CN" sz="2800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E9234-61BE-42F2-9D89-7169AB9BACFD}" type="datetime4">
              <a:rPr lang="en-US" smtClean="0"/>
              <a:pPr/>
              <a:t>December 2,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8F39-E7B8-4BEB-945C-45EEE328622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1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for </a:t>
            </a:r>
            <a:r>
              <a:rPr lang="en-US" dirty="0"/>
              <a:t>r</a:t>
            </a:r>
            <a:r>
              <a:rPr lang="en-US" dirty="0" smtClean="0"/>
              <a:t>ank </a:t>
            </a:r>
            <a:r>
              <a:rPr lang="en-US" dirty="0"/>
              <a:t>3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12553"/>
              </p:ext>
            </p:extLst>
          </p:nvPr>
        </p:nvGraphicFramePr>
        <p:xfrm>
          <a:off x="614363" y="1214438"/>
          <a:ext cx="10688637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5478804" imgH="1259701" progId="Word.Document.12">
                  <p:embed/>
                </p:oleObj>
              </mc:Choice>
              <mc:Fallback>
                <p:oleObj name="文档" r:id="rId3" imgW="5478804" imgH="125970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3" y="1214438"/>
                        <a:ext cx="10688637" cy="2457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圆角矩形 4"/>
          <p:cNvSpPr/>
          <p:nvPr/>
        </p:nvSpPr>
        <p:spPr>
          <a:xfrm>
            <a:off x="3883009" y="1715282"/>
            <a:ext cx="357190" cy="1714512"/>
          </a:xfrm>
          <a:prstGeom prst="roundRect">
            <a:avLst/>
          </a:prstGeom>
          <a:solidFill>
            <a:schemeClr val="bg2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311637" y="1715282"/>
            <a:ext cx="642942" cy="1714512"/>
          </a:xfrm>
          <a:prstGeom prst="roundRect">
            <a:avLst/>
          </a:prstGeom>
          <a:solidFill>
            <a:schemeClr val="bg2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025885" y="3429794"/>
            <a:ext cx="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4454513" y="3429794"/>
            <a:ext cx="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40067" y="4215612"/>
            <a:ext cx="100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PTRS port 0</a:t>
            </a:r>
            <a:endParaRPr lang="zh-CN" alt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4240199" y="4224365"/>
            <a:ext cx="100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PTRS port 1</a:t>
            </a:r>
            <a:endParaRPr lang="zh-CN" alt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2097059" y="4956393"/>
            <a:ext cx="8072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PTRS port 1 is associated with the second layers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15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36549" y="981075"/>
            <a:ext cx="11522075" cy="5257800"/>
          </a:xfrm>
        </p:spPr>
        <p:txBody>
          <a:bodyPr/>
          <a:lstStyle/>
          <a:p>
            <a:r>
              <a:rPr lang="en-US" altLang="zh-CN" sz="2000" dirty="0" smtClean="0"/>
              <a:t>If UE has reported capability of supporting full-coherent  UL transmission, UE expects the number of UL PTRS ports to be configured as one</a:t>
            </a:r>
            <a:endParaRPr lang="zh-CN" altLang="zh-CN" sz="2000" dirty="0" smtClean="0"/>
          </a:p>
          <a:p>
            <a:r>
              <a:rPr lang="en-US" altLang="zh-CN" sz="2000" dirty="0" smtClean="0"/>
              <a:t>For non-codebook based UL transmission, 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A new RRC parameter </a:t>
            </a:r>
            <a:r>
              <a:rPr lang="en-US" altLang="zh-CN" sz="2000" i="1" dirty="0" smtClean="0"/>
              <a:t>UL-PTRS-SRS-mapping-non-CB </a:t>
            </a:r>
            <a:r>
              <a:rPr lang="en-US" altLang="zh-CN" sz="2000" dirty="0" smtClean="0"/>
              <a:t>indicates the PTRS port index for each configured SRS resource/resource set, where there are at most </a:t>
            </a:r>
            <a:r>
              <a:rPr lang="en-US" altLang="zh-CN" sz="2000" i="1" dirty="0" smtClean="0"/>
              <a:t>UL-PTRS-ports </a:t>
            </a:r>
            <a:r>
              <a:rPr lang="en-US" altLang="zh-CN" sz="2000" dirty="0" smtClean="0"/>
              <a:t>port indices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When indicating SRI in DCI and when the PTRS port index associated with different SRIs are the same, the corresponding UL DMRS ports share the indicated UL PTRS port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FFS: whether the UL PTRS port index is associated to each SRS resource or resource set</a:t>
            </a:r>
            <a:endParaRPr lang="zh-CN" altLang="zh-CN" sz="2000" dirty="0" smtClean="0"/>
          </a:p>
          <a:p>
            <a:r>
              <a:rPr lang="en-US" altLang="zh-CN" sz="2000" dirty="0" smtClean="0"/>
              <a:t>For partial-coherent and non-coherent codebook based UL transmission, the higher -layer parameter </a:t>
            </a:r>
            <a:r>
              <a:rPr lang="en-US" altLang="zh-CN" sz="2000" i="1" dirty="0" smtClean="0"/>
              <a:t>UL-PTRS-ports</a:t>
            </a:r>
            <a:r>
              <a:rPr lang="en-US" altLang="zh-CN" sz="2000" dirty="0" smtClean="0"/>
              <a:t> indicates the maximum number of PTRS ports. 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The actual number of UL PTRS port(s) to transmit is determined based on TPMI and/or TRI. </a:t>
            </a:r>
            <a:endParaRPr lang="zh-CN" altLang="zh-CN" sz="2000" dirty="0" smtClean="0"/>
          </a:p>
          <a:p>
            <a:pPr lvl="1"/>
            <a:endParaRPr lang="en-US" altLang="zh-CN" sz="2800" dirty="0" smtClean="0"/>
          </a:p>
          <a:p>
            <a:pPr lvl="1"/>
            <a:endParaRPr lang="en-US" altLang="zh-CN" sz="2800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E9234-61BE-42F2-9D89-7169AB9BACFD}" type="datetime4">
              <a:rPr lang="en-US" smtClean="0"/>
              <a:pPr/>
              <a:t>December 2,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48F39-E7B8-4BEB-945C-45EEE328622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61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Agreements: </a:t>
            </a:r>
            <a:r>
              <a:rPr lang="en-US" dirty="0"/>
              <a:t>Rank 1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967461"/>
              </p:ext>
            </p:extLst>
          </p:nvPr>
        </p:nvGraphicFramePr>
        <p:xfrm>
          <a:off x="667982" y="2591400"/>
          <a:ext cx="10859211" cy="3601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Document" r:id="rId3" imgW="5952018" imgH="2623878" progId="Word.Document.12">
                  <p:embed/>
                </p:oleObj>
              </mc:Choice>
              <mc:Fallback>
                <p:oleObj name="Document" r:id="rId3" imgW="5952018" imgH="262387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982" y="2591400"/>
                        <a:ext cx="10859211" cy="36012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089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r>
              <a:rPr lang="en-US" dirty="0" smtClean="0"/>
              <a:t>: </a:t>
            </a:r>
            <a:r>
              <a:rPr lang="en-US" dirty="0"/>
              <a:t>Rank 2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865135"/>
              </p:ext>
            </p:extLst>
          </p:nvPr>
        </p:nvGraphicFramePr>
        <p:xfrm>
          <a:off x="762198" y="1519591"/>
          <a:ext cx="10619965" cy="4976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Document" r:id="rId3" imgW="5634175" imgH="3519218" progId="Word.Document.12">
                  <p:embed/>
                </p:oleObj>
              </mc:Choice>
              <mc:Fallback>
                <p:oleObj name="Document" r:id="rId3" imgW="5634175" imgH="351921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198" y="1519591"/>
                        <a:ext cx="10619965" cy="49765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847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r>
              <a:rPr lang="en-US" dirty="0" smtClean="0"/>
              <a:t>: </a:t>
            </a:r>
            <a:r>
              <a:rPr lang="en-US" dirty="0"/>
              <a:t>Rank 3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12553"/>
              </p:ext>
            </p:extLst>
          </p:nvPr>
        </p:nvGraphicFramePr>
        <p:xfrm>
          <a:off x="-914638" y="1910206"/>
          <a:ext cx="13719572" cy="4949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文档" r:id="rId3" imgW="5478804" imgH="2484480" progId="Word.Document.12">
                  <p:embed/>
                </p:oleObj>
              </mc:Choice>
              <mc:Fallback>
                <p:oleObj name="文档" r:id="rId3" imgW="5478804" imgH="248448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14638" y="1910206"/>
                        <a:ext cx="13719572" cy="49493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r>
              <a:rPr lang="en-US" dirty="0" smtClean="0"/>
              <a:t>: </a:t>
            </a:r>
            <a:r>
              <a:rPr lang="en-US" dirty="0"/>
              <a:t>Rank 4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816268"/>
              </p:ext>
            </p:extLst>
          </p:nvPr>
        </p:nvGraphicFramePr>
        <p:xfrm>
          <a:off x="196902" y="1976896"/>
          <a:ext cx="11672222" cy="4131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Document" r:id="rId3" imgW="5946064" imgH="2808617" progId="Word.Document.12">
                  <p:embed/>
                </p:oleObj>
              </mc:Choice>
              <mc:Fallback>
                <p:oleObj name="Document" r:id="rId3" imgW="5946064" imgH="280861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902" y="1976896"/>
                        <a:ext cx="11672222" cy="41316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481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3824</TotalTime>
  <Words>383</Words>
  <Application>Microsoft Office PowerPoint</Application>
  <PresentationFormat>自定义</PresentationFormat>
  <Paragraphs>35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 Unicode MS</vt:lpstr>
      <vt:lpstr>宋体</vt:lpstr>
      <vt:lpstr>Arial</vt:lpstr>
      <vt:lpstr>Calibri</vt:lpstr>
      <vt:lpstr>Microsoft Sans Serif</vt:lpstr>
      <vt:lpstr>Times New Roman</vt:lpstr>
      <vt:lpstr>Background</vt:lpstr>
      <vt:lpstr>文档</vt:lpstr>
      <vt:lpstr>Document</vt:lpstr>
      <vt:lpstr>WF on UL PTRS Port Indication</vt:lpstr>
      <vt:lpstr>Proposal:</vt:lpstr>
      <vt:lpstr>Example for rank 3</vt:lpstr>
      <vt:lpstr>Agreements</vt:lpstr>
      <vt:lpstr>Agreements: Rank 1</vt:lpstr>
      <vt:lpstr>Agreements : Rank 2</vt:lpstr>
      <vt:lpstr>Agreements : Rank 3</vt:lpstr>
      <vt:lpstr>Agreements : Rank 4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Peng SUN</cp:lastModifiedBy>
  <cp:revision>263</cp:revision>
  <dcterms:created xsi:type="dcterms:W3CDTF">2014-09-24T01:01:53Z</dcterms:created>
  <dcterms:modified xsi:type="dcterms:W3CDTF">2017-12-01T19:54:50Z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(3)PZSf1T/vfTopxqSPTM7Ur/usexmMtmViC8RZBKRMnYWNs4SKtm4pN/Y9C3zen8i0Wkx8Wdf9
xvSQOsCJrV9F1IQryNj0YOWuc29Ziu3/0arBbbt/V2YbEd33vmKnyqmMQKyvQJ/VLa3ug+IQ
JC7dRa65TpTybnqfNmlVoGIqTkmsDpDgb3xrDZYEQilkWWqd4S51wDTX1UpNb+z+1zUAaRDM
BN5M/F6qHQix54SbF2</vt:lpwstr>
  </property>
  <property fmtid="{D5CDD505-2E9C-101B-9397-08002B2CF9AE}" pid="3" name="_2015_ms_pID_7253431">
    <vt:lpwstr>nxN858K8IFlUSTJco9noblsFiMkpv7JfuPAP7m8z1YHWje6DYs8/wu
PnoS1c94qy68oBEjtFSO7Qpq85NMuEgnCqPBViTMX6T23ct+brLo6+N9lb9IB0rpuHCYEhEb
hMsvjXNKWSjoAmisLdjhCXmAzuRw/mIi/DJE4QLCT8MhMf2+G/nYJZK358qFYzhu/zkD3mnp
w6TIF0o6FQjDaywLTxEJ4fgbROJaSSRIAPp/</vt:lpwstr>
  </property>
  <property fmtid="{D5CDD505-2E9C-101B-9397-08002B2CF9AE}" pid="4" name="_2015_ms_pID_7253432">
    <vt:lpwstr>jA==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1512084468</vt:lpwstr>
  </property>
</Properties>
</file>