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87" r:id="rId3"/>
    <p:sldId id="30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5332" autoAdjust="0"/>
  </p:normalViewPr>
  <p:slideViewPr>
    <p:cSldViewPr>
      <p:cViewPr varScale="1">
        <p:scale>
          <a:sx n="117" d="100"/>
          <a:sy n="117" d="100"/>
        </p:scale>
        <p:origin x="-1464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626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 RAN WG1#91	</a:t>
            </a:r>
            <a:r>
              <a:rPr lang="en-US" sz="2400" b="1" dirty="0" smtClean="0"/>
              <a:t>			</a:t>
            </a:r>
            <a:r>
              <a:rPr lang="en-US" sz="2400" b="1" dirty="0"/>
              <a:t>R1-1721628</a:t>
            </a:r>
            <a:endParaRPr lang="en-US" sz="2400" b="1" dirty="0"/>
          </a:p>
          <a:p>
            <a:r>
              <a:rPr lang="en-US" sz="2400" b="1" dirty="0"/>
              <a:t>Reno, USA, November 27th – December 1st, 2017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7.1.2.2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132856"/>
            <a:ext cx="838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Offline Summary on 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Frequency Offset Indication for TDM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cenario where SS BW and RMSI BW are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onfined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within 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Minimum Carrier Bandwidth 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929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9927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240 </a:t>
            </a:r>
            <a:r>
              <a:rPr lang="en-US" sz="1800" dirty="0"/>
              <a:t>kHz, </a:t>
            </a:r>
            <a:r>
              <a:rPr lang="en-US" sz="1800" dirty="0" smtClean="0"/>
              <a:t>CORESET SCS = 120 kHz, min CH BW = 100 MHz (32 PRBs in SS numerology)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48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/>
              <a:t>2 configurations are sufficient to indicate the frequency offset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7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92896"/>
            <a:ext cx="6880435" cy="4205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052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9927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240 </a:t>
            </a:r>
            <a:r>
              <a:rPr lang="en-US" sz="1800" dirty="0"/>
              <a:t>kHz, </a:t>
            </a:r>
            <a:r>
              <a:rPr lang="en-US" sz="1800" dirty="0" smtClean="0"/>
              <a:t>CORESET SCS = </a:t>
            </a:r>
            <a:r>
              <a:rPr lang="en-US" sz="1800" dirty="0"/>
              <a:t>6</a:t>
            </a:r>
            <a:r>
              <a:rPr lang="en-US" sz="1800" dirty="0" smtClean="0"/>
              <a:t>0 kHz, min CH BW = 100 MHz (32 PRBs in SS numerology)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96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/>
              <a:t>2 configurations are sufficient to indicate the frequency offset 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8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92896"/>
            <a:ext cx="6805133" cy="4159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51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99276" cy="4525963"/>
          </a:xfrm>
        </p:spPr>
        <p:txBody>
          <a:bodyPr>
            <a:normAutofit/>
          </a:bodyPr>
          <a:lstStyle/>
          <a:p>
            <a:r>
              <a:rPr lang="en-US" sz="1800" dirty="0"/>
              <a:t>The configuration of frequency offset for scenario, where the total bandwidth covering that of the SS/PBCH blocks and the initial active DL BWP containing RMSI CORESET when they occur in different time instances is confined within </a:t>
            </a:r>
            <a:r>
              <a:rPr lang="en-US" sz="1800" dirty="0" smtClean="0"/>
              <a:t>minimum carrier bandwidth</a:t>
            </a:r>
            <a:r>
              <a:rPr lang="en-US" sz="1800" dirty="0"/>
              <a:t>, is summarized in the following table.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Note: a = CORESET SCS / SS SCS in the table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90346"/>
              </p:ext>
            </p:extLst>
          </p:nvPr>
        </p:nvGraphicFramePr>
        <p:xfrm>
          <a:off x="1331640" y="3034052"/>
          <a:ext cx="6290680" cy="3383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652"/>
                <a:gridCol w="874489"/>
                <a:gridCol w="1382257"/>
                <a:gridCol w="1354048"/>
                <a:gridCol w="1918234"/>
              </a:tblGrid>
              <a:tr h="59333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SS SCS</a:t>
                      </a:r>
                    </a:p>
                    <a:p>
                      <a:pPr algn="ctr"/>
                      <a:r>
                        <a:rPr lang="en-US" sz="1400" dirty="0" smtClean="0"/>
                        <a:t>(kHz)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CORESET SCS</a:t>
                      </a:r>
                    </a:p>
                    <a:p>
                      <a:pPr algn="ctr"/>
                      <a:r>
                        <a:rPr lang="en-US" sz="1400" dirty="0" smtClean="0"/>
                        <a:t>(kHz)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CORESET BW</a:t>
                      </a:r>
                    </a:p>
                    <a:p>
                      <a:pPr algn="ctr"/>
                      <a:r>
                        <a:rPr lang="en-US" sz="1400" dirty="0" smtClean="0"/>
                        <a:t>(PRB in CORESET numerology)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 configurations of frequency offset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Center frequency</a:t>
                      </a:r>
                      <a:r>
                        <a:rPr lang="en-US" sz="1400" baseline="0" dirty="0" smtClean="0"/>
                        <a:t> o</a:t>
                      </a:r>
                      <a:r>
                        <a:rPr lang="en-US" sz="1400" dirty="0" smtClean="0"/>
                        <a:t>ffset value</a:t>
                      </a:r>
                      <a:r>
                        <a:rPr lang="en-US" sz="1400" baseline="0" dirty="0" smtClean="0"/>
                        <a:t> in </a:t>
                      </a:r>
                      <a:r>
                        <a:rPr lang="en-US" sz="1400" dirty="0" smtClean="0"/>
                        <a:t>PRB of CORESET numerology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-2a,</a:t>
                      </a:r>
                      <a:r>
                        <a:rPr lang="en-US" sz="1400" baseline="0" dirty="0" smtClean="0"/>
                        <a:t> 0, 2a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</a:t>
                      </a:r>
                      <a:endParaRPr 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Not</a:t>
                      </a:r>
                      <a:r>
                        <a:rPr lang="en-US" sz="1400" baseline="0" dirty="0" smtClean="0"/>
                        <a:t> supported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-a</a:t>
                      </a:r>
                      <a:r>
                        <a:rPr lang="en-US" sz="1400" baseline="0" dirty="0" smtClean="0"/>
                        <a:t>, a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-2a, -a, 0, a, a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-2a, 2a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-2a, 2a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-2a, 2a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-2a,</a:t>
                      </a:r>
                      <a:r>
                        <a:rPr lang="en-US" sz="1400" baseline="0" dirty="0" smtClean="0"/>
                        <a:t> 2a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408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5369658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The frequency offset between the center/edge of SS/PBCH block and RMSI CORESET requires indication</a:t>
            </a:r>
          </a:p>
          <a:p>
            <a:r>
              <a:rPr lang="en-US" sz="2000" dirty="0" smtClean="0"/>
              <a:t>With PRB grid offset indication (e.g. “floating sync”), one can assume </a:t>
            </a:r>
            <a:r>
              <a:rPr lang="en-US" sz="2000" dirty="0"/>
              <a:t>the SS/PBCH block and RMSI </a:t>
            </a:r>
            <a:r>
              <a:rPr lang="en-US" sz="2000" dirty="0" smtClean="0"/>
              <a:t>CORESET are PRB level aligned. 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This summary focuses on the scenario where the </a:t>
            </a:r>
            <a:r>
              <a:rPr lang="en-US" sz="2000" dirty="0">
                <a:solidFill>
                  <a:srgbClr val="FF0000"/>
                </a:solidFill>
              </a:rPr>
              <a:t>total bandwidth covering that of the SS/PBCH blocks and the initial active DL BWP containing RMSI CORESET when they occur in different time instances is confined within minimum carrier bandwidth 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/>
              <a:t>RAN4 agreed that the channel raster for &lt;6 GHz is either 15 kHz or 100 kHz and the channel raster for &gt;6 GHz is 60 kHz.</a:t>
            </a:r>
          </a:p>
          <a:p>
            <a:r>
              <a:rPr lang="en-US" sz="2000" dirty="0" smtClean="0"/>
              <a:t>SS/PBCH block is assumed to be aligned on an SS raster</a:t>
            </a:r>
          </a:p>
          <a:p>
            <a:r>
              <a:rPr lang="en-US" sz="2000" dirty="0" smtClean="0"/>
              <a:t>Min channel shifts by the granularity of a PRB level CH raster</a:t>
            </a:r>
          </a:p>
          <a:p>
            <a:r>
              <a:rPr lang="en-US" sz="2000" dirty="0" smtClean="0"/>
              <a:t>RAN1 should strive for minimum number of configurations on the relative frequency location </a:t>
            </a:r>
            <a:r>
              <a:rPr lang="en-US" sz="2000" dirty="0"/>
              <a:t>between SS/PBCH block and RMSI </a:t>
            </a:r>
            <a:r>
              <a:rPr lang="en-US" sz="2000" dirty="0" smtClean="0"/>
              <a:t>CORESET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Examples shown in this summary do not imply the corresponding combination of SS numerology, RMSI numerology and CORESET BW has to be supported 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5369658"/>
          </a:xfrm>
        </p:spPr>
        <p:txBody>
          <a:bodyPr>
            <a:normAutofit/>
          </a:bodyPr>
          <a:lstStyle/>
          <a:p>
            <a:r>
              <a:rPr lang="en-US" sz="1800" dirty="0" smtClean="0"/>
              <a:t>RAN4 Agreement </a:t>
            </a:r>
            <a:r>
              <a:rPr lang="en-US" sz="1800" dirty="0"/>
              <a:t>on spectral utilization for below </a:t>
            </a:r>
            <a:r>
              <a:rPr lang="en-US" sz="1800" dirty="0" smtClean="0"/>
              <a:t>6GHz (</a:t>
            </a:r>
            <a:r>
              <a:rPr lang="en-US" altLang="zh-CN" sz="1800" b="1" dirty="0">
                <a:latin typeface="Calibri" pitchFamily="34" charset="0"/>
              </a:rPr>
              <a:t>R4-1709075</a:t>
            </a:r>
            <a:r>
              <a:rPr lang="en-US" sz="1800" dirty="0" smtClean="0"/>
              <a:t>)</a:t>
            </a:r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RAN4 </a:t>
            </a:r>
            <a:r>
              <a:rPr lang="en-US" sz="1800" dirty="0"/>
              <a:t>Agreement on spectral utilization for </a:t>
            </a:r>
            <a:r>
              <a:rPr lang="en-US" sz="1800" dirty="0" smtClean="0"/>
              <a:t>above 6GHz (</a:t>
            </a:r>
            <a:r>
              <a:rPr lang="en-US" altLang="zh-CN" sz="1800" b="1" dirty="0">
                <a:latin typeface="Calibri" pitchFamily="34" charset="0"/>
              </a:rPr>
              <a:t>R4-1709075</a:t>
            </a:r>
            <a:r>
              <a:rPr lang="en-US" sz="1800" dirty="0" smtClean="0"/>
              <a:t>)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08820"/>
            <a:ext cx="7974645" cy="1533365"/>
          </a:xfrm>
          <a:prstGeom prst="rect">
            <a:avLst/>
          </a:prstGeom>
        </p:spPr>
      </p:pic>
      <p:pic>
        <p:nvPicPr>
          <p:cNvPr id="5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764" y="4113076"/>
            <a:ext cx="3888432" cy="121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4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15 kHz, min CH BW = 5 MHz (25 PRBs for both SS and CORESET)</a:t>
            </a:r>
          </a:p>
          <a:p>
            <a:pPr lvl="1"/>
            <a:r>
              <a:rPr lang="en-US" sz="1400" dirty="0" smtClean="0"/>
              <a:t>SS/PBCH block BW = 20 PRBs (in SS numerology), RMSI CORESET BW = 24 PRBs (in RMSI numerology)</a:t>
            </a:r>
          </a:p>
          <a:p>
            <a:pPr lvl="1"/>
            <a:r>
              <a:rPr lang="en-US" sz="1400" dirty="0" smtClean="0"/>
              <a:t>3 configurations are sufficient 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28" y="2888940"/>
            <a:ext cx="7591425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3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15 </a:t>
            </a:r>
            <a:r>
              <a:rPr lang="en-US" sz="1800" dirty="0"/>
              <a:t>kHz, </a:t>
            </a:r>
            <a:r>
              <a:rPr lang="en-US" sz="1800" dirty="0" smtClean="0"/>
              <a:t>CORESET SCS = 30 kHz, min CH BW = 5 MHz (25 PRBs for SS and 11 PRBs for CORESET)</a:t>
            </a:r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12 </a:t>
            </a:r>
            <a:r>
              <a:rPr lang="en-US" sz="1400" dirty="0"/>
              <a:t>PRBs (in RMSI numerology</a:t>
            </a:r>
            <a:r>
              <a:rPr lang="en-US" sz="1400" dirty="0" smtClean="0"/>
              <a:t>)</a:t>
            </a:r>
          </a:p>
          <a:p>
            <a:pPr lvl="1"/>
            <a:r>
              <a:rPr lang="en-US" sz="1400" dirty="0" smtClean="0"/>
              <a:t>This scenario cannot be supported, unless the channel utilization of 5 MHz with 30 kHz can be at least 12 PRBs</a:t>
            </a:r>
            <a:endParaRPr lang="en-US" sz="1400" dirty="0"/>
          </a:p>
          <a:p>
            <a:pPr lvl="1"/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</a:t>
            </a:r>
            <a:r>
              <a:rPr lang="en-US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89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30 </a:t>
            </a:r>
            <a:r>
              <a:rPr lang="en-US" sz="1800" dirty="0"/>
              <a:t>kHz, </a:t>
            </a:r>
            <a:r>
              <a:rPr lang="en-US" sz="1800" dirty="0" smtClean="0"/>
              <a:t>CORESET SCS = 15 kHz, min CH BW = 10 MHz (24 PRBs for SS, and 52 PRBs for CORESET)</a:t>
            </a:r>
          </a:p>
          <a:p>
            <a:pPr lvl="1"/>
            <a:r>
              <a:rPr lang="en-US" sz="1400" dirty="0"/>
              <a:t>SS/PBCH block BW = 20 PRBs (in SS numerology), RMSI CORESET BW = 48 PRBs (in RMSI numerology)</a:t>
            </a:r>
          </a:p>
          <a:p>
            <a:pPr lvl="1"/>
            <a:r>
              <a:rPr lang="en-US" sz="1400" dirty="0"/>
              <a:t>2</a:t>
            </a:r>
            <a:r>
              <a:rPr lang="en-US" sz="1400" dirty="0" smtClean="0"/>
              <a:t> </a:t>
            </a:r>
            <a:r>
              <a:rPr lang="en-US" sz="1400" dirty="0"/>
              <a:t>configurations are sufficient to indicate the frequency offset </a:t>
            </a:r>
          </a:p>
          <a:p>
            <a:endParaRPr lang="en-US" sz="18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95" y="2492896"/>
            <a:ext cx="7944338" cy="4320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750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30 </a:t>
            </a:r>
            <a:r>
              <a:rPr lang="en-US" sz="1800" dirty="0"/>
              <a:t>kHz, </a:t>
            </a:r>
            <a:r>
              <a:rPr lang="en-US" sz="1800" dirty="0" smtClean="0"/>
              <a:t>CORESET SCS = 30 kHz, min CH BW = 10 MHz (24 PRBs for both SS and CORESET)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24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 smtClean="0"/>
              <a:t>5 </a:t>
            </a:r>
            <a:r>
              <a:rPr lang="en-US" sz="1400" dirty="0"/>
              <a:t>configurations are sufficient to indicate the frequency offset 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4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11500"/>
            <a:ext cx="7731907" cy="408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34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120 </a:t>
            </a:r>
            <a:r>
              <a:rPr lang="en-US" sz="1800" dirty="0"/>
              <a:t>kHz, </a:t>
            </a:r>
            <a:r>
              <a:rPr lang="en-US" sz="1800" dirty="0" smtClean="0"/>
              <a:t>CORESET SCS = 60 kHz, min CH BW = 50 MHz (32 PRBs in SS numerology)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48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 smtClean="0"/>
              <a:t>2 </a:t>
            </a:r>
            <a:r>
              <a:rPr lang="en-US" sz="1400" dirty="0"/>
              <a:t>configurations are sufficient to indicate the frequency offset 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5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564904"/>
            <a:ext cx="6811161" cy="4157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38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9927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120 </a:t>
            </a:r>
            <a:r>
              <a:rPr lang="en-US" sz="1800" dirty="0"/>
              <a:t>kHz, </a:t>
            </a:r>
            <a:r>
              <a:rPr lang="en-US" sz="1800" dirty="0" smtClean="0"/>
              <a:t>CORESET SCS = 120 kHz, min CH BW = 50 MHz (32 PRBs in SS numerology)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24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/>
              <a:t>2 configurations are sufficient to indicate the frequency offset 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6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0908"/>
            <a:ext cx="6813047" cy="4164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286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15858</TotalTime>
  <Words>877</Words>
  <Application>Microsoft Office PowerPoint</Application>
  <PresentationFormat>On-screen Show (4:3)</PresentationFormat>
  <Paragraphs>106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Background</vt:lpstr>
      <vt:lpstr>Background</vt:lpstr>
      <vt:lpstr>Example 1</vt:lpstr>
      <vt:lpstr>Example 2</vt:lpstr>
      <vt:lpstr>Example 3</vt:lpstr>
      <vt:lpstr>Example 4</vt:lpstr>
      <vt:lpstr>Example 5</vt:lpstr>
      <vt:lpstr>Example 6</vt:lpstr>
      <vt:lpstr>Example 7</vt:lpstr>
      <vt:lpstr>Example 8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Hongbo Si</cp:lastModifiedBy>
  <cp:revision>1030</cp:revision>
  <dcterms:created xsi:type="dcterms:W3CDTF">2016-03-24T01:14:08Z</dcterms:created>
  <dcterms:modified xsi:type="dcterms:W3CDTF">2017-11-30T23:26:04Z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(3)NQtT/7RqK9Zx0ZYcyNfSZsb6p7isuIxN1ysRaIAOYmenlfGti7zVt8+UXtY2hq8xrCnVGcNx
V0cPnLX7nOSqLhh3Qw297wyYLmk+Do+EL42RYq8fkb7L9HpMdOC3py9GwA+Nqpaxlm4hf8WS
IghGlWvcP8F9ZoP2GT4/yn/0PgN6eCQLBl/QeDLQWneQwljswrI2lG0cBq/aUyDquz4iAy8Z
r6QoBUPl6NYC8HtkDf</vt:lpwstr>
  </property>
  <property fmtid="{D5CDD505-2E9C-101B-9397-08002B2CF9AE}" pid="9" name="_2015_ms_pID_7253431">
    <vt:lpwstr>GMmadfTQApEckiEJBhpMMMfjb1Sa1BfZWAoXqmQ1B33QD4F3FgmZ1F
5NwIqQXAk9UU7KIQhflePUAv142kmxFNP73i/7wTeoPH91Rs5mdgXr3KvOvj+rNUIufE3rPS
ebW/eAZBoEszZMcj8EHNsTaSIiWGhLI223HWOsawmzP4rfKTqU52vSauetqh385OCLkgK1r7
v371B04zcFugzqRVG7sA4oK0Rf/B653P7sZC</vt:lpwstr>
  </property>
  <property fmtid="{D5CDD505-2E9C-101B-9397-08002B2CF9AE}" pid="10" name="_2015_ms_pID_7253432">
    <vt:lpwstr>trQLmzKCLCUJbGmupr4TkSgZAQ7HfxYr4e2z
nbUyvMyI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1491353392</vt:lpwstr>
  </property>
  <property fmtid="{5C58129F-E5B8-477A-9B38-B3E54BFA04C8}" pid="2">
    <vt:lpwstr>A27793D690CCD30776C89F226D19CB029AFA08B5C5966C767549A007611A3F29</vt:lpwstr>
  </property>
</Properties>
</file>