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3"/>
  </p:notesMasterIdLst>
  <p:sldIdLst>
    <p:sldId id="271" r:id="rId6"/>
    <p:sldId id="287" r:id="rId7"/>
    <p:sldId id="272" r:id="rId8"/>
    <p:sldId id="273" r:id="rId9"/>
    <p:sldId id="274" r:id="rId10"/>
    <p:sldId id="275" r:id="rId11"/>
    <p:sldId id="276" r:id="rId12"/>
    <p:sldId id="277" r:id="rId13"/>
    <p:sldId id="279" r:id="rId14"/>
    <p:sldId id="280" r:id="rId15"/>
    <p:sldId id="284" r:id="rId16"/>
    <p:sldId id="282" r:id="rId17"/>
    <p:sldId id="285" r:id="rId18"/>
    <p:sldId id="283" r:id="rId19"/>
    <p:sldId id="288" r:id="rId20"/>
    <p:sldId id="286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5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1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6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0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12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9.bin"/><Relationship Id="rId5" Type="http://schemas.openxmlformats.org/officeDocument/2006/relationships/oleObject" Target="../embeddings/oleObject46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7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5.bin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3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Correcting NR OFDM </a:t>
            </a:r>
            <a:r>
              <a:rPr lang="en-US" dirty="0" smtClean="0"/>
              <a:t>Symbol Generation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R1-1721601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502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NV, USA, November 26th – December 1st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Alternative without signaling/different behavior for different channel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the up-conversion equation in 38.211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534698"/>
              </p:ext>
            </p:extLst>
          </p:nvPr>
        </p:nvGraphicFramePr>
        <p:xfrm>
          <a:off x="914400" y="2895600"/>
          <a:ext cx="154278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7" name="Equation" r:id="rId3" imgW="1028520" imgH="241200" progId="Equation.3">
                  <p:embed/>
                </p:oleObj>
              </mc:Choice>
              <mc:Fallback>
                <p:oleObj name="Equation" r:id="rId3" imgW="10285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895600"/>
                        <a:ext cx="1542780" cy="36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2900003" y="3001483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503863"/>
              </p:ext>
            </p:extLst>
          </p:nvPr>
        </p:nvGraphicFramePr>
        <p:xfrm>
          <a:off x="4127500" y="2744788"/>
          <a:ext cx="23987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8" name="Equation" r:id="rId5" imgW="1600200" imgH="342720" progId="Equation.3">
                  <p:embed/>
                </p:oleObj>
              </mc:Choice>
              <mc:Fallback>
                <p:oleObj name="Equation" r:id="rId5" imgW="1600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2744788"/>
                        <a:ext cx="2398713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95800" y="4325585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 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44247"/>
              </p:ext>
            </p:extLst>
          </p:nvPr>
        </p:nvGraphicFramePr>
        <p:xfrm>
          <a:off x="4175844" y="4978781"/>
          <a:ext cx="4473575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49" name="Equation" r:id="rId7" imgW="2984400" imgH="990360" progId="Equation.3">
                  <p:embed/>
                </p:oleObj>
              </mc:Choice>
              <mc:Fallback>
                <p:oleObj name="Equation" r:id="rId7" imgW="2984400" imgH="990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5844" y="4978781"/>
                        <a:ext cx="4473575" cy="148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1" y="3381892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 state that this represent signal waveform of symbol </a:t>
            </a:r>
            <a:r>
              <a:rPr lang="en-US" i="1" dirty="0" smtClean="0"/>
              <a:t>l </a:t>
            </a:r>
            <a:r>
              <a:rPr lang="en-US" dirty="0" smtClean="0"/>
              <a:t>after the up-conversion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32544" y="4378616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Note: It </a:t>
            </a:r>
            <a:r>
              <a:rPr lang="en-US" dirty="0" smtClean="0"/>
              <a:t>will be up to UE implementation to compensate back the rest of the phase rotation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89223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Down-selection among options:</a:t>
            </a:r>
          </a:p>
          <a:p>
            <a:pPr lvl="1"/>
            <a:r>
              <a:rPr lang="en-US" sz="1600" dirty="0" smtClean="0"/>
              <a:t>Option 1)</a:t>
            </a:r>
          </a:p>
          <a:p>
            <a:pPr lvl="2"/>
            <a:r>
              <a:rPr lang="en-US" sz="1400" dirty="0" err="1" smtClean="0"/>
              <a:t>gNB</a:t>
            </a:r>
            <a:r>
              <a:rPr lang="en-US" sz="1400" dirty="0" smtClean="0"/>
              <a:t> </a:t>
            </a:r>
            <a:r>
              <a:rPr lang="en-US" sz="1400" dirty="0"/>
              <a:t>pre-compensates phase of OFDM symbols of SS/PBCH using center frequency of SS/PBCH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RMSI PDCCH and PDSCH using center frequency of SS/PBCH</a:t>
            </a:r>
          </a:p>
          <a:p>
            <a:pPr lvl="2"/>
            <a:r>
              <a:rPr lang="en-US" sz="1400" dirty="0"/>
              <a:t>For all other signals/channels, </a:t>
            </a:r>
            <a:r>
              <a:rPr lang="en-US" sz="1400" dirty="0" err="1"/>
              <a:t>gNB</a:t>
            </a:r>
            <a:r>
              <a:rPr lang="en-US" sz="1400" dirty="0"/>
              <a:t> does not pre-compensate phase</a:t>
            </a:r>
          </a:p>
          <a:p>
            <a:pPr lvl="2"/>
            <a:r>
              <a:rPr lang="en-US" sz="1400" dirty="0"/>
              <a:t>Note: UE will utilize channel bandwidth and k0 signaling in RMSI for any needed </a:t>
            </a:r>
            <a:r>
              <a:rPr lang="en-US" sz="1400" dirty="0" smtClean="0"/>
              <a:t>compensation</a:t>
            </a:r>
          </a:p>
          <a:p>
            <a:pPr lvl="1"/>
            <a:r>
              <a:rPr lang="en-US" sz="1600" dirty="0"/>
              <a:t>Option </a:t>
            </a:r>
            <a:r>
              <a:rPr lang="en-US" sz="1600" dirty="0" smtClean="0"/>
              <a:t>2)</a:t>
            </a:r>
            <a:endParaRPr lang="en-US" sz="1600" dirty="0"/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SS/PBCH using center frequency of SS/PBCH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RMSI PDCCH and PDSCH using center frequency of RMSI CORESET</a:t>
            </a:r>
          </a:p>
          <a:p>
            <a:pPr lvl="2"/>
            <a:r>
              <a:rPr lang="en-US" sz="1400" dirty="0"/>
              <a:t>For all other signals/channels, </a:t>
            </a:r>
            <a:r>
              <a:rPr lang="en-US" sz="1400" dirty="0" err="1"/>
              <a:t>gNB</a:t>
            </a:r>
            <a:r>
              <a:rPr lang="en-US" sz="1400" dirty="0"/>
              <a:t> does not pre-compensate phase.</a:t>
            </a:r>
          </a:p>
          <a:p>
            <a:pPr lvl="2"/>
            <a:r>
              <a:rPr lang="en-US" sz="1400" dirty="0" smtClean="0"/>
              <a:t>Note: UE </a:t>
            </a:r>
            <a:r>
              <a:rPr lang="en-US" sz="1400" dirty="0"/>
              <a:t>will utilize channel bandwidth and k0 signaling in RMSI for any needed compensation</a:t>
            </a:r>
          </a:p>
          <a:p>
            <a:pPr lvl="1"/>
            <a:r>
              <a:rPr lang="en-US" sz="1600" dirty="0" smtClean="0"/>
              <a:t>Option 3)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all OFDM symbols using center frequency of its own center </a:t>
            </a:r>
            <a:r>
              <a:rPr lang="en-US" sz="1400" dirty="0" smtClean="0"/>
              <a:t>frequency</a:t>
            </a:r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45643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7828" y="1365659"/>
            <a:ext cx="5087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Define one new OFDM symbol generation equation</a:t>
            </a:r>
            <a:endParaRPr lang="en-US" b="1" i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8563194"/>
              </p:ext>
            </p:extLst>
          </p:nvPr>
        </p:nvGraphicFramePr>
        <p:xfrm>
          <a:off x="1222375" y="3413125"/>
          <a:ext cx="292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8" name="Equation" r:id="rId3" imgW="2336760" imgH="457200" progId="Equation.3">
                  <p:embed/>
                </p:oleObj>
              </mc:Choice>
              <mc:Fallback>
                <p:oleObj name="Equation" r:id="rId3" imgW="23367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3413125"/>
                        <a:ext cx="2921000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893560"/>
              </p:ext>
            </p:extLst>
          </p:nvPr>
        </p:nvGraphicFramePr>
        <p:xfrm>
          <a:off x="692409" y="2780198"/>
          <a:ext cx="49339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9" name="Equation" r:id="rId5" imgW="3288960" imgH="469800" progId="Equation.3">
                  <p:embed/>
                </p:oleObj>
              </mc:Choice>
              <mc:Fallback>
                <p:oleObj name="Equation" r:id="rId5" imgW="3288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409" y="2780198"/>
                        <a:ext cx="49339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7828" y="2278179"/>
            <a:ext cx="585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SS/PBCH block, and PDCCH of RMSI and PDSCH of RMSI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5089504"/>
            <a:ext cx="117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Otherwise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9182" y="4228963"/>
            <a:ext cx="120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PRACH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4114" y="4598295"/>
            <a:ext cx="173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Refer to issue #2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880373"/>
              </p:ext>
            </p:extLst>
          </p:nvPr>
        </p:nvGraphicFramePr>
        <p:xfrm>
          <a:off x="838200" y="5617722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0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617722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051071" y="2801642"/>
            <a:ext cx="2829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</a:t>
            </a:r>
            <a:r>
              <a:rPr lang="en-US" baseline="-25000" dirty="0" err="1"/>
              <a:t>SSB</a:t>
            </a:r>
            <a:r>
              <a:rPr lang="en-US" dirty="0"/>
              <a:t> is the </a:t>
            </a:r>
            <a:r>
              <a:rPr lang="en-US" dirty="0" smtClean="0"/>
              <a:t>frequency </a:t>
            </a:r>
            <a:r>
              <a:rPr lang="en-US" dirty="0"/>
              <a:t>location of the center of the </a:t>
            </a:r>
            <a:r>
              <a:rPr lang="en-US" dirty="0" smtClean="0"/>
              <a:t>SS/PBCH </a:t>
            </a:r>
            <a:r>
              <a:rPr lang="en-US" dirty="0"/>
              <a:t>PRB</a:t>
            </a:r>
          </a:p>
          <a:p>
            <a:r>
              <a:rPr lang="en-US" dirty="0"/>
              <a:t>minus the frequency location of the center of the </a:t>
            </a:r>
            <a:r>
              <a:rPr lang="en-US" dirty="0" smtClean="0"/>
              <a:t>NR signal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343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1513" y="1320630"/>
            <a:ext cx="5098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Define two new OFDM symbol generation equation</a:t>
            </a:r>
            <a:endParaRPr lang="en-US" b="1" i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0995121"/>
              </p:ext>
            </p:extLst>
          </p:nvPr>
        </p:nvGraphicFramePr>
        <p:xfrm>
          <a:off x="1169988" y="3998913"/>
          <a:ext cx="30003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7" name="Equation" r:id="rId3" imgW="2400120" imgH="457200" progId="Equation.3">
                  <p:embed/>
                </p:oleObj>
              </mc:Choice>
              <mc:Fallback>
                <p:oleObj name="Equation" r:id="rId3" imgW="24001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3998913"/>
                        <a:ext cx="3000375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726953"/>
              </p:ext>
            </p:extLst>
          </p:nvPr>
        </p:nvGraphicFramePr>
        <p:xfrm>
          <a:off x="680327" y="3367044"/>
          <a:ext cx="49339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8" name="Equation" r:id="rId5" imgW="3288960" imgH="469800" progId="Equation.3">
                  <p:embed/>
                </p:oleObj>
              </mc:Choice>
              <mc:Fallback>
                <p:oleObj name="Equation" r:id="rId5" imgW="3288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327" y="3367044"/>
                        <a:ext cx="49339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2997712"/>
            <a:ext cx="3926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PDCCH of RMSI and PDSCH of RMSI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64868" y="3596329"/>
            <a:ext cx="2829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</a:t>
            </a:r>
            <a:r>
              <a:rPr lang="en-US" baseline="-25000" dirty="0" err="1" smtClean="0"/>
              <a:t>RMSI</a:t>
            </a:r>
            <a:r>
              <a:rPr lang="en-US" dirty="0" smtClean="0"/>
              <a:t> </a:t>
            </a:r>
            <a:r>
              <a:rPr lang="en-US" dirty="0"/>
              <a:t>is the </a:t>
            </a:r>
            <a:r>
              <a:rPr lang="en-US" dirty="0" smtClean="0"/>
              <a:t>frequency </a:t>
            </a:r>
            <a:r>
              <a:rPr lang="en-US" dirty="0"/>
              <a:t>location of the center of the </a:t>
            </a:r>
            <a:r>
              <a:rPr lang="en-US" dirty="0" smtClean="0"/>
              <a:t>RMSI CORESET </a:t>
            </a:r>
            <a:r>
              <a:rPr lang="en-US" dirty="0"/>
              <a:t>PRB</a:t>
            </a:r>
          </a:p>
          <a:p>
            <a:r>
              <a:rPr lang="en-US" dirty="0"/>
              <a:t>minus the frequency location of the center of the </a:t>
            </a:r>
            <a:r>
              <a:rPr lang="en-US" dirty="0" smtClean="0"/>
              <a:t>NR signal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5472532"/>
            <a:ext cx="117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Otherwise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9182" y="4611991"/>
            <a:ext cx="120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PRACH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4114" y="4981323"/>
            <a:ext cx="173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 to </a:t>
            </a:r>
            <a:r>
              <a:rPr lang="en-US" dirty="0" smtClean="0"/>
              <a:t>issue #2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060565"/>
              </p:ext>
            </p:extLst>
          </p:nvPr>
        </p:nvGraphicFramePr>
        <p:xfrm>
          <a:off x="838200" y="6000750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9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6000750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71577" y="1844690"/>
            <a:ext cx="585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SS/PBCH block, and PDCCH of RMSI and PDSCH of RMSI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93212" y="2361987"/>
            <a:ext cx="345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equation as in option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977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3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912594"/>
              </p:ext>
            </p:extLst>
          </p:nvPr>
        </p:nvGraphicFramePr>
        <p:xfrm>
          <a:off x="1158156" y="3575052"/>
          <a:ext cx="154278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0" name="Equation" r:id="rId3" imgW="1028520" imgH="241200" progId="Equation.3">
                  <p:embed/>
                </p:oleObj>
              </mc:Choice>
              <mc:Fallback>
                <p:oleObj name="Equation" r:id="rId3" imgW="10285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156" y="3575052"/>
                        <a:ext cx="1542780" cy="36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3143759" y="3680935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857972"/>
              </p:ext>
            </p:extLst>
          </p:nvPr>
        </p:nvGraphicFramePr>
        <p:xfrm>
          <a:off x="4371975" y="3424238"/>
          <a:ext cx="23987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1" name="Equation" r:id="rId5" imgW="1600200" imgH="342720" progId="Equation.3">
                  <p:embed/>
                </p:oleObj>
              </mc:Choice>
              <mc:Fallback>
                <p:oleObj name="Equation" r:id="rId5" imgW="1600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3424238"/>
                        <a:ext cx="2398713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53757" y="4061344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 state that this represent signal waveform of symbol </a:t>
            </a:r>
            <a:r>
              <a:rPr lang="en-US" i="1" dirty="0" smtClean="0"/>
              <a:t>l </a:t>
            </a:r>
            <a:r>
              <a:rPr lang="en-US" dirty="0" smtClean="0"/>
              <a:t>after the up-conversion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55416" y="2929773"/>
            <a:ext cx="316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Change up-conversion equation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3079" y="2236033"/>
            <a:ext cx="3743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Update the up-conversion  equation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827139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 #2 – PRACH OFDM symbol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3556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grpSp>
        <p:nvGrpSpPr>
          <p:cNvPr id="1429" name="Group 1428"/>
          <p:cNvGrpSpPr/>
          <p:nvPr/>
        </p:nvGrpSpPr>
        <p:grpSpPr>
          <a:xfrm>
            <a:off x="400621" y="1600200"/>
            <a:ext cx="8273239" cy="2740339"/>
            <a:chOff x="255586" y="2925226"/>
            <a:chExt cx="10470656" cy="3257835"/>
          </a:xfrm>
        </p:grpSpPr>
        <p:sp>
          <p:nvSpPr>
            <p:cNvPr id="1144" name="Rectangle 1143"/>
            <p:cNvSpPr/>
            <p:nvPr/>
          </p:nvSpPr>
          <p:spPr>
            <a:xfrm>
              <a:off x="3521487" y="4973878"/>
              <a:ext cx="630444" cy="457200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45" name="Oval 1144"/>
            <p:cNvSpPr/>
            <p:nvPr/>
          </p:nvSpPr>
          <p:spPr>
            <a:xfrm>
              <a:off x="352148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46" name="Oval 1145"/>
            <p:cNvSpPr/>
            <p:nvPr/>
          </p:nvSpPr>
          <p:spPr>
            <a:xfrm>
              <a:off x="357425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47" name="Oval 1146"/>
            <p:cNvSpPr/>
            <p:nvPr/>
          </p:nvSpPr>
          <p:spPr>
            <a:xfrm>
              <a:off x="362701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48" name="Oval 1147"/>
            <p:cNvSpPr/>
            <p:nvPr/>
          </p:nvSpPr>
          <p:spPr>
            <a:xfrm>
              <a:off x="367841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49" name="Oval 1148"/>
            <p:cNvSpPr/>
            <p:nvPr/>
          </p:nvSpPr>
          <p:spPr>
            <a:xfrm>
              <a:off x="373118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0" name="Oval 1149"/>
            <p:cNvSpPr/>
            <p:nvPr/>
          </p:nvSpPr>
          <p:spPr>
            <a:xfrm>
              <a:off x="378394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1" name="Oval 1150"/>
            <p:cNvSpPr/>
            <p:nvPr/>
          </p:nvSpPr>
          <p:spPr>
            <a:xfrm>
              <a:off x="383534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2" name="Oval 1151"/>
            <p:cNvSpPr/>
            <p:nvPr/>
          </p:nvSpPr>
          <p:spPr>
            <a:xfrm>
              <a:off x="388811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3" name="Oval 1152"/>
            <p:cNvSpPr/>
            <p:nvPr/>
          </p:nvSpPr>
          <p:spPr>
            <a:xfrm>
              <a:off x="394087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4" name="Oval 1153"/>
            <p:cNvSpPr/>
            <p:nvPr/>
          </p:nvSpPr>
          <p:spPr>
            <a:xfrm>
              <a:off x="399227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5" name="Oval 1154"/>
            <p:cNvSpPr/>
            <p:nvPr/>
          </p:nvSpPr>
          <p:spPr>
            <a:xfrm>
              <a:off x="404504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6" name="Oval 1155"/>
            <p:cNvSpPr/>
            <p:nvPr/>
          </p:nvSpPr>
          <p:spPr>
            <a:xfrm>
              <a:off x="409780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7" name="Rectangle 1156"/>
            <p:cNvSpPr/>
            <p:nvPr/>
          </p:nvSpPr>
          <p:spPr>
            <a:xfrm>
              <a:off x="4149207" y="4973878"/>
              <a:ext cx="630444" cy="457200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8" name="Oval 1157"/>
            <p:cNvSpPr/>
            <p:nvPr/>
          </p:nvSpPr>
          <p:spPr>
            <a:xfrm>
              <a:off x="414920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59" name="Oval 1158"/>
            <p:cNvSpPr/>
            <p:nvPr/>
          </p:nvSpPr>
          <p:spPr>
            <a:xfrm>
              <a:off x="420197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0" name="Oval 1159"/>
            <p:cNvSpPr/>
            <p:nvPr/>
          </p:nvSpPr>
          <p:spPr>
            <a:xfrm>
              <a:off x="425473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1" name="Oval 1160"/>
            <p:cNvSpPr/>
            <p:nvPr/>
          </p:nvSpPr>
          <p:spPr>
            <a:xfrm>
              <a:off x="430613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2" name="Oval 1161"/>
            <p:cNvSpPr/>
            <p:nvPr/>
          </p:nvSpPr>
          <p:spPr>
            <a:xfrm>
              <a:off x="435890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3" name="Oval 1162"/>
            <p:cNvSpPr/>
            <p:nvPr/>
          </p:nvSpPr>
          <p:spPr>
            <a:xfrm>
              <a:off x="441166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4" name="Oval 1163"/>
            <p:cNvSpPr/>
            <p:nvPr/>
          </p:nvSpPr>
          <p:spPr>
            <a:xfrm>
              <a:off x="446306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5" name="Oval 1164"/>
            <p:cNvSpPr/>
            <p:nvPr/>
          </p:nvSpPr>
          <p:spPr>
            <a:xfrm>
              <a:off x="451583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6" name="Oval 1165"/>
            <p:cNvSpPr/>
            <p:nvPr/>
          </p:nvSpPr>
          <p:spPr>
            <a:xfrm>
              <a:off x="4567227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7" name="Oval 1166"/>
            <p:cNvSpPr/>
            <p:nvPr/>
          </p:nvSpPr>
          <p:spPr>
            <a:xfrm>
              <a:off x="4619996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8" name="Oval 1167"/>
            <p:cNvSpPr/>
            <p:nvPr/>
          </p:nvSpPr>
          <p:spPr>
            <a:xfrm>
              <a:off x="4672760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69" name="Oval 1168"/>
            <p:cNvSpPr/>
            <p:nvPr/>
          </p:nvSpPr>
          <p:spPr>
            <a:xfrm>
              <a:off x="4725524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0" name="Rectangle 1169"/>
            <p:cNvSpPr/>
            <p:nvPr/>
          </p:nvSpPr>
          <p:spPr>
            <a:xfrm>
              <a:off x="2889302" y="4973878"/>
              <a:ext cx="630444" cy="457200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1" name="Oval 1170"/>
            <p:cNvSpPr/>
            <p:nvPr/>
          </p:nvSpPr>
          <p:spPr>
            <a:xfrm>
              <a:off x="2889301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2" name="Oval 1171"/>
            <p:cNvSpPr/>
            <p:nvPr/>
          </p:nvSpPr>
          <p:spPr>
            <a:xfrm>
              <a:off x="2942065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3" name="Oval 1172"/>
            <p:cNvSpPr/>
            <p:nvPr/>
          </p:nvSpPr>
          <p:spPr>
            <a:xfrm>
              <a:off x="2994829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4" name="Oval 1173"/>
            <p:cNvSpPr/>
            <p:nvPr/>
          </p:nvSpPr>
          <p:spPr>
            <a:xfrm>
              <a:off x="3046231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5" name="Oval 1174"/>
            <p:cNvSpPr/>
            <p:nvPr/>
          </p:nvSpPr>
          <p:spPr>
            <a:xfrm>
              <a:off x="3098995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6" name="Oval 1175"/>
            <p:cNvSpPr/>
            <p:nvPr/>
          </p:nvSpPr>
          <p:spPr>
            <a:xfrm>
              <a:off x="3151759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7" name="Oval 1176"/>
            <p:cNvSpPr/>
            <p:nvPr/>
          </p:nvSpPr>
          <p:spPr>
            <a:xfrm>
              <a:off x="3203161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8" name="Oval 1177"/>
            <p:cNvSpPr/>
            <p:nvPr/>
          </p:nvSpPr>
          <p:spPr>
            <a:xfrm>
              <a:off x="3255925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79" name="Oval 1178"/>
            <p:cNvSpPr/>
            <p:nvPr/>
          </p:nvSpPr>
          <p:spPr>
            <a:xfrm>
              <a:off x="3308689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80" name="Oval 1179"/>
            <p:cNvSpPr/>
            <p:nvPr/>
          </p:nvSpPr>
          <p:spPr>
            <a:xfrm>
              <a:off x="3358729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81" name="Oval 1180"/>
            <p:cNvSpPr/>
            <p:nvPr/>
          </p:nvSpPr>
          <p:spPr>
            <a:xfrm>
              <a:off x="3412855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sp>
          <p:nvSpPr>
            <p:cNvPr id="1182" name="Oval 1181"/>
            <p:cNvSpPr/>
            <p:nvPr/>
          </p:nvSpPr>
          <p:spPr>
            <a:xfrm>
              <a:off x="3465619" y="4973878"/>
              <a:ext cx="54126" cy="457200"/>
            </a:xfrm>
            <a:prstGeom prst="ellipse">
              <a:avLst/>
            </a:prstGeom>
            <a:solidFill>
              <a:srgbClr val="FC4C02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  <p:grpSp>
          <p:nvGrpSpPr>
            <p:cNvPr id="1183" name="Group 1182"/>
            <p:cNvGrpSpPr/>
            <p:nvPr/>
          </p:nvGrpSpPr>
          <p:grpSpPr>
            <a:xfrm>
              <a:off x="2257155" y="4973878"/>
              <a:ext cx="630445" cy="457200"/>
              <a:chOff x="1835528" y="1886857"/>
              <a:chExt cx="630445" cy="457200"/>
            </a:xfrm>
          </p:grpSpPr>
          <p:sp>
            <p:nvSpPr>
              <p:cNvPr id="1184" name="Rectangle 1183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85" name="Oval 1184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86" name="Oval 1185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87" name="Oval 1186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88" name="Oval 1187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89" name="Oval 1188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0" name="Oval 1189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1" name="Oval 1190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2" name="Oval 1191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3" name="Oval 1192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4" name="Oval 1193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5" name="Oval 1194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6" name="Oval 1195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197" name="Group 1196"/>
            <p:cNvGrpSpPr/>
            <p:nvPr/>
          </p:nvGrpSpPr>
          <p:grpSpPr>
            <a:xfrm>
              <a:off x="1273901" y="4973878"/>
              <a:ext cx="630445" cy="457200"/>
              <a:chOff x="1835528" y="1886857"/>
              <a:chExt cx="630445" cy="457200"/>
            </a:xfrm>
          </p:grpSpPr>
          <p:sp>
            <p:nvSpPr>
              <p:cNvPr id="1198" name="Rectangle 1197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199" name="Oval 1198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0" name="Oval 1199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1" name="Oval 1200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2" name="Oval 1201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3" name="Oval 1202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4" name="Oval 1203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5" name="Oval 1204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6" name="Oval 1205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7" name="Oval 1206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8" name="Oval 1207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09" name="Oval 1208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0" name="Oval 1209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211" name="Group 1210"/>
            <p:cNvGrpSpPr/>
            <p:nvPr/>
          </p:nvGrpSpPr>
          <p:grpSpPr>
            <a:xfrm>
              <a:off x="7276479" y="4973878"/>
              <a:ext cx="630445" cy="457200"/>
              <a:chOff x="1835528" y="1886857"/>
              <a:chExt cx="630445" cy="457200"/>
            </a:xfrm>
          </p:grpSpPr>
          <p:sp>
            <p:nvSpPr>
              <p:cNvPr id="1212" name="Rectangle 1211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3" name="Oval 1212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4" name="Oval 1213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5" name="Oval 1214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6" name="Oval 1215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7" name="Oval 1216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8" name="Oval 1217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19" name="Oval 1218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0" name="Oval 1219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1" name="Oval 1220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2" name="Oval 1221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3" name="Oval 1222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4" name="Oval 1223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sp>
          <p:nvSpPr>
            <p:cNvPr id="1225" name="TextBox 1224"/>
            <p:cNvSpPr txBox="1"/>
            <p:nvPr/>
          </p:nvSpPr>
          <p:spPr>
            <a:xfrm>
              <a:off x="1904754" y="5097697"/>
              <a:ext cx="352401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…</a:t>
              </a:r>
            </a:p>
          </p:txBody>
        </p:sp>
        <p:sp>
          <p:nvSpPr>
            <p:cNvPr id="1226" name="TextBox 1225"/>
            <p:cNvSpPr txBox="1"/>
            <p:nvPr/>
          </p:nvSpPr>
          <p:spPr>
            <a:xfrm>
              <a:off x="6801449" y="5076502"/>
              <a:ext cx="352401" cy="27699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3C71"/>
                  </a:solidFill>
                  <a:latin typeface="Intel Clear"/>
                </a:rPr>
                <a:t>…</a:t>
              </a:r>
            </a:p>
          </p:txBody>
        </p:sp>
        <p:grpSp>
          <p:nvGrpSpPr>
            <p:cNvPr id="1227" name="Group 1226"/>
            <p:cNvGrpSpPr/>
            <p:nvPr/>
          </p:nvGrpSpPr>
          <p:grpSpPr>
            <a:xfrm>
              <a:off x="1259979" y="4061170"/>
              <a:ext cx="2418330" cy="457200"/>
              <a:chOff x="1835528" y="1886857"/>
              <a:chExt cx="630445" cy="457200"/>
            </a:xfrm>
          </p:grpSpPr>
          <p:sp>
            <p:nvSpPr>
              <p:cNvPr id="1228" name="Rectangle 1227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29" name="Oval 1228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0" name="Oval 1229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1" name="Oval 1230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2" name="Oval 1231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3" name="Oval 1232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4" name="Oval 1233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5" name="Oval 1234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6" name="Oval 1235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7" name="Oval 1236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8" name="Oval 1237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39" name="Oval 1238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0" name="Oval 1239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241" name="Group 1240"/>
            <p:cNvGrpSpPr/>
            <p:nvPr/>
          </p:nvGrpSpPr>
          <p:grpSpPr>
            <a:xfrm>
              <a:off x="3680816" y="4061171"/>
              <a:ext cx="2418330" cy="457200"/>
              <a:chOff x="1835528" y="1886857"/>
              <a:chExt cx="630445" cy="457200"/>
            </a:xfrm>
          </p:grpSpPr>
          <p:sp>
            <p:nvSpPr>
              <p:cNvPr id="1242" name="Rectangle 1241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3" name="Oval 1242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4" name="Oval 1243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5" name="Oval 1244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6" name="Oval 1245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7" name="Oval 1246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8" name="Oval 1247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49" name="Oval 1248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50" name="Oval 1249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51" name="Oval 1250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52" name="Oval 1251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53" name="Oval 1252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54" name="Oval 1253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cxnSp>
          <p:nvCxnSpPr>
            <p:cNvPr id="1255" name="Straight Connector 1254"/>
            <p:cNvCxnSpPr/>
            <p:nvPr/>
          </p:nvCxnSpPr>
          <p:spPr>
            <a:xfrm>
              <a:off x="1260086" y="4518371"/>
              <a:ext cx="1627513" cy="455507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256" name="Straight Connector 1255"/>
            <p:cNvCxnSpPr/>
            <p:nvPr/>
          </p:nvCxnSpPr>
          <p:spPr>
            <a:xfrm flipH="1">
              <a:off x="6689268" y="4505409"/>
              <a:ext cx="2407877" cy="468469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257" name="Straight Connector 1256"/>
            <p:cNvCxnSpPr/>
            <p:nvPr/>
          </p:nvCxnSpPr>
          <p:spPr>
            <a:xfrm>
              <a:off x="3678412" y="4518371"/>
              <a:ext cx="0" cy="214792"/>
            </a:xfrm>
            <a:prstGeom prst="line">
              <a:avLst/>
            </a:prstGeom>
            <a:noFill/>
            <a:ln w="3175" cap="flat" cmpd="sng" algn="ctr">
              <a:solidFill>
                <a:srgbClr val="003C71"/>
              </a:solidFill>
              <a:prstDash val="solid"/>
            </a:ln>
            <a:effectLst/>
          </p:spPr>
        </p:cxnSp>
        <p:grpSp>
          <p:nvGrpSpPr>
            <p:cNvPr id="1258" name="Group 1257"/>
            <p:cNvGrpSpPr/>
            <p:nvPr/>
          </p:nvGrpSpPr>
          <p:grpSpPr>
            <a:xfrm>
              <a:off x="6678819" y="4061171"/>
              <a:ext cx="2418330" cy="457200"/>
              <a:chOff x="1835528" y="1886857"/>
              <a:chExt cx="630445" cy="457200"/>
            </a:xfrm>
          </p:grpSpPr>
          <p:sp>
            <p:nvSpPr>
              <p:cNvPr id="1259" name="Rectangle 1258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0" name="Oval 1259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1" name="Oval 1260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2" name="Oval 1261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3" name="Oval 1262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4" name="Oval 1263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5" name="Oval 1264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6" name="Oval 1265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7" name="Oval 1266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8" name="Oval 1267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69" name="Oval 1268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0" name="Oval 1269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1" name="Oval 1270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272" name="Group 1271"/>
            <p:cNvGrpSpPr/>
            <p:nvPr/>
          </p:nvGrpSpPr>
          <p:grpSpPr>
            <a:xfrm>
              <a:off x="4784453" y="4973878"/>
              <a:ext cx="630445" cy="457200"/>
              <a:chOff x="1835528" y="1886857"/>
              <a:chExt cx="630445" cy="457200"/>
            </a:xfrm>
          </p:grpSpPr>
          <p:sp>
            <p:nvSpPr>
              <p:cNvPr id="1273" name="Rectangle 1272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4" name="Oval 1273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5" name="Oval 1274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6" name="Oval 1275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7" name="Oval 1276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8" name="Oval 1277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79" name="Oval 1278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0" name="Oval 1279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1" name="Oval 1280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2" name="Oval 1281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3" name="Oval 1282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4" name="Oval 1283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5" name="Oval 1284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286" name="Group 1285"/>
            <p:cNvGrpSpPr/>
            <p:nvPr/>
          </p:nvGrpSpPr>
          <p:grpSpPr>
            <a:xfrm>
              <a:off x="5414234" y="4973878"/>
              <a:ext cx="630445" cy="457200"/>
              <a:chOff x="1835528" y="1886857"/>
              <a:chExt cx="630445" cy="457200"/>
            </a:xfrm>
          </p:grpSpPr>
          <p:sp>
            <p:nvSpPr>
              <p:cNvPr id="1287" name="Rectangle 1286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8" name="Oval 1287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89" name="Oval 1288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0" name="Oval 1289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1" name="Oval 1290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2" name="Oval 1291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3" name="Oval 1292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4" name="Oval 1293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5" name="Oval 1294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6" name="Oval 1295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7" name="Oval 1296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8" name="Oval 1297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299" name="Oval 1298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300" name="Group 1299"/>
            <p:cNvGrpSpPr/>
            <p:nvPr/>
          </p:nvGrpSpPr>
          <p:grpSpPr>
            <a:xfrm>
              <a:off x="6048370" y="4973878"/>
              <a:ext cx="630445" cy="457200"/>
              <a:chOff x="1835528" y="1886857"/>
              <a:chExt cx="630445" cy="457200"/>
            </a:xfrm>
          </p:grpSpPr>
          <p:sp>
            <p:nvSpPr>
              <p:cNvPr id="1301" name="Rectangle 1300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2" name="Oval 1301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3" name="Oval 1302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4" name="Oval 1303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5" name="Oval 1304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6" name="Oval 1305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7" name="Oval 1306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8" name="Oval 1307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09" name="Oval 1308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10" name="Oval 1309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11" name="Oval 1310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12" name="Oval 1311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13" name="Oval 1312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FC4C02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sp>
          <p:nvSpPr>
            <p:cNvPr id="1314" name="TextBox 1313"/>
            <p:cNvSpPr txBox="1"/>
            <p:nvPr/>
          </p:nvSpPr>
          <p:spPr>
            <a:xfrm>
              <a:off x="1321783" y="5482010"/>
              <a:ext cx="550721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RB#0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5" name="TextBox 1314"/>
                <p:cNvSpPr txBox="1"/>
                <p:nvPr/>
              </p:nvSpPr>
              <p:spPr>
                <a:xfrm>
                  <a:off x="2883263" y="5517682"/>
                  <a:ext cx="1161778" cy="205133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rgbClr val="003C71"/>
                      </a:solidFill>
                      <a:latin typeface="Intel Clear"/>
                    </a:rPr>
                    <a:t>RB#(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𝑃𝑅𝐵</m:t>
                          </m:r>
                        </m:sub>
                        <m:sup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𝑅𝐴</m:t>
                          </m:r>
                        </m:sup>
                      </m:sSubSup>
                      <m:r>
                        <a:rPr lang="en-US" sz="1100" i="1" smtClean="0">
                          <a:solidFill>
                            <a:srgbClr val="003C7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US" sz="1100" dirty="0" smtClean="0">
                    <a:solidFill>
                      <a:srgbClr val="003C71"/>
                    </a:solidFill>
                    <a:latin typeface="Intel Clear"/>
                  </a:endParaRPr>
                </a:p>
              </p:txBody>
            </p:sp>
          </mc:Choice>
          <mc:Fallback xmlns="">
            <p:sp>
              <p:nvSpPr>
                <p:cNvPr id="1315" name="TextBox 13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83263" y="5517682"/>
                  <a:ext cx="1161778" cy="205133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l="-9272" t="-20690" b="-517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6" name="TextBox 1315"/>
                <p:cNvSpPr txBox="1"/>
                <p:nvPr/>
              </p:nvSpPr>
              <p:spPr>
                <a:xfrm>
                  <a:off x="5937787" y="5517680"/>
                  <a:ext cx="1287292" cy="205133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rgbClr val="003C71"/>
                      </a:solidFill>
                      <a:latin typeface="Intel Clear"/>
                    </a:rPr>
                    <a:t>RB#(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𝑃𝑅𝐵</m:t>
                          </m:r>
                        </m:sub>
                        <m:sup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𝑅𝐴</m:t>
                          </m:r>
                        </m:sup>
                      </m:sSubSup>
                      <m:r>
                        <a:rPr lang="en-US" sz="1100" i="1" smtClean="0">
                          <a:solidFill>
                            <a:srgbClr val="003C71"/>
                          </a:solidFill>
                          <a:latin typeface="Cambria Math" panose="02040503050406030204" pitchFamily="18" charset="0"/>
                        </a:rPr>
                        <m:t>+5)</m:t>
                      </m:r>
                    </m:oMath>
                  </a14:m>
                  <a:endParaRPr lang="en-US" sz="1100" dirty="0" smtClean="0">
                    <a:solidFill>
                      <a:srgbClr val="003C71"/>
                    </a:solidFill>
                    <a:latin typeface="Intel Clear"/>
                  </a:endParaRPr>
                </a:p>
              </p:txBody>
            </p:sp>
          </mc:Choice>
          <mc:Fallback xmlns="">
            <p:sp>
              <p:nvSpPr>
                <p:cNvPr id="1316" name="TextBox 13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37787" y="5517680"/>
                  <a:ext cx="1287292" cy="205133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8383" t="-20690" b="-517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7" name="TextBox 1316"/>
                <p:cNvSpPr txBox="1"/>
                <p:nvPr/>
              </p:nvSpPr>
              <p:spPr>
                <a:xfrm>
                  <a:off x="7265741" y="5565013"/>
                  <a:ext cx="1642520" cy="205437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srgbClr val="003C71"/>
                      </a:solidFill>
                      <a:latin typeface="Intel Clear"/>
                    </a:rPr>
                    <a:t>RB#(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𝑅𝐵</m:t>
                          </m:r>
                        </m:sub>
                        <m:sup>
                          <m:r>
                            <a:rPr lang="en-US" sz="1100" i="1" smtClean="0">
                              <a:solidFill>
                                <a:srgbClr val="003C71"/>
                              </a:solidFill>
                              <a:latin typeface="Cambria Math" panose="02040503050406030204" pitchFamily="18" charset="0"/>
                            </a:rPr>
                            <m:t>𝑈𝐿</m:t>
                          </m:r>
                        </m:sup>
                      </m:sSubSup>
                      <m:r>
                        <a:rPr lang="en-US" sz="1100" i="1" smtClean="0">
                          <a:solidFill>
                            <a:srgbClr val="003C71"/>
                          </a:solidFill>
                          <a:latin typeface="Cambria Math" panose="02040503050406030204" pitchFamily="18" charset="0"/>
                        </a:rPr>
                        <m:t>−1)</m:t>
                      </m:r>
                    </m:oMath>
                  </a14:m>
                  <a:endParaRPr lang="en-US" sz="1100" dirty="0" smtClean="0">
                    <a:solidFill>
                      <a:srgbClr val="003C71"/>
                    </a:solidFill>
                    <a:latin typeface="Intel Clear"/>
                  </a:endParaRPr>
                </a:p>
              </p:txBody>
            </p:sp>
          </mc:Choice>
          <mc:Fallback xmlns="">
            <p:sp>
              <p:nvSpPr>
                <p:cNvPr id="1317" name="TextBox 13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65741" y="5565013"/>
                  <a:ext cx="1642520" cy="205437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 l="-6573" t="-25000" b="-53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18" name="TextBox 1317"/>
            <p:cNvSpPr txBox="1"/>
            <p:nvPr/>
          </p:nvSpPr>
          <p:spPr>
            <a:xfrm>
              <a:off x="6206781" y="4151271"/>
              <a:ext cx="352401" cy="27699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3C71"/>
                  </a:solidFill>
                  <a:latin typeface="Intel Clear"/>
                </a:rPr>
                <a:t>…</a:t>
              </a:r>
            </a:p>
          </p:txBody>
        </p:sp>
        <p:grpSp>
          <p:nvGrpSpPr>
            <p:cNvPr id="1319" name="Group 1318"/>
            <p:cNvGrpSpPr/>
            <p:nvPr/>
          </p:nvGrpSpPr>
          <p:grpSpPr>
            <a:xfrm>
              <a:off x="6700651" y="3290656"/>
              <a:ext cx="1206272" cy="457200"/>
              <a:chOff x="1835528" y="1886857"/>
              <a:chExt cx="630445" cy="457200"/>
            </a:xfrm>
          </p:grpSpPr>
          <p:sp>
            <p:nvSpPr>
              <p:cNvPr id="1320" name="Rectangle 1319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1" name="Oval 1320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2" name="Oval 1321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3" name="Oval 1322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4" name="Oval 1323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5" name="Oval 1324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6" name="Oval 1325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7" name="Oval 1326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8" name="Oval 1327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29" name="Oval 1328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30" name="Oval 1329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31" name="Oval 1330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32" name="Oval 1331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cxnSp>
          <p:nvCxnSpPr>
            <p:cNvPr id="1333" name="Straight Connector 1332"/>
            <p:cNvCxnSpPr/>
            <p:nvPr/>
          </p:nvCxnSpPr>
          <p:spPr>
            <a:xfrm flipH="1">
              <a:off x="6894934" y="3734236"/>
              <a:ext cx="993052" cy="329945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334" name="Straight Connector 1333"/>
            <p:cNvCxnSpPr/>
            <p:nvPr/>
          </p:nvCxnSpPr>
          <p:spPr>
            <a:xfrm flipH="1">
              <a:off x="6678815" y="3734235"/>
              <a:ext cx="36616" cy="348304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335" name="Straight Arrow Connector 1334"/>
            <p:cNvCxnSpPr/>
            <p:nvPr/>
          </p:nvCxnSpPr>
          <p:spPr>
            <a:xfrm>
              <a:off x="6494826" y="4047168"/>
              <a:ext cx="185730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3C71"/>
              </a:solidFill>
              <a:prstDash val="solid"/>
              <a:tailEnd type="triangle"/>
            </a:ln>
            <a:effectLst/>
          </p:spPr>
        </p:cxnSp>
        <p:cxnSp>
          <p:nvCxnSpPr>
            <p:cNvPr id="1336" name="Straight Arrow Connector 1335"/>
            <p:cNvCxnSpPr/>
            <p:nvPr/>
          </p:nvCxnSpPr>
          <p:spPr>
            <a:xfrm>
              <a:off x="6869596" y="4045453"/>
              <a:ext cx="185730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3C71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sp>
          <p:nvSpPr>
            <p:cNvPr id="1337" name="TextBox 1336"/>
            <p:cNvSpPr txBox="1"/>
            <p:nvPr/>
          </p:nvSpPr>
          <p:spPr>
            <a:xfrm>
              <a:off x="6398387" y="3811916"/>
              <a:ext cx="1531688" cy="20124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err="1" smtClean="0">
                  <a:solidFill>
                    <a:srgbClr val="003C71"/>
                  </a:solidFill>
                  <a:latin typeface="Symbol" panose="05050102010706020507" pitchFamily="18" charset="2"/>
                </a:rPr>
                <a:t>D</a:t>
              </a:r>
              <a:r>
                <a:rPr lang="en-US" sz="1100" dirty="0" err="1" smtClean="0">
                  <a:solidFill>
                    <a:srgbClr val="003C71"/>
                  </a:solidFill>
                  <a:latin typeface="Intel Clear"/>
                </a:rPr>
                <a:t>f</a:t>
              </a:r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=15kHz</a:t>
              </a:r>
            </a:p>
          </p:txBody>
        </p:sp>
        <p:cxnSp>
          <p:nvCxnSpPr>
            <p:cNvPr id="1338" name="Straight Arrow Connector 1337"/>
            <p:cNvCxnSpPr/>
            <p:nvPr/>
          </p:nvCxnSpPr>
          <p:spPr>
            <a:xfrm>
              <a:off x="6525306" y="3220778"/>
              <a:ext cx="185730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3C71"/>
              </a:solidFill>
              <a:prstDash val="solid"/>
              <a:tailEnd type="triangle"/>
            </a:ln>
            <a:effectLst/>
          </p:spPr>
        </p:cxnSp>
        <p:cxnSp>
          <p:nvCxnSpPr>
            <p:cNvPr id="1339" name="Straight Arrow Connector 1338"/>
            <p:cNvCxnSpPr/>
            <p:nvPr/>
          </p:nvCxnSpPr>
          <p:spPr>
            <a:xfrm>
              <a:off x="6755281" y="3220778"/>
              <a:ext cx="185730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3C71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sp>
          <p:nvSpPr>
            <p:cNvPr id="1340" name="TextBox 1339"/>
            <p:cNvSpPr txBox="1"/>
            <p:nvPr/>
          </p:nvSpPr>
          <p:spPr>
            <a:xfrm>
              <a:off x="6289610" y="2925226"/>
              <a:ext cx="1279512" cy="20124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err="1" smtClean="0">
                  <a:solidFill>
                    <a:srgbClr val="003C71"/>
                  </a:solidFill>
                  <a:latin typeface="Symbol" panose="05050102010706020507" pitchFamily="18" charset="2"/>
                </a:rPr>
                <a:t>D</a:t>
              </a:r>
              <a:r>
                <a:rPr lang="en-US" sz="1100" dirty="0" err="1" smtClean="0">
                  <a:solidFill>
                    <a:srgbClr val="003C71"/>
                  </a:solidFill>
                  <a:latin typeface="Intel Clear"/>
                </a:rPr>
                <a:t>f</a:t>
              </a:r>
              <a:r>
                <a:rPr lang="en-US" sz="1100" baseline="-25000" dirty="0" err="1" smtClean="0">
                  <a:solidFill>
                    <a:srgbClr val="003C71"/>
                  </a:solidFill>
                  <a:latin typeface="Intel Clear"/>
                </a:rPr>
                <a:t>RA</a:t>
              </a:r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=1.25 kHz</a:t>
              </a:r>
            </a:p>
          </p:txBody>
        </p:sp>
        <p:cxnSp>
          <p:nvCxnSpPr>
            <p:cNvPr id="1341" name="Straight Connector 1340"/>
            <p:cNvCxnSpPr/>
            <p:nvPr/>
          </p:nvCxnSpPr>
          <p:spPr>
            <a:xfrm>
              <a:off x="6882396" y="4059115"/>
              <a:ext cx="0" cy="214792"/>
            </a:xfrm>
            <a:prstGeom prst="line">
              <a:avLst/>
            </a:prstGeom>
            <a:noFill/>
            <a:ln w="3175" cap="flat" cmpd="sng" algn="ctr">
              <a:solidFill>
                <a:srgbClr val="003C71"/>
              </a:solidFill>
              <a:prstDash val="solid"/>
            </a:ln>
            <a:effectLst/>
          </p:spPr>
        </p:cxnSp>
        <p:sp>
          <p:nvSpPr>
            <p:cNvPr id="1342" name="TextBox 1341"/>
            <p:cNvSpPr txBox="1"/>
            <p:nvPr/>
          </p:nvSpPr>
          <p:spPr>
            <a:xfrm>
              <a:off x="3902501" y="5981817"/>
              <a:ext cx="1825593" cy="20124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6 PRB for PRACH</a:t>
              </a:r>
            </a:p>
          </p:txBody>
        </p:sp>
        <p:cxnSp>
          <p:nvCxnSpPr>
            <p:cNvPr id="1343" name="Straight Connector 1342"/>
            <p:cNvCxnSpPr/>
            <p:nvPr/>
          </p:nvCxnSpPr>
          <p:spPr>
            <a:xfrm>
              <a:off x="2868820" y="5915799"/>
              <a:ext cx="3804747" cy="8197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olid"/>
              <a:headEnd type="arrow" w="med" len="med"/>
              <a:tailEnd type="arrow" w="med" len="med"/>
            </a:ln>
            <a:effectLst/>
          </p:spPr>
        </p:cxnSp>
        <p:grpSp>
          <p:nvGrpSpPr>
            <p:cNvPr id="1344" name="Group 1343"/>
            <p:cNvGrpSpPr/>
            <p:nvPr/>
          </p:nvGrpSpPr>
          <p:grpSpPr>
            <a:xfrm>
              <a:off x="8308609" y="3290656"/>
              <a:ext cx="1206272" cy="457200"/>
              <a:chOff x="1835528" y="1886857"/>
              <a:chExt cx="630445" cy="457200"/>
            </a:xfrm>
          </p:grpSpPr>
          <p:sp>
            <p:nvSpPr>
              <p:cNvPr id="1345" name="Rectangle 1344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46" name="Oval 1345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47" name="Oval 1346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48" name="Oval 1347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49" name="Oval 1348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0" name="Oval 1349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1" name="Oval 1350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2" name="Oval 1351"/>
              <p:cNvSpPr/>
              <p:nvPr/>
            </p:nvSpPr>
            <p:spPr>
              <a:xfrm>
                <a:off x="2148930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3" name="Oval 1352"/>
              <p:cNvSpPr/>
              <p:nvPr/>
            </p:nvSpPr>
            <p:spPr>
              <a:xfrm>
                <a:off x="2201694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4" name="Oval 1353"/>
              <p:cNvSpPr/>
              <p:nvPr/>
            </p:nvSpPr>
            <p:spPr>
              <a:xfrm>
                <a:off x="2254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5" name="Oval 1354"/>
              <p:cNvSpPr/>
              <p:nvPr/>
            </p:nvSpPr>
            <p:spPr>
              <a:xfrm>
                <a:off x="2305861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6" name="Oval 1355"/>
              <p:cNvSpPr/>
              <p:nvPr/>
            </p:nvSpPr>
            <p:spPr>
              <a:xfrm>
                <a:off x="2358624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57" name="Oval 1356"/>
              <p:cNvSpPr/>
              <p:nvPr/>
            </p:nvSpPr>
            <p:spPr>
              <a:xfrm>
                <a:off x="2411507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358" name="Group 1357"/>
            <p:cNvGrpSpPr/>
            <p:nvPr/>
          </p:nvGrpSpPr>
          <p:grpSpPr>
            <a:xfrm>
              <a:off x="9518242" y="3290656"/>
              <a:ext cx="1208000" cy="457200"/>
              <a:chOff x="1835528" y="1886857"/>
              <a:chExt cx="631348" cy="457200"/>
            </a:xfrm>
          </p:grpSpPr>
          <p:sp>
            <p:nvSpPr>
              <p:cNvPr id="1359" name="Rectangle 1358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0" name="Oval 1359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1" name="Oval 1360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2" name="Oval 1361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3" name="Oval 1362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4" name="Oval 1363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5" name="Oval 1364"/>
              <p:cNvSpPr/>
              <p:nvPr/>
            </p:nvSpPr>
            <p:spPr>
              <a:xfrm>
                <a:off x="2098889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6" name="Oval 1365"/>
              <p:cNvSpPr/>
              <p:nvPr/>
            </p:nvSpPr>
            <p:spPr>
              <a:xfrm>
                <a:off x="2150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7" name="Oval 1366"/>
              <p:cNvSpPr/>
              <p:nvPr/>
            </p:nvSpPr>
            <p:spPr>
              <a:xfrm>
                <a:off x="2203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8" name="Oval 1367"/>
              <p:cNvSpPr/>
              <p:nvPr/>
            </p:nvSpPr>
            <p:spPr>
              <a:xfrm>
                <a:off x="2255820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69" name="Oval 1368"/>
              <p:cNvSpPr/>
              <p:nvPr/>
            </p:nvSpPr>
            <p:spPr>
              <a:xfrm>
                <a:off x="2307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70" name="Oval 1369"/>
              <p:cNvSpPr/>
              <p:nvPr/>
            </p:nvSpPr>
            <p:spPr>
              <a:xfrm>
                <a:off x="235998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71" name="Oval 1370"/>
              <p:cNvSpPr/>
              <p:nvPr/>
            </p:nvSpPr>
            <p:spPr>
              <a:xfrm>
                <a:off x="2412750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sp>
          <p:nvSpPr>
            <p:cNvPr id="1372" name="TextBox 1371"/>
            <p:cNvSpPr txBox="1"/>
            <p:nvPr/>
          </p:nvSpPr>
          <p:spPr>
            <a:xfrm>
              <a:off x="7909503" y="3333412"/>
              <a:ext cx="352401" cy="276999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003C71"/>
                  </a:solidFill>
                  <a:latin typeface="Intel Clear"/>
                </a:rPr>
                <a:t>…</a:t>
              </a:r>
            </a:p>
          </p:txBody>
        </p:sp>
        <p:cxnSp>
          <p:nvCxnSpPr>
            <p:cNvPr id="1373" name="Straight Connector 1372"/>
            <p:cNvCxnSpPr/>
            <p:nvPr/>
          </p:nvCxnSpPr>
          <p:spPr>
            <a:xfrm flipH="1">
              <a:off x="8891385" y="3752594"/>
              <a:ext cx="619086" cy="311587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374" name="Straight Connector 1373"/>
            <p:cNvCxnSpPr/>
            <p:nvPr/>
          </p:nvCxnSpPr>
          <p:spPr>
            <a:xfrm flipH="1">
              <a:off x="9090421" y="3747856"/>
              <a:ext cx="1635259" cy="316325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grpSp>
          <p:nvGrpSpPr>
            <p:cNvPr id="1375" name="Group 1374"/>
            <p:cNvGrpSpPr/>
            <p:nvPr/>
          </p:nvGrpSpPr>
          <p:grpSpPr>
            <a:xfrm>
              <a:off x="1407107" y="3290656"/>
              <a:ext cx="1206270" cy="457200"/>
              <a:chOff x="1835529" y="1886857"/>
              <a:chExt cx="630444" cy="457200"/>
            </a:xfrm>
          </p:grpSpPr>
          <p:sp>
            <p:nvSpPr>
              <p:cNvPr id="1376" name="Rectangle 1375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77" name="Oval 1376"/>
              <p:cNvSpPr/>
              <p:nvPr/>
            </p:nvSpPr>
            <p:spPr>
              <a:xfrm>
                <a:off x="1836064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78" name="Oval 1377"/>
              <p:cNvSpPr/>
              <p:nvPr/>
            </p:nvSpPr>
            <p:spPr>
              <a:xfrm>
                <a:off x="18888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79" name="Oval 1378"/>
              <p:cNvSpPr/>
              <p:nvPr/>
            </p:nvSpPr>
            <p:spPr>
              <a:xfrm>
                <a:off x="19415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0" name="Oval 1379"/>
              <p:cNvSpPr/>
              <p:nvPr/>
            </p:nvSpPr>
            <p:spPr>
              <a:xfrm>
                <a:off x="1992994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1" name="Oval 1380"/>
              <p:cNvSpPr/>
              <p:nvPr/>
            </p:nvSpPr>
            <p:spPr>
              <a:xfrm>
                <a:off x="2044659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2" name="Oval 1381"/>
              <p:cNvSpPr/>
              <p:nvPr/>
            </p:nvSpPr>
            <p:spPr>
              <a:xfrm>
                <a:off x="2097423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3" name="Oval 1382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4" name="Oval 1383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5" name="Oval 1384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6" name="Oval 1385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7" name="Oval 1386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88" name="Oval 1387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20000"/>
                  <a:lumOff val="80000"/>
                </a:srgbClr>
              </a:solidFill>
              <a:ln w="9525" cap="flat" cmpd="sng" algn="ctr">
                <a:solidFill>
                  <a:srgbClr val="003C7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cxnSp>
          <p:nvCxnSpPr>
            <p:cNvPr id="1389" name="Straight Connector 1388"/>
            <p:cNvCxnSpPr/>
            <p:nvPr/>
          </p:nvCxnSpPr>
          <p:spPr>
            <a:xfrm flipH="1">
              <a:off x="1262592" y="3734235"/>
              <a:ext cx="130959" cy="334684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cxnSp>
          <p:nvCxnSpPr>
            <p:cNvPr id="1390" name="Straight Connector 1389"/>
            <p:cNvCxnSpPr/>
            <p:nvPr/>
          </p:nvCxnSpPr>
          <p:spPr>
            <a:xfrm flipH="1">
              <a:off x="1467586" y="3752594"/>
              <a:ext cx="1177258" cy="316325"/>
            </a:xfrm>
            <a:prstGeom prst="line">
              <a:avLst/>
            </a:prstGeom>
            <a:noFill/>
            <a:ln w="25400" cap="flat" cmpd="sng" algn="ctr">
              <a:solidFill>
                <a:srgbClr val="003C71"/>
              </a:solidFill>
              <a:prstDash val="sysDot"/>
            </a:ln>
            <a:effectLst/>
          </p:spPr>
        </p:cxnSp>
        <p:sp>
          <p:nvSpPr>
            <p:cNvPr id="1391" name="TextBox 1390"/>
            <p:cNvSpPr txBox="1"/>
            <p:nvPr/>
          </p:nvSpPr>
          <p:spPr>
            <a:xfrm>
              <a:off x="484753" y="4255795"/>
              <a:ext cx="696630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err="1" smtClean="0">
                  <a:solidFill>
                    <a:srgbClr val="003C71"/>
                  </a:solidFill>
                  <a:latin typeface="Symbol" panose="05050102010706020507" pitchFamily="18" charset="2"/>
                </a:rPr>
                <a:t>D</a:t>
              </a:r>
              <a:r>
                <a:rPr lang="en-US" sz="1100" dirty="0" err="1" smtClean="0">
                  <a:solidFill>
                    <a:srgbClr val="003C71"/>
                  </a:solidFill>
                  <a:latin typeface="Intel Clear"/>
                </a:rPr>
                <a:t>f</a:t>
              </a:r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=15kHz</a:t>
              </a:r>
            </a:p>
          </p:txBody>
        </p:sp>
        <p:sp>
          <p:nvSpPr>
            <p:cNvPr id="1392" name="TextBox 1391"/>
            <p:cNvSpPr txBox="1"/>
            <p:nvPr/>
          </p:nvSpPr>
          <p:spPr>
            <a:xfrm>
              <a:off x="407255" y="3453163"/>
              <a:ext cx="1005064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err="1" smtClean="0">
                  <a:solidFill>
                    <a:srgbClr val="003C71"/>
                  </a:solidFill>
                  <a:latin typeface="Symbol" panose="05050102010706020507" pitchFamily="18" charset="2"/>
                </a:rPr>
                <a:t>D</a:t>
              </a:r>
              <a:r>
                <a:rPr lang="en-US" sz="1100" dirty="0" err="1" smtClean="0">
                  <a:solidFill>
                    <a:srgbClr val="003C71"/>
                  </a:solidFill>
                  <a:latin typeface="Intel Clear"/>
                </a:rPr>
                <a:t>f</a:t>
              </a:r>
              <a:r>
                <a:rPr lang="en-US" sz="1100" baseline="-25000" dirty="0" err="1" smtClean="0">
                  <a:solidFill>
                    <a:srgbClr val="003C71"/>
                  </a:solidFill>
                  <a:latin typeface="Intel Clear"/>
                </a:rPr>
                <a:t>RA</a:t>
              </a:r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=1.25 kHz</a:t>
              </a:r>
            </a:p>
          </p:txBody>
        </p:sp>
        <p:grpSp>
          <p:nvGrpSpPr>
            <p:cNvPr id="1393" name="Group 1392"/>
            <p:cNvGrpSpPr/>
            <p:nvPr/>
          </p:nvGrpSpPr>
          <p:grpSpPr>
            <a:xfrm>
              <a:off x="2614201" y="3290656"/>
              <a:ext cx="1206272" cy="457200"/>
              <a:chOff x="1835528" y="1886857"/>
              <a:chExt cx="630445" cy="457200"/>
            </a:xfrm>
          </p:grpSpPr>
          <p:sp>
            <p:nvSpPr>
              <p:cNvPr id="1394" name="Rectangle 1393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95" name="Oval 1394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96" name="Oval 1395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97" name="Oval 1396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98" name="Oval 1397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399" name="Oval 1398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0" name="Oval 1399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1" name="Oval 1400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2" name="Oval 1401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3" name="Oval 1402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4" name="Oval 1403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5" name="Oval 1404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6" name="Oval 1405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grpSp>
          <p:nvGrpSpPr>
            <p:cNvPr id="1407" name="Group 1406"/>
            <p:cNvGrpSpPr/>
            <p:nvPr/>
          </p:nvGrpSpPr>
          <p:grpSpPr>
            <a:xfrm>
              <a:off x="3825198" y="3290656"/>
              <a:ext cx="1206272" cy="457200"/>
              <a:chOff x="1835528" y="1886857"/>
              <a:chExt cx="630445" cy="457200"/>
            </a:xfrm>
          </p:grpSpPr>
          <p:sp>
            <p:nvSpPr>
              <p:cNvPr id="1408" name="Rectangle 1407"/>
              <p:cNvSpPr/>
              <p:nvPr/>
            </p:nvSpPr>
            <p:spPr>
              <a:xfrm>
                <a:off x="1835529" y="1886857"/>
                <a:ext cx="630444" cy="457200"/>
              </a:xfrm>
              <a:prstGeom prst="rect">
                <a:avLst/>
              </a:prstGeom>
              <a:solidFill>
                <a:sysClr val="window" lastClr="FFFFFF">
                  <a:lumMod val="65000"/>
                </a:sysClr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09" name="Oval 1408"/>
              <p:cNvSpPr/>
              <p:nvPr/>
            </p:nvSpPr>
            <p:spPr>
              <a:xfrm>
                <a:off x="183552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0" name="Oval 1409"/>
              <p:cNvSpPr/>
              <p:nvPr/>
            </p:nvSpPr>
            <p:spPr>
              <a:xfrm>
                <a:off x="188829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1" name="Oval 1410"/>
              <p:cNvSpPr/>
              <p:nvPr/>
            </p:nvSpPr>
            <p:spPr>
              <a:xfrm>
                <a:off x="194105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2" name="Oval 1411"/>
              <p:cNvSpPr/>
              <p:nvPr/>
            </p:nvSpPr>
            <p:spPr>
              <a:xfrm>
                <a:off x="199245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3" name="Oval 1412"/>
              <p:cNvSpPr/>
              <p:nvPr/>
            </p:nvSpPr>
            <p:spPr>
              <a:xfrm>
                <a:off x="204522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4" name="Oval 1413"/>
              <p:cNvSpPr/>
              <p:nvPr/>
            </p:nvSpPr>
            <p:spPr>
              <a:xfrm>
                <a:off x="209798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5" name="Oval 1414"/>
              <p:cNvSpPr/>
              <p:nvPr/>
            </p:nvSpPr>
            <p:spPr>
              <a:xfrm>
                <a:off x="214938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6" name="Oval 1415"/>
              <p:cNvSpPr/>
              <p:nvPr/>
            </p:nvSpPr>
            <p:spPr>
              <a:xfrm>
                <a:off x="220215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7" name="Oval 1416"/>
              <p:cNvSpPr/>
              <p:nvPr/>
            </p:nvSpPr>
            <p:spPr>
              <a:xfrm>
                <a:off x="225491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8" name="Oval 1417"/>
              <p:cNvSpPr/>
              <p:nvPr/>
            </p:nvSpPr>
            <p:spPr>
              <a:xfrm>
                <a:off x="2306318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19" name="Oval 1418"/>
              <p:cNvSpPr/>
              <p:nvPr/>
            </p:nvSpPr>
            <p:spPr>
              <a:xfrm>
                <a:off x="2359082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  <p:sp>
            <p:nvSpPr>
              <p:cNvPr id="1420" name="Oval 1419"/>
              <p:cNvSpPr/>
              <p:nvPr/>
            </p:nvSpPr>
            <p:spPr>
              <a:xfrm>
                <a:off x="2411846" y="1886857"/>
                <a:ext cx="54126" cy="457200"/>
              </a:xfrm>
              <a:prstGeom prst="ellipse">
                <a:avLst/>
              </a:prstGeom>
              <a:solidFill>
                <a:srgbClr val="003C71">
                  <a:lumMod val="5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tel Clear"/>
                  <a:ea typeface="+mn-ea"/>
                  <a:cs typeface="+mn-cs"/>
                </a:endParaRPr>
              </a:p>
            </p:txBody>
          </p:sp>
        </p:grpSp>
        <p:sp>
          <p:nvSpPr>
            <p:cNvPr id="1421" name="TextBox 1420"/>
            <p:cNvSpPr txBox="1"/>
            <p:nvPr/>
          </p:nvSpPr>
          <p:spPr>
            <a:xfrm>
              <a:off x="591056" y="5130362"/>
              <a:ext cx="696630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UL band</a:t>
              </a:r>
            </a:p>
          </p:txBody>
        </p:sp>
        <p:sp>
          <p:nvSpPr>
            <p:cNvPr id="1422" name="TextBox 1421"/>
            <p:cNvSpPr txBox="1"/>
            <p:nvPr/>
          </p:nvSpPr>
          <p:spPr>
            <a:xfrm>
              <a:off x="2689255" y="2980448"/>
              <a:ext cx="311715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i="1" dirty="0" smtClean="0">
                  <a:solidFill>
                    <a:srgbClr val="003C7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n-US" sz="1100" dirty="0" smtClean="0">
                  <a:solidFill>
                    <a:srgbClr val="003C71"/>
                  </a:solidFill>
                  <a:latin typeface="Symbol" panose="05050102010706020507" pitchFamily="18" charset="2"/>
                </a:rPr>
                <a:t>=0</a:t>
              </a:r>
              <a:endParaRPr lang="en-US" sz="1100" dirty="0" smtClean="0">
                <a:solidFill>
                  <a:srgbClr val="003C71"/>
                </a:solidFill>
                <a:latin typeface="Intel Clear"/>
              </a:endParaRPr>
            </a:p>
          </p:txBody>
        </p:sp>
        <p:cxnSp>
          <p:nvCxnSpPr>
            <p:cNvPr id="1423" name="Straight Connector 1422"/>
            <p:cNvCxnSpPr/>
            <p:nvPr/>
          </p:nvCxnSpPr>
          <p:spPr>
            <a:xfrm flipH="1">
              <a:off x="2659422" y="3144108"/>
              <a:ext cx="88891" cy="184066"/>
            </a:xfrm>
            <a:prstGeom prst="line">
              <a:avLst/>
            </a:prstGeom>
            <a:noFill/>
            <a:ln w="3175" cap="flat" cmpd="sng" algn="ctr">
              <a:solidFill>
                <a:srgbClr val="003C71"/>
              </a:solidFill>
              <a:prstDash val="solid"/>
            </a:ln>
            <a:effectLst/>
          </p:spPr>
        </p:cxnSp>
        <p:sp>
          <p:nvSpPr>
            <p:cNvPr id="1424" name="TextBox 1423"/>
            <p:cNvSpPr txBox="1"/>
            <p:nvPr/>
          </p:nvSpPr>
          <p:spPr>
            <a:xfrm>
              <a:off x="9131147" y="3028729"/>
              <a:ext cx="1567323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/>
            <a:p>
              <a:r>
                <a:rPr lang="en-US" sz="1100" dirty="0" smtClean="0">
                  <a:solidFill>
                    <a:srgbClr val="003C71"/>
                  </a:solidFill>
                  <a:latin typeface="Intel Clear"/>
                </a:rPr>
                <a:t>13 zero subcarriers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5" name="TextBox 1424"/>
                <p:cNvSpPr txBox="1"/>
                <p:nvPr/>
              </p:nvSpPr>
              <p:spPr>
                <a:xfrm>
                  <a:off x="255586" y="2984268"/>
                  <a:ext cx="2141700" cy="406986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r>
                    <a:rPr lang="en-US" sz="1100" dirty="0" smtClean="0">
                      <a:solidFill>
                        <a:prstClr val="black"/>
                      </a:solidFill>
                      <a:latin typeface="Intel Clear"/>
                    </a:rPr>
                    <a:t>12 zero subcarriers if </a:t>
                  </a:r>
                  <a14:m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GB" altLang="en-US" sz="11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Batang" panose="02030600000101010101" pitchFamily="18" charset="-127"/>
                            </a:rPr>
                          </m:ctrlPr>
                        </m:accPr>
                        <m:e>
                          <m:r>
                            <a:rPr lang="en-US" altLang="en-US" sz="11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Batang" panose="02030600000101010101" pitchFamily="18" charset="-127"/>
                            </a:rPr>
                            <m:t>𝑘</m:t>
                          </m:r>
                        </m:e>
                      </m:acc>
                    </m:oMath>
                  </a14:m>
                  <a:r>
                    <a:rPr lang="en-GB" altLang="en-US" sz="1100" dirty="0" smtClean="0">
                      <a:solidFill>
                        <a:prstClr val="black"/>
                      </a:solidFill>
                      <a:latin typeface="Arial" panose="020B0604020202020204" pitchFamily="34" charset="0"/>
                      <a:ea typeface="Batang" panose="02030600000101010101" pitchFamily="18" charset="-127"/>
                    </a:rPr>
                    <a:t>=12 </a:t>
                  </a:r>
                  <a:endParaRPr lang="en-US" sz="1100" dirty="0">
                    <a:solidFill>
                      <a:prstClr val="black"/>
                    </a:solidFill>
                    <a:latin typeface="Intel Clear"/>
                  </a:endParaRPr>
                </a:p>
                <a:p>
                  <a:endParaRPr lang="en-US" sz="1100" dirty="0" smtClean="0">
                    <a:solidFill>
                      <a:srgbClr val="003C71"/>
                    </a:solidFill>
                    <a:latin typeface="Intel Clear"/>
                  </a:endParaRPr>
                </a:p>
              </p:txBody>
            </p:sp>
          </mc:Choice>
          <mc:Fallback xmlns="">
            <p:sp>
              <p:nvSpPr>
                <p:cNvPr id="1425" name="TextBox 14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5586" y="2984268"/>
                  <a:ext cx="2141700" cy="406986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l="-5415" t="-16071" r="-649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26" name="Rectangle 1425"/>
            <p:cNvSpPr/>
            <p:nvPr/>
          </p:nvSpPr>
          <p:spPr>
            <a:xfrm>
              <a:off x="2902447" y="4973878"/>
              <a:ext cx="3763831" cy="457200"/>
            </a:xfrm>
            <a:prstGeom prst="rect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"/>
                <a:ea typeface="+mn-ea"/>
                <a:cs typeface="+mn-cs"/>
              </a:endParaRPr>
            </a:p>
          </p:txBody>
        </p:sp>
      </p:grpSp>
      <p:graphicFrame>
        <p:nvGraphicFramePr>
          <p:cNvPr id="1432" name="Object 14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75828"/>
              </p:ext>
            </p:extLst>
          </p:nvPr>
        </p:nvGraphicFramePr>
        <p:xfrm>
          <a:off x="721173" y="4804620"/>
          <a:ext cx="4447878" cy="761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8" imgW="2768600" imgH="444500" progId="Equation.3">
                  <p:embed/>
                </p:oleObj>
              </mc:Choice>
              <mc:Fallback>
                <p:oleObj name="Equation" r:id="rId8" imgW="2768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1173" y="4804620"/>
                        <a:ext cx="4447878" cy="7616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8" name="TextBox 1437"/>
          <p:cNvSpPr txBox="1"/>
          <p:nvPr/>
        </p:nvSpPr>
        <p:spPr>
          <a:xfrm>
            <a:off x="613298" y="5660992"/>
            <a:ext cx="1686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</a:t>
            </a:r>
            <a:r>
              <a:rPr lang="en-US" baseline="-25000" dirty="0" smtClean="0"/>
              <a:t>RA</a:t>
            </a:r>
            <a:r>
              <a:rPr lang="en-US" dirty="0" smtClean="0"/>
              <a:t> = 839 or 139</a:t>
            </a:r>
            <a:endParaRPr lang="en-US" dirty="0"/>
          </a:p>
        </p:txBody>
      </p:sp>
      <p:sp>
        <p:nvSpPr>
          <p:cNvPr id="1440" name="Rounded Rectangle 1439"/>
          <p:cNvSpPr/>
          <p:nvPr/>
        </p:nvSpPr>
        <p:spPr>
          <a:xfrm>
            <a:off x="3642796" y="4876800"/>
            <a:ext cx="449592" cy="375123"/>
          </a:xfrm>
          <a:prstGeom prst="roundRect">
            <a:avLst/>
          </a:prstGeom>
          <a:noFill/>
          <a:ln w="952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1" name="TextBox 1440"/>
          <p:cNvSpPr txBox="1"/>
          <p:nvPr/>
        </p:nvSpPr>
        <p:spPr>
          <a:xfrm>
            <a:off x="3697127" y="5434590"/>
            <a:ext cx="42594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</a:rPr>
              <a:t>V</a:t>
            </a:r>
            <a:r>
              <a:rPr lang="en-US" sz="1600" b="1" dirty="0" smtClean="0">
                <a:solidFill>
                  <a:srgbClr val="FF0000"/>
                </a:solidFill>
              </a:rPr>
              <a:t>alue L</a:t>
            </a:r>
            <a:r>
              <a:rPr lang="en-US" sz="1600" b="1" baseline="-25000" dirty="0" smtClean="0">
                <a:solidFill>
                  <a:srgbClr val="FF0000"/>
                </a:solidFill>
              </a:rPr>
              <a:t>RA</a:t>
            </a:r>
            <a:r>
              <a:rPr lang="en-US" sz="1600" b="1" dirty="0" smtClean="0">
                <a:solidFill>
                  <a:srgbClr val="FF0000"/>
                </a:solidFill>
              </a:rPr>
              <a:t> is odd, and LRA/2 shifts the tone by ½ 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1443" name="TextBox 1442"/>
          <p:cNvSpPr txBox="1"/>
          <p:nvPr/>
        </p:nvSpPr>
        <p:spPr>
          <a:xfrm>
            <a:off x="3716551" y="6030324"/>
            <a:ext cx="479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Does not contain frequency offset for PRACH w.r.t. center frequency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49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307727"/>
              </p:ext>
            </p:extLst>
          </p:nvPr>
        </p:nvGraphicFramePr>
        <p:xfrm>
          <a:off x="609600" y="1828800"/>
          <a:ext cx="4447878" cy="761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7" name="Equation" r:id="rId3" imgW="2768600" imgH="444500" progId="Equation.3">
                  <p:embed/>
                </p:oleObj>
              </mc:Choice>
              <mc:Fallback>
                <p:oleObj name="Equation" r:id="rId3" imgW="2768600" imgH="444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828800"/>
                        <a:ext cx="4447878" cy="7616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own Arrow 5"/>
          <p:cNvSpPr/>
          <p:nvPr/>
        </p:nvSpPr>
        <p:spPr>
          <a:xfrm>
            <a:off x="2667000" y="2895600"/>
            <a:ext cx="3048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527145"/>
              </p:ext>
            </p:extLst>
          </p:nvPr>
        </p:nvGraphicFramePr>
        <p:xfrm>
          <a:off x="701675" y="3608388"/>
          <a:ext cx="426402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name="Equation" r:id="rId5" imgW="2654280" imgH="444240" progId="Equation.3">
                  <p:embed/>
                </p:oleObj>
              </mc:Choice>
              <mc:Fallback>
                <p:oleObj name="Equation" r:id="rId5" imgW="26542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675" y="3608388"/>
                        <a:ext cx="4264025" cy="76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352927"/>
              </p:ext>
            </p:extLst>
          </p:nvPr>
        </p:nvGraphicFramePr>
        <p:xfrm>
          <a:off x="630238" y="4532313"/>
          <a:ext cx="2876550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name="Equation" r:id="rId7" imgW="1790640" imgH="253800" progId="Equation.3">
                  <p:embed/>
                </p:oleObj>
              </mc:Choice>
              <mc:Fallback>
                <p:oleObj name="Equation" r:id="rId7" imgW="179064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4532313"/>
                        <a:ext cx="2876550" cy="436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40993"/>
              </p:ext>
            </p:extLst>
          </p:nvPr>
        </p:nvGraphicFramePr>
        <p:xfrm>
          <a:off x="4114800" y="4554575"/>
          <a:ext cx="134620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9" imgW="838080" imgH="241200" progId="Equation.3">
                  <p:embed/>
                </p:oleObj>
              </mc:Choice>
              <mc:Fallback>
                <p:oleObj name="Equation" r:id="rId9" imgW="8380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554575"/>
                        <a:ext cx="1346200" cy="414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052357"/>
              </p:ext>
            </p:extLst>
          </p:nvPr>
        </p:nvGraphicFramePr>
        <p:xfrm>
          <a:off x="3687823" y="5912026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11" imgW="2997000" imgH="469800" progId="Equation.3">
                  <p:embed/>
                </p:oleObj>
              </mc:Choice>
              <mc:Fallback>
                <p:oleObj name="Equation" r:id="rId11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7823" y="5912026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1513" y="1320630"/>
            <a:ext cx="5698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Correct the OFDM symbol generation equation for PRACH</a:t>
            </a:r>
            <a:endParaRPr lang="en-US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107067" y="5455036"/>
            <a:ext cx="5579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For reference (other OFDM symbol generation equation)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503153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 #1 – DL OFDM symbol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490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Contributions [1] and [2] identified an issue when the UE is receiving SS/PBCH block and RMSI PDCCH and PDSCH signals from the </a:t>
            </a:r>
            <a:r>
              <a:rPr lang="en-US" sz="2000" dirty="0" err="1" smtClean="0"/>
              <a:t>gNB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 issue relates to phase ramp that shows up at the receive signal that cannot be compensated with any changes to the current specification.</a:t>
            </a:r>
          </a:p>
          <a:p>
            <a:r>
              <a:rPr lang="en-US" sz="2000" dirty="0" smtClean="0"/>
              <a:t>This potentially has a wider impact to all signals confined within the active BWP when the center frequency of the active BWP is not aligned with the true center frequency of the </a:t>
            </a:r>
            <a:r>
              <a:rPr lang="en-US" sz="2000" dirty="0" err="1" smtClean="0"/>
              <a:t>gNB</a:t>
            </a:r>
            <a:r>
              <a:rPr lang="en-US" sz="2000" dirty="0" smtClean="0"/>
              <a:t> </a:t>
            </a:r>
            <a:r>
              <a:rPr lang="en-US" sz="2000" dirty="0" err="1" smtClean="0"/>
              <a:t>Tx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This contribution summarizes the issues and some potential fixes that we should consider to resolve the phase ramp issue.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00100" y="6126163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[1] R4-1710571, “Discussion on SS block transmission frequency locations,” </a:t>
            </a:r>
            <a:r>
              <a:rPr lang="en-US" sz="1200" dirty="0" smtClean="0"/>
              <a:t>Huawei</a:t>
            </a:r>
            <a:endParaRPr lang="en-US" sz="1200" dirty="0"/>
          </a:p>
          <a:p>
            <a:r>
              <a:rPr lang="en-US" sz="1200" dirty="0"/>
              <a:t>[2] </a:t>
            </a:r>
            <a:r>
              <a:rPr lang="en-US" sz="1200" dirty="0" smtClean="0"/>
              <a:t>R1-1720272, “Remaining </a:t>
            </a:r>
            <a:r>
              <a:rPr lang="en-US" sz="1200" dirty="0"/>
              <a:t>details on sync </a:t>
            </a:r>
            <a:r>
              <a:rPr lang="en-US" sz="1200" dirty="0" smtClean="0"/>
              <a:t>signals,“ Samsung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34499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OFDM Generation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270562" y="2556933"/>
            <a:ext cx="34544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887695" y="1540933"/>
            <a:ext cx="0" cy="13377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946028" y="1557866"/>
            <a:ext cx="0" cy="13377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887695" y="2743200"/>
            <a:ext cx="10583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264686"/>
              </p:ext>
            </p:extLst>
          </p:nvPr>
        </p:nvGraphicFramePr>
        <p:xfrm>
          <a:off x="2057549" y="2815267"/>
          <a:ext cx="66636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" name="Equation" r:id="rId3" imgW="444240" imgH="241200" progId="Equation.3">
                  <p:embed/>
                </p:oleObj>
              </mc:Choice>
              <mc:Fallback>
                <p:oleObj name="Equation" r:id="rId3" imgW="444240" imgH="241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7549" y="2815267"/>
                        <a:ext cx="666360" cy="36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2514600" y="2209800"/>
            <a:ext cx="894304" cy="347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08904" y="2558534"/>
            <a:ext cx="662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Freq.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126343" y="2529325"/>
            <a:ext cx="345440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743476" y="1513325"/>
            <a:ext cx="0" cy="13377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6296324" y="2162202"/>
            <a:ext cx="894304" cy="347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110244" y="2542889"/>
            <a:ext cx="662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Freq.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13934" y="3225800"/>
            <a:ext cx="2716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From Network Perspective</a:t>
            </a:r>
          </a:p>
          <a:p>
            <a:r>
              <a:rPr lang="en-US" b="1" dirty="0" smtClean="0"/>
              <a:t>(at baseband)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79498" y="3177067"/>
            <a:ext cx="2148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From UE Perspective</a:t>
            </a:r>
          </a:p>
          <a:p>
            <a:r>
              <a:rPr lang="en-US" b="1" dirty="0" smtClean="0"/>
              <a:t>(at baseband)</a:t>
            </a:r>
            <a:endParaRPr lang="en-US" b="1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374029"/>
              </p:ext>
            </p:extLst>
          </p:nvPr>
        </p:nvGraphicFramePr>
        <p:xfrm>
          <a:off x="238811" y="4017962"/>
          <a:ext cx="4267080" cy="70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6" name="Equation" r:id="rId5" imgW="2844720" imgH="469800" progId="Equation.3">
                  <p:embed/>
                </p:oleObj>
              </mc:Choice>
              <mc:Fallback>
                <p:oleObj name="Equation" r:id="rId5" imgW="28447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811" y="4017962"/>
                        <a:ext cx="4267080" cy="7047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1662279" y="248172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467884" y="247903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57200" y="5157967"/>
            <a:ext cx="4326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 OFDM symbol generation in 38.211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670849"/>
              </p:ext>
            </p:extLst>
          </p:nvPr>
        </p:nvGraphicFramePr>
        <p:xfrm>
          <a:off x="5040313" y="3994150"/>
          <a:ext cx="40957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7" name="Equation" r:id="rId7" imgW="2730240" imgH="469800" progId="Equation.3">
                  <p:embed/>
                </p:oleObj>
              </mc:Choice>
              <mc:Fallback>
                <p:oleObj name="Equation" r:id="rId7" imgW="273024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0313" y="3994150"/>
                        <a:ext cx="40957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113104" y="5288995"/>
            <a:ext cx="3659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(Same) equation should be expected at the Rx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6153770"/>
              </p:ext>
            </p:extLst>
          </p:nvPr>
        </p:nvGraphicFramePr>
        <p:xfrm>
          <a:off x="2442072" y="1201738"/>
          <a:ext cx="12001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" name="Equation" r:id="rId9" imgW="799920" imgH="253800" progId="Equation.3">
                  <p:embed/>
                </p:oleObj>
              </mc:Choice>
              <mc:Fallback>
                <p:oleObj name="Equation" r:id="rId9" imgW="79992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2072" y="1201738"/>
                        <a:ext cx="12001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679590"/>
              </p:ext>
            </p:extLst>
          </p:nvPr>
        </p:nvGraphicFramePr>
        <p:xfrm>
          <a:off x="6141020" y="1199713"/>
          <a:ext cx="12001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9" name="Equation" r:id="rId11" imgW="799920" imgH="253800" progId="Equation.3">
                  <p:embed/>
                </p:oleObj>
              </mc:Choice>
              <mc:Fallback>
                <p:oleObj name="Equation" r:id="rId11" imgW="79992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41020" y="1199713"/>
                        <a:ext cx="12001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92015"/>
              </p:ext>
            </p:extLst>
          </p:nvPr>
        </p:nvGraphicFramePr>
        <p:xfrm>
          <a:off x="3709988" y="3354388"/>
          <a:ext cx="1924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0" name="Equation" r:id="rId13" imgW="1282680" imgH="253800" progId="Equation.3">
                  <p:embed/>
                </p:oleObj>
              </mc:Choice>
              <mc:Fallback>
                <p:oleObj name="Equation" r:id="rId13" imgW="1282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9988" y="3354388"/>
                        <a:ext cx="192405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>
            <a:off x="533400" y="1599420"/>
            <a:ext cx="287550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291562" y="1676400"/>
            <a:ext cx="89906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305881"/>
              </p:ext>
            </p:extLst>
          </p:nvPr>
        </p:nvGraphicFramePr>
        <p:xfrm>
          <a:off x="270562" y="4740765"/>
          <a:ext cx="1238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1" name="Equation" r:id="rId15" imgW="825480" imgH="241200" progId="Equation.3">
                  <p:embed/>
                </p:oleObj>
              </mc:Choice>
              <mc:Fallback>
                <p:oleObj name="Equation" r:id="rId15" imgW="825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62" y="4740765"/>
                        <a:ext cx="1238250" cy="361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752456"/>
              </p:ext>
            </p:extLst>
          </p:nvPr>
        </p:nvGraphicFramePr>
        <p:xfrm>
          <a:off x="5160373" y="4778183"/>
          <a:ext cx="1238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" name="Equation" r:id="rId17" imgW="825480" imgH="241200" progId="Equation.3">
                  <p:embed/>
                </p:oleObj>
              </mc:Choice>
              <mc:Fallback>
                <p:oleObj name="Equation" r:id="rId17" imgW="825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373" y="4778183"/>
                        <a:ext cx="1238250" cy="361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7206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When </a:t>
            </a:r>
            <a:r>
              <a:rPr lang="en-US" dirty="0" err="1" smtClean="0"/>
              <a:t>Tx</a:t>
            </a:r>
            <a:r>
              <a:rPr lang="en-US" dirty="0" smtClean="0"/>
              <a:t>/Rx center frequency is not aligned (1/3)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634508"/>
              </p:ext>
            </p:extLst>
          </p:nvPr>
        </p:nvGraphicFramePr>
        <p:xfrm>
          <a:off x="425250" y="2086487"/>
          <a:ext cx="3555900" cy="58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" name="Equation" r:id="rId3" imgW="2844720" imgH="469800" progId="Equation.3">
                  <p:embed/>
                </p:oleObj>
              </mc:Choice>
              <mc:Fallback>
                <p:oleObj name="Equation" r:id="rId3" imgW="28447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250" y="2086487"/>
                        <a:ext cx="3555900" cy="58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6400" y="1676400"/>
            <a:ext cx="13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Tx</a:t>
            </a:r>
            <a:r>
              <a:rPr lang="en-US" dirty="0" smtClean="0"/>
              <a:t> baseband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795479"/>
              </p:ext>
            </p:extLst>
          </p:nvPr>
        </p:nvGraphicFramePr>
        <p:xfrm>
          <a:off x="440939" y="3399223"/>
          <a:ext cx="5016500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" name="Equation" r:id="rId5" imgW="4012920" imgH="1041120" progId="Equation.3">
                  <p:embed/>
                </p:oleObj>
              </mc:Choice>
              <mc:Fallback>
                <p:oleObj name="Equation" r:id="rId5" imgW="4012920" imgH="1041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939" y="3399223"/>
                        <a:ext cx="5016500" cy="1301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0011" y="2855803"/>
            <a:ext cx="2300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RF after up-conversion</a:t>
            </a:r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51231"/>
              </p:ext>
            </p:extLst>
          </p:nvPr>
        </p:nvGraphicFramePr>
        <p:xfrm>
          <a:off x="3953833" y="4665386"/>
          <a:ext cx="2349450" cy="53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" name="Equation" r:id="rId7" imgW="1879560" imgH="431640" progId="Equation.3">
                  <p:embed/>
                </p:oleObj>
              </mc:Choice>
              <mc:Fallback>
                <p:oleObj name="Equation" r:id="rId7" imgW="1879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3833" y="4665386"/>
                        <a:ext cx="2349450" cy="53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5486400" y="2045733"/>
            <a:ext cx="3200400" cy="1741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550574" y="2252088"/>
            <a:ext cx="2885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current 38.211 up-conversion equation</a:t>
            </a:r>
            <a:endParaRPr lang="en-US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815119"/>
              </p:ext>
            </p:extLst>
          </p:nvPr>
        </p:nvGraphicFramePr>
        <p:xfrm>
          <a:off x="5655790" y="3127029"/>
          <a:ext cx="154278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" name="Equation" r:id="rId9" imgW="1028520" imgH="241200" progId="Equation.3">
                  <p:embed/>
                </p:oleObj>
              </mc:Choice>
              <mc:Fallback>
                <p:oleObj name="Equation" r:id="rId9" imgW="10285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5790" y="3127029"/>
                        <a:ext cx="1542780" cy="36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2937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When </a:t>
            </a:r>
            <a:r>
              <a:rPr lang="en-US" dirty="0" err="1" smtClean="0"/>
              <a:t>Tx</a:t>
            </a:r>
            <a:r>
              <a:rPr lang="en-US" dirty="0" smtClean="0"/>
              <a:t>/Rx center frequency is not aligned (2/3)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6400" y="1676400"/>
            <a:ext cx="3700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 Baseband – after down conversion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08500"/>
              </p:ext>
            </p:extLst>
          </p:nvPr>
        </p:nvGraphicFramePr>
        <p:xfrm>
          <a:off x="527050" y="2117725"/>
          <a:ext cx="346075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" name="Equation" r:id="rId3" imgW="2768400" imgH="1218960" progId="Equation.3">
                  <p:embed/>
                </p:oleObj>
              </mc:Choice>
              <mc:Fallback>
                <p:oleObj name="Equation" r:id="rId3" imgW="276840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0" y="2117725"/>
                        <a:ext cx="3460750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95804"/>
              </p:ext>
            </p:extLst>
          </p:nvPr>
        </p:nvGraphicFramePr>
        <p:xfrm>
          <a:off x="5318005" y="1833735"/>
          <a:ext cx="37592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" name="Equation" r:id="rId5" imgW="3009600" imgH="939600" progId="Equation.3">
                  <p:embed/>
                </p:oleObj>
              </mc:Choice>
              <mc:Fallback>
                <p:oleObj name="Equation" r:id="rId5" imgW="300960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005" y="1833735"/>
                        <a:ext cx="3759200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63898"/>
              </p:ext>
            </p:extLst>
          </p:nvPr>
        </p:nvGraphicFramePr>
        <p:xfrm>
          <a:off x="494581" y="4341592"/>
          <a:ext cx="5492750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" name="Equation" r:id="rId7" imgW="4394160" imgH="1904760" progId="Equation.3">
                  <p:embed/>
                </p:oleObj>
              </mc:Choice>
              <mc:Fallback>
                <p:oleObj name="Equation" r:id="rId7" imgW="4394160" imgH="19047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581" y="4341592"/>
                        <a:ext cx="5492750" cy="2381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22694" y="3898237"/>
            <a:ext cx="3172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Rx Baseband with </a:t>
            </a:r>
            <a:r>
              <a:rPr lang="en-US" dirty="0" err="1" smtClean="0"/>
              <a:t>iFFT</a:t>
            </a:r>
            <a:r>
              <a:rPr lang="en-US" dirty="0" smtClean="0"/>
              <a:t> equation</a:t>
            </a:r>
            <a:endParaRPr lang="en-US" dirty="0"/>
          </a:p>
        </p:txBody>
      </p:sp>
      <p:sp>
        <p:nvSpPr>
          <p:cNvPr id="3" name="Right Arrow 2"/>
          <p:cNvSpPr/>
          <p:nvPr/>
        </p:nvSpPr>
        <p:spPr>
          <a:xfrm flipH="1">
            <a:off x="3621900" y="6324600"/>
            <a:ext cx="1129556" cy="2458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953000" y="6262855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Not same as expected signal !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715478"/>
              </p:ext>
            </p:extLst>
          </p:nvPr>
        </p:nvGraphicFramePr>
        <p:xfrm>
          <a:off x="5410200" y="3082508"/>
          <a:ext cx="1238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" name="Equation" r:id="rId9" imgW="825480" imgH="241200" progId="Equation.3">
                  <p:embed/>
                </p:oleObj>
              </mc:Choice>
              <mc:Fallback>
                <p:oleObj name="Equation" r:id="rId9" imgW="825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082508"/>
                        <a:ext cx="1238250" cy="361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594926"/>
              </p:ext>
            </p:extLst>
          </p:nvPr>
        </p:nvGraphicFramePr>
        <p:xfrm>
          <a:off x="5410200" y="3494063"/>
          <a:ext cx="1238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6" name="Equation" r:id="rId11" imgW="825480" imgH="241200" progId="Equation.3">
                  <p:embed/>
                </p:oleObj>
              </mc:Choice>
              <mc:Fallback>
                <p:oleObj name="Equation" r:id="rId11" imgW="825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494063"/>
                        <a:ext cx="1238250" cy="3619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5181600" y="1676400"/>
            <a:ext cx="3895605" cy="2362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7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problem is the phase rotation for each OFDM symbol that changes as a function of OFDM symbol index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800" dirty="0" smtClean="0"/>
              <a:t>Some basic approaches to deal with this:</a:t>
            </a:r>
          </a:p>
          <a:p>
            <a:pPr lvl="1"/>
            <a:r>
              <a:rPr lang="en-US" sz="2400" dirty="0" err="1" smtClean="0"/>
              <a:t>Tx</a:t>
            </a:r>
            <a:r>
              <a:rPr lang="en-US" sz="2400" dirty="0" smtClean="0"/>
              <a:t> pre-compensates for the phase rotation for each OFDM symbol, assuming </a:t>
            </a:r>
            <a:r>
              <a:rPr lang="en-US" sz="2400" dirty="0" err="1" smtClean="0"/>
              <a:t>f</a:t>
            </a:r>
            <a:r>
              <a:rPr lang="en-US" sz="2400" baseline="-25000" dirty="0" err="1" smtClean="0"/>
              <a:t>RX</a:t>
            </a:r>
            <a:r>
              <a:rPr lang="en-US" sz="2400" dirty="0" smtClean="0"/>
              <a:t> is known (</a:t>
            </a:r>
            <a:r>
              <a:rPr lang="en-US" sz="2400" dirty="0" err="1" smtClean="0"/>
              <a:t>Tx</a:t>
            </a:r>
            <a:r>
              <a:rPr lang="en-US" sz="2400" dirty="0" smtClean="0"/>
              <a:t> should be aware of </a:t>
            </a:r>
            <a:r>
              <a:rPr lang="en-US" sz="2400" dirty="0" err="1" smtClean="0"/>
              <a:t>f</a:t>
            </a:r>
            <a:r>
              <a:rPr lang="en-US" sz="2400" baseline="-25000" dirty="0" err="1" smtClean="0"/>
              <a:t>TX</a:t>
            </a:r>
            <a:r>
              <a:rPr lang="en-US" sz="2400" dirty="0" smtClean="0"/>
              <a:t>), or</a:t>
            </a:r>
          </a:p>
          <a:p>
            <a:pPr lvl="1"/>
            <a:r>
              <a:rPr lang="en-US" sz="2400" dirty="0" smtClean="0"/>
              <a:t>Rx compensates for the phase rotation for each OFDM symbol, </a:t>
            </a:r>
            <a:r>
              <a:rPr lang="en-US" sz="2400" dirty="0"/>
              <a:t>assuming </a:t>
            </a:r>
            <a:r>
              <a:rPr lang="en-US" sz="2400" dirty="0" err="1" smtClean="0"/>
              <a:t>f</a:t>
            </a:r>
            <a:r>
              <a:rPr lang="en-US" sz="2400" baseline="-25000" dirty="0" err="1" smtClean="0"/>
              <a:t>TX</a:t>
            </a:r>
            <a:r>
              <a:rPr lang="en-US" sz="2400" dirty="0" smtClean="0"/>
              <a:t> </a:t>
            </a:r>
            <a:r>
              <a:rPr lang="en-US" sz="2400" dirty="0"/>
              <a:t>is known </a:t>
            </a:r>
            <a:r>
              <a:rPr lang="en-US" sz="2400" dirty="0" smtClean="0"/>
              <a:t>(Rx </a:t>
            </a:r>
            <a:r>
              <a:rPr lang="en-US" sz="2400" dirty="0"/>
              <a:t>should be aware of </a:t>
            </a:r>
            <a:r>
              <a:rPr lang="en-US" sz="2400" dirty="0" err="1" smtClean="0"/>
              <a:t>f</a:t>
            </a:r>
            <a:r>
              <a:rPr lang="en-US" sz="2400" baseline="-25000" dirty="0" err="1" smtClean="0"/>
              <a:t>RX</a:t>
            </a:r>
            <a:r>
              <a:rPr lang="en-US" sz="2400" dirty="0"/>
              <a:t>)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717497"/>
              </p:ext>
            </p:extLst>
          </p:nvPr>
        </p:nvGraphicFramePr>
        <p:xfrm>
          <a:off x="1219200" y="2590800"/>
          <a:ext cx="3187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4" name="Equation" r:id="rId3" imgW="2044440" imgH="279360" progId="Equation.3">
                  <p:embed/>
                </p:oleObj>
              </mc:Choice>
              <mc:Fallback>
                <p:oleObj name="Equation" r:id="rId3" imgW="2044440" imgH="2793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590800"/>
                        <a:ext cx="3187700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765149"/>
              </p:ext>
            </p:extLst>
          </p:nvPr>
        </p:nvGraphicFramePr>
        <p:xfrm>
          <a:off x="4580731" y="2492374"/>
          <a:ext cx="393223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5" name="Equation" r:id="rId5" imgW="2844720" imgH="457200" progId="Equation.3">
                  <p:embed/>
                </p:oleObj>
              </mc:Choice>
              <mc:Fallback>
                <p:oleObj name="Equation" r:id="rId5" imgW="28447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0731" y="2492374"/>
                        <a:ext cx="3932237" cy="63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748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 proposed in [1]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gNB</a:t>
            </a:r>
            <a:r>
              <a:rPr lang="en-US" sz="2000" dirty="0" smtClean="0"/>
              <a:t> transmits SS/PBCH &amp; RMSI with phase pre-compensation (based on center frequency of SS/PBCH, </a:t>
            </a:r>
            <a:r>
              <a:rPr lang="en-US" sz="2000" dirty="0" err="1" smtClean="0"/>
              <a:t>f</a:t>
            </a:r>
            <a:r>
              <a:rPr lang="en-US" sz="2000" baseline="-25000" dirty="0" err="1" smtClean="0"/>
              <a:t>SSB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UE uses center frequency of SS/PBCH for down-conversion, and no compensation is performed (if </a:t>
            </a:r>
            <a:r>
              <a:rPr lang="en-US" sz="2000" dirty="0" err="1" smtClean="0"/>
              <a:t>f</a:t>
            </a:r>
            <a:r>
              <a:rPr lang="en-US" sz="2000" baseline="-25000" dirty="0" err="1" smtClean="0"/>
              <a:t>SSB</a:t>
            </a:r>
            <a:r>
              <a:rPr lang="en-US" sz="2000" dirty="0" smtClean="0"/>
              <a:t> is used).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>
                <a:solidFill>
                  <a:srgbClr val="00B0F0"/>
                </a:solidFill>
              </a:rPr>
              <a:t>RMSI signals center frequency of </a:t>
            </a:r>
            <a:r>
              <a:rPr lang="en-US" sz="2000" dirty="0" err="1" smtClean="0">
                <a:solidFill>
                  <a:srgbClr val="00B0F0"/>
                </a:solidFill>
              </a:rPr>
              <a:t>Tx</a:t>
            </a:r>
            <a:r>
              <a:rPr lang="en-US" sz="2000" dirty="0" smtClean="0">
                <a:solidFill>
                  <a:srgbClr val="00B0F0"/>
                </a:solidFill>
              </a:rPr>
              <a:t>, </a:t>
            </a:r>
            <a:r>
              <a:rPr lang="en-US" sz="2000" dirty="0" err="1" smtClean="0">
                <a:solidFill>
                  <a:srgbClr val="00B0F0"/>
                </a:solidFill>
              </a:rPr>
              <a:t>f</a:t>
            </a:r>
            <a:r>
              <a:rPr lang="en-US" sz="2000" baseline="-25000" dirty="0" err="1" smtClean="0">
                <a:solidFill>
                  <a:srgbClr val="00B0F0"/>
                </a:solidFill>
              </a:rPr>
              <a:t>TX</a:t>
            </a:r>
            <a:endParaRPr lang="en-US" sz="2000" dirty="0">
              <a:solidFill>
                <a:srgbClr val="00B0F0"/>
              </a:solidFill>
            </a:endParaRPr>
          </a:p>
          <a:p>
            <a:r>
              <a:rPr lang="en-US" sz="2000" dirty="0" err="1" smtClean="0"/>
              <a:t>gNB</a:t>
            </a:r>
            <a:r>
              <a:rPr lang="en-US" sz="2000" dirty="0" smtClean="0"/>
              <a:t> does not pre-compensate rest of the channel/signal</a:t>
            </a:r>
          </a:p>
          <a:p>
            <a:r>
              <a:rPr lang="en-US" sz="2000" dirty="0" smtClean="0"/>
              <a:t>UE performs compensation based on information of </a:t>
            </a:r>
            <a:r>
              <a:rPr lang="en-US" sz="2000" dirty="0" err="1" smtClean="0"/>
              <a:t>f</a:t>
            </a:r>
            <a:r>
              <a:rPr lang="en-US" sz="2000" baseline="-25000" dirty="0" err="1" smtClean="0"/>
              <a:t>TX</a:t>
            </a:r>
            <a:r>
              <a:rPr lang="en-US" sz="2000" dirty="0" smtClean="0"/>
              <a:t> for receiving rest of the channel/signal</a:t>
            </a:r>
            <a:endParaRPr lang="en-US" sz="2000" baseline="-25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392419"/>
              </p:ext>
            </p:extLst>
          </p:nvPr>
        </p:nvGraphicFramePr>
        <p:xfrm>
          <a:off x="444320" y="2726892"/>
          <a:ext cx="35433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5" name="Equation" r:id="rId3" imgW="2361960" imgH="469800" progId="Equation.3">
                  <p:embed/>
                </p:oleObj>
              </mc:Choice>
              <mc:Fallback>
                <p:oleObj name="Equation" r:id="rId3" imgW="2361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320" y="2726892"/>
                        <a:ext cx="35433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880727"/>
              </p:ext>
            </p:extLst>
          </p:nvPr>
        </p:nvGraphicFramePr>
        <p:xfrm>
          <a:off x="4860086" y="2647950"/>
          <a:ext cx="39624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6" name="Equation" r:id="rId5" imgW="2641320" imgH="469800" progId="Equation.3">
                  <p:embed/>
                </p:oleObj>
              </mc:Choice>
              <mc:Fallback>
                <p:oleObj name="Equation" r:id="rId5" imgW="26413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86" y="2647950"/>
                        <a:ext cx="39624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438323"/>
              </p:ext>
            </p:extLst>
          </p:nvPr>
        </p:nvGraphicFramePr>
        <p:xfrm>
          <a:off x="4902200" y="3352800"/>
          <a:ext cx="3683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7" name="Equation" r:id="rId7" imgW="2946240" imgH="457200" progId="Equation.3">
                  <p:embed/>
                </p:oleObj>
              </mc:Choice>
              <mc:Fallback>
                <p:oleObj name="Equation" r:id="rId7" imgW="29462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200" y="3352800"/>
                        <a:ext cx="3683000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Arrow 8"/>
          <p:cNvSpPr/>
          <p:nvPr/>
        </p:nvSpPr>
        <p:spPr>
          <a:xfrm>
            <a:off x="4148885" y="2696099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617881"/>
              </p:ext>
            </p:extLst>
          </p:nvPr>
        </p:nvGraphicFramePr>
        <p:xfrm>
          <a:off x="745842" y="6305578"/>
          <a:ext cx="39687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8" name="Equation" r:id="rId9" imgW="3174840" imgH="419040" progId="Equation.3">
                  <p:embed/>
                </p:oleObj>
              </mc:Choice>
              <mc:Fallback>
                <p:oleObj name="Equation" r:id="rId9" imgW="31748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842" y="6305578"/>
                        <a:ext cx="396875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306553"/>
              </p:ext>
            </p:extLst>
          </p:nvPr>
        </p:nvGraphicFramePr>
        <p:xfrm>
          <a:off x="5089525" y="6161088"/>
          <a:ext cx="36988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9" name="Equation" r:id="rId11" imgW="2958840" imgH="457200" progId="Equation.3">
                  <p:embed/>
                </p:oleObj>
              </mc:Choice>
              <mc:Fallback>
                <p:oleObj name="Equation" r:id="rId11" imgW="29588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9525" y="6161088"/>
                        <a:ext cx="3698875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352384"/>
              </p:ext>
            </p:extLst>
          </p:nvPr>
        </p:nvGraphicFramePr>
        <p:xfrm>
          <a:off x="524952" y="3921896"/>
          <a:ext cx="1889126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00" name="Equation" r:id="rId13" imgW="1511280" imgH="241200" progId="Equation.3">
                  <p:embed/>
                </p:oleObj>
              </mc:Choice>
              <mc:Fallback>
                <p:oleObj name="Equation" r:id="rId13" imgW="15112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52" y="3921896"/>
                        <a:ext cx="1889126" cy="301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0770" y="281570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TX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782" y="387544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</a:t>
            </a:r>
            <a:r>
              <a:rPr lang="en-US" b="1" dirty="0" smtClean="0"/>
              <a:t>X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49198" y="572209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TX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49198" y="638285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</a:t>
            </a:r>
            <a:r>
              <a:rPr lang="en-US" b="1" dirty="0" smtClean="0"/>
              <a:t>X</a:t>
            </a:r>
            <a:endParaRPr lang="en-US" b="1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71872"/>
              </p:ext>
            </p:extLst>
          </p:nvPr>
        </p:nvGraphicFramePr>
        <p:xfrm>
          <a:off x="720545" y="5545138"/>
          <a:ext cx="29908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01" name="Equation" r:id="rId15" imgW="1993680" imgH="469800" progId="Equation.3">
                  <p:embed/>
                </p:oleObj>
              </mc:Choice>
              <mc:Fallback>
                <p:oleObj name="Equation" r:id="rId15" imgW="19936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545" y="5545138"/>
                        <a:ext cx="29908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7560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Alternative without signaling/different behavior for different </a:t>
            </a:r>
            <a:r>
              <a:rPr lang="en-US" dirty="0" smtClean="0"/>
              <a:t>channel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817" y="1661318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gNB</a:t>
            </a:r>
            <a:r>
              <a:rPr lang="en-US" sz="2000" dirty="0" smtClean="0"/>
              <a:t> transmits SS/PBCH &amp; RMSI with phase pre-compensation (based on center frequency of SS/PBCH, </a:t>
            </a:r>
            <a:r>
              <a:rPr lang="en-US" sz="2000" dirty="0" err="1" smtClean="0"/>
              <a:t>f</a:t>
            </a:r>
            <a:r>
              <a:rPr lang="en-US" sz="2000" baseline="-25000" dirty="0" err="1" smtClean="0"/>
              <a:t>TX</a:t>
            </a:r>
            <a:r>
              <a:rPr lang="en-US" sz="2000" dirty="0" smtClean="0"/>
              <a:t>)</a:t>
            </a:r>
          </a:p>
          <a:p>
            <a:r>
              <a:rPr lang="en-US" sz="2000" dirty="0"/>
              <a:t>UE performs compensation based on information of </a:t>
            </a:r>
            <a:r>
              <a:rPr lang="en-US" sz="2000" dirty="0" err="1" smtClean="0"/>
              <a:t>f</a:t>
            </a:r>
            <a:r>
              <a:rPr lang="en-US" sz="2000" baseline="-25000" dirty="0" err="1" smtClean="0"/>
              <a:t>RX</a:t>
            </a:r>
            <a:r>
              <a:rPr lang="en-US" sz="2000" dirty="0" smtClean="0"/>
              <a:t> </a:t>
            </a:r>
            <a:r>
              <a:rPr lang="en-US" sz="2000" dirty="0"/>
              <a:t>for receiving rest of the channel/signal</a:t>
            </a:r>
            <a:endParaRPr lang="en-US" sz="2000" baseline="-25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>
                <a:solidFill>
                  <a:srgbClr val="00B0F0"/>
                </a:solidFill>
              </a:rPr>
              <a:t>No signaling of phase reference needed</a:t>
            </a:r>
            <a:endParaRPr lang="en-US" sz="2000" dirty="0">
              <a:solidFill>
                <a:srgbClr val="00B0F0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867291"/>
              </p:ext>
            </p:extLst>
          </p:nvPr>
        </p:nvGraphicFramePr>
        <p:xfrm>
          <a:off x="720725" y="3146425"/>
          <a:ext cx="29908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4" name="Equation" r:id="rId3" imgW="1993680" imgH="469800" progId="Equation.3">
                  <p:embed/>
                </p:oleObj>
              </mc:Choice>
              <mc:Fallback>
                <p:oleObj name="Equation" r:id="rId3" imgW="19936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725" y="3146425"/>
                        <a:ext cx="29908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890867"/>
              </p:ext>
            </p:extLst>
          </p:nvPr>
        </p:nvGraphicFramePr>
        <p:xfrm>
          <a:off x="5097463" y="3067050"/>
          <a:ext cx="34861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5" name="Equation" r:id="rId5" imgW="2323800" imgH="469800" progId="Equation.3">
                  <p:embed/>
                </p:oleObj>
              </mc:Choice>
              <mc:Fallback>
                <p:oleObj name="Equation" r:id="rId5" imgW="23238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463" y="3067050"/>
                        <a:ext cx="34861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552101"/>
              </p:ext>
            </p:extLst>
          </p:nvPr>
        </p:nvGraphicFramePr>
        <p:xfrm>
          <a:off x="5314950" y="3771900"/>
          <a:ext cx="2857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6" name="Equation" r:id="rId7" imgW="2286000" imgH="457200" progId="Equation.3">
                  <p:embed/>
                </p:oleObj>
              </mc:Choice>
              <mc:Fallback>
                <p:oleObj name="Equation" r:id="rId7" imgW="2286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4950" y="3771900"/>
                        <a:ext cx="2857500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Arrow 8"/>
          <p:cNvSpPr/>
          <p:nvPr/>
        </p:nvSpPr>
        <p:spPr>
          <a:xfrm>
            <a:off x="4148885" y="3115199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02027"/>
              </p:ext>
            </p:extLst>
          </p:nvPr>
        </p:nvGraphicFramePr>
        <p:xfrm>
          <a:off x="5528573" y="4516190"/>
          <a:ext cx="19685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7" name="Equation" r:id="rId9" imgW="1574640" imgH="419040" progId="Equation.3">
                  <p:embed/>
                </p:oleObj>
              </mc:Choice>
              <mc:Fallback>
                <p:oleObj name="Equation" r:id="rId9" imgW="15746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8573" y="4516190"/>
                        <a:ext cx="1968500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160562"/>
              </p:ext>
            </p:extLst>
          </p:nvPr>
        </p:nvGraphicFramePr>
        <p:xfrm>
          <a:off x="1143000" y="5198879"/>
          <a:ext cx="30956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8" name="Equation" r:id="rId11" imgW="2476440" imgH="457200" progId="Equation.3">
                  <p:embed/>
                </p:oleObj>
              </mc:Choice>
              <mc:Fallback>
                <p:oleObj name="Equation" r:id="rId11" imgW="247644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198879"/>
                        <a:ext cx="3095625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0770" y="3234809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TX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8023" y="46309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</a:t>
            </a:r>
            <a:r>
              <a:rPr lang="en-US" b="1" dirty="0" smtClean="0"/>
              <a:t>X</a:t>
            </a:r>
            <a:endParaRPr lang="en-US" b="1" dirty="0"/>
          </a:p>
        </p:txBody>
      </p:sp>
      <p:sp>
        <p:nvSpPr>
          <p:cNvPr id="20" name="Right Arrow 19"/>
          <p:cNvSpPr/>
          <p:nvPr/>
        </p:nvSpPr>
        <p:spPr>
          <a:xfrm flipH="1">
            <a:off x="4554538" y="4629150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9380616"/>
              </p:ext>
            </p:extLst>
          </p:nvPr>
        </p:nvGraphicFramePr>
        <p:xfrm>
          <a:off x="703472" y="4516190"/>
          <a:ext cx="36353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19" name="Equation" r:id="rId13" imgW="2908080" imgH="419040" progId="Equation.3">
                  <p:embed/>
                </p:oleObj>
              </mc:Choice>
              <mc:Fallback>
                <p:oleObj name="Equation" r:id="rId13" imgW="29080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472" y="4516190"/>
                        <a:ext cx="3635375" cy="523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1403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6052</TotalTime>
  <Words>898</Words>
  <Application>Microsoft Office PowerPoint</Application>
  <PresentationFormat>On-screen Show (4:3)</PresentationFormat>
  <Paragraphs>136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 Unicode MS</vt:lpstr>
      <vt:lpstr>Batang</vt:lpstr>
      <vt:lpstr>Arial</vt:lpstr>
      <vt:lpstr>Calibri</vt:lpstr>
      <vt:lpstr>Cambria Math</vt:lpstr>
      <vt:lpstr>Intel Clear</vt:lpstr>
      <vt:lpstr>Symbol</vt:lpstr>
      <vt:lpstr>Times New Roman</vt:lpstr>
      <vt:lpstr>Office Theme</vt:lpstr>
      <vt:lpstr>Equation</vt:lpstr>
      <vt:lpstr>Microsoft Equation 3.0</vt:lpstr>
      <vt:lpstr>Correcting NR OFDM Symbol Generation</vt:lpstr>
      <vt:lpstr>ISSUE #1 – DL OFDM symbol generation</vt:lpstr>
      <vt:lpstr>Background</vt:lpstr>
      <vt:lpstr>Background: OFDM Generation</vt:lpstr>
      <vt:lpstr>Background: When Tx/Rx center frequency is not aligned (1/3)</vt:lpstr>
      <vt:lpstr>Background: When Tx/Rx center frequency is not aligned (2/3)</vt:lpstr>
      <vt:lpstr>Problem Statement</vt:lpstr>
      <vt:lpstr>Fix proposed in [1]</vt:lpstr>
      <vt:lpstr>Alternative without signaling/different behavior for different channel (1/2)</vt:lpstr>
      <vt:lpstr>Alternative without signaling/different behavior for different channel (1/2)</vt:lpstr>
      <vt:lpstr>Proposal </vt:lpstr>
      <vt:lpstr>Proposal – Option 1</vt:lpstr>
      <vt:lpstr>Proposal – Option 2</vt:lpstr>
      <vt:lpstr>Proposal – Option 3</vt:lpstr>
      <vt:lpstr>ISSUE #2 – PRACH OFDM symbol generation</vt:lpstr>
      <vt:lpstr>Problem Statement</vt:lpstr>
      <vt:lpstr>Correction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Lee, Daewon</cp:lastModifiedBy>
  <cp:revision>455</cp:revision>
  <dcterms:created xsi:type="dcterms:W3CDTF">2006-08-16T00:00:00Z</dcterms:created>
  <dcterms:modified xsi:type="dcterms:W3CDTF">2017-11-30T21:50:15Z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2017-11-30 21:50:09Z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