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5" r:id="rId3"/>
    <p:sldId id="269" r:id="rId4"/>
    <p:sldId id="270" r:id="rId5"/>
    <p:sldId id="271" r:id="rId6"/>
    <p:sldId id="272" r:id="rId7"/>
    <p:sldId id="273" r:id="rId8"/>
    <p:sldId id="27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MH" lastIdx="1" clrIdx="0">
    <p:extLst/>
  </p:cmAuthor>
  <p:cmAuthor id="2" name="Sebastian Faxér" initials="SF" lastIdx="1" clrIdx="1">
    <p:extLst>
      <p:ext uri="{19B8F6BF-5375-455C-9EA6-DF929625EA0E}">
        <p15:presenceInfo xmlns:p15="http://schemas.microsoft.com/office/powerpoint/2012/main" userId="S-1-5-21-1538607324-3213881460-940295383-4244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97" autoAdjust="0"/>
    <p:restoredTop sz="94280" autoAdjust="0"/>
  </p:normalViewPr>
  <p:slideViewPr>
    <p:cSldViewPr>
      <p:cViewPr varScale="1">
        <p:scale>
          <a:sx n="69" d="100"/>
          <a:sy n="69" d="100"/>
        </p:scale>
        <p:origin x="82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4Tx UL Codebook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For CP-OFDM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MediaTek, ZTE, </a:t>
            </a:r>
            <a:r>
              <a:rPr lang="en-US" sz="2800" dirty="0" err="1" smtClean="0">
                <a:solidFill>
                  <a:schemeClr val="tx1"/>
                </a:solidFill>
              </a:rPr>
              <a:t>Sanechips</a:t>
            </a:r>
            <a:r>
              <a:rPr lang="en-US" sz="2800" dirty="0" smtClean="0">
                <a:solidFill>
                  <a:schemeClr val="tx1"/>
                </a:solidFill>
              </a:rPr>
              <a:t>, Intel, </a:t>
            </a:r>
            <a:r>
              <a:rPr lang="en-US" sz="2800" dirty="0">
                <a:solidFill>
                  <a:schemeClr val="tx1"/>
                </a:solidFill>
              </a:rPr>
              <a:t>AT&amp;T, Huawei, </a:t>
            </a:r>
            <a:r>
              <a:rPr lang="en-US" sz="2800" dirty="0" err="1">
                <a:solidFill>
                  <a:schemeClr val="tx1"/>
                </a:solidFill>
              </a:rPr>
              <a:t>HiSilicon</a:t>
            </a:r>
            <a:r>
              <a:rPr lang="en-US" sz="2800">
                <a:solidFill>
                  <a:schemeClr val="tx1"/>
                </a:solidFill>
              </a:rPr>
              <a:t>, </a:t>
            </a:r>
            <a:r>
              <a:rPr lang="en-US" sz="2800" smtClean="0">
                <a:solidFill>
                  <a:schemeClr val="tx1"/>
                </a:solidFill>
              </a:rPr>
              <a:t>NTT </a:t>
            </a:r>
            <a:r>
              <a:rPr lang="en-US" sz="2800" dirty="0" smtClean="0">
                <a:solidFill>
                  <a:schemeClr val="tx1"/>
                </a:solidFill>
              </a:rPr>
              <a:t>DoCoMo, Lenovo</a:t>
            </a:r>
            <a:r>
              <a:rPr lang="en-US" sz="2800" dirty="0" smtClean="0">
                <a:solidFill>
                  <a:schemeClr val="tx1"/>
                </a:solidFill>
              </a:rPr>
              <a:t>, Motorola </a:t>
            </a:r>
            <a:r>
              <a:rPr lang="en-US" sz="2800" dirty="0" smtClean="0">
                <a:solidFill>
                  <a:schemeClr val="tx1"/>
                </a:solidFill>
              </a:rPr>
              <a:t>Mobility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35890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nn-NO" altLang="zh-CN" sz="2000" dirty="0"/>
              <a:t>3GPP TSG </a:t>
            </a:r>
            <a:r>
              <a:rPr kumimoji="1" lang="nn-NO" altLang="zh-CN" sz="2000" dirty="0" smtClean="0"/>
              <a:t>RAN1 </a:t>
            </a:r>
            <a:r>
              <a:rPr kumimoji="1" lang="nn-NO" altLang="zh-CN" sz="2000" dirty="0"/>
              <a:t>#91</a:t>
            </a:r>
          </a:p>
          <a:p>
            <a:r>
              <a:rPr kumimoji="1" lang="en-US" altLang="zh-CN" sz="2000" dirty="0"/>
              <a:t>Reno, USA, November </a:t>
            </a:r>
            <a:r>
              <a:rPr kumimoji="1" lang="en-US" altLang="zh-CN" sz="2000" dirty="0" smtClean="0"/>
              <a:t>27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– </a:t>
            </a:r>
            <a:r>
              <a:rPr kumimoji="1" lang="en-US" altLang="zh-CN" sz="2000" dirty="0"/>
              <a:t>December </a:t>
            </a:r>
            <a:r>
              <a:rPr kumimoji="1" lang="en-US" altLang="zh-CN" sz="2000" dirty="0" smtClean="0"/>
              <a:t>1</a:t>
            </a:r>
            <a:r>
              <a:rPr kumimoji="1" lang="en-US" altLang="zh-CN" sz="2000" baseline="30000" dirty="0" smtClean="0"/>
              <a:t>st</a:t>
            </a:r>
            <a:r>
              <a:rPr kumimoji="1" lang="en-US" altLang="zh-CN" sz="2000" dirty="0" smtClean="0"/>
              <a:t>, </a:t>
            </a:r>
            <a:r>
              <a:rPr kumimoji="1" lang="en-US" altLang="zh-CN" sz="2000" dirty="0"/>
              <a:t>2017</a:t>
            </a:r>
          </a:p>
          <a:p>
            <a:r>
              <a:rPr kumimoji="1" lang="en-US" altLang="zh-CN" sz="2000" dirty="0"/>
              <a:t>Agenda item – 7.2.1.2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R1-1721598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Partial coherence/full coherence is a UE capability. The only coherence category with guaranteed support from every UE is “non-coherence”.</a:t>
            </a:r>
          </a:p>
          <a:p>
            <a:r>
              <a:rPr lang="en-US" sz="2800" dirty="0" smtClean="0"/>
              <a:t>It is imperative that NR UL MIMO not depending on UE capability/optional feature is robustly supported.</a:t>
            </a:r>
          </a:p>
          <a:p>
            <a:r>
              <a:rPr lang="en-US" sz="2800" dirty="0" smtClean="0"/>
              <a:t>Codebook design for non-coherence is of high importance and should not be compromised.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13600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</a:t>
            </a:r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417" y="2057400"/>
            <a:ext cx="8519383" cy="584775"/>
          </a:xfr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dirty="0"/>
              <a:t># Precoders vs. </a:t>
            </a:r>
            <a:r>
              <a:rPr lang="en-US" dirty="0" smtClean="0"/>
              <a:t>Coherence transmission </a:t>
            </a:r>
            <a:r>
              <a:rPr lang="en-US" dirty="0"/>
              <a:t>Capability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330998"/>
              </p:ext>
            </p:extLst>
          </p:nvPr>
        </p:nvGraphicFramePr>
        <p:xfrm>
          <a:off x="152400" y="3001963"/>
          <a:ext cx="8534400" cy="26947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xmlns="" val="226729633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xmlns="" val="3879482352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xmlns="" val="208440975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xmlns="" val="3596034814"/>
                    </a:ext>
                  </a:extLst>
                </a:gridCol>
              </a:tblGrid>
              <a:tr h="9120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rgbClr val="002060"/>
                          </a:solidFill>
                          <a:effectLst/>
                        </a:rPr>
                        <a:t>Transmission Rank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Full Coherence 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Partially </a:t>
                      </a:r>
                      <a:r>
                        <a:rPr lang="en-US" sz="2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Coherent 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Non </a:t>
                      </a:r>
                      <a:r>
                        <a:rPr lang="en-US" sz="20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Coherent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6144731"/>
                  </a:ext>
                </a:extLst>
              </a:tr>
              <a:tr h="44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</a:rPr>
                        <a:t>Rank 1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3390916222"/>
                  </a:ext>
                </a:extLst>
              </a:tr>
              <a:tr h="44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</a:rPr>
                        <a:t>Rank 2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2345596126"/>
                  </a:ext>
                </a:extLst>
              </a:tr>
              <a:tr h="44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</a:rPr>
                        <a:t>Rank 3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17817366"/>
                  </a:ext>
                </a:extLst>
              </a:tr>
              <a:tr h="44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</a:rPr>
                        <a:t>Rank 4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383163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3627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</a:t>
            </a:r>
            <a:r>
              <a:rPr lang="en-US" dirty="0" smtClean="0"/>
              <a:t>(2)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042378"/>
              </p:ext>
            </p:extLst>
          </p:nvPr>
        </p:nvGraphicFramePr>
        <p:xfrm>
          <a:off x="457200" y="3001963"/>
          <a:ext cx="8229600" cy="26947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xmlns="" val="22672963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xmlns="" val="387948235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xmlns="" val="208440975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xmlns="" val="3596034814"/>
                    </a:ext>
                  </a:extLst>
                </a:gridCol>
              </a:tblGrid>
              <a:tr h="9120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rgbClr val="002060"/>
                          </a:solidFill>
                          <a:effectLst/>
                        </a:rPr>
                        <a:t>With rank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  <a:effectLst/>
                        </a:rPr>
                        <a:t> restriction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2000" dirty="0">
                          <a:solidFill>
                            <a:srgbClr val="002060"/>
                          </a:solidFill>
                          <a:effectLst/>
                        </a:rPr>
                        <a:t>Full </a:t>
                      </a:r>
                      <a:r>
                        <a:rPr lang="en-AU" sz="2000" dirty="0" smtClean="0">
                          <a:solidFill>
                            <a:srgbClr val="002060"/>
                          </a:solidFill>
                          <a:effectLst/>
                        </a:rPr>
                        <a:t>Coherence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2000" dirty="0" smtClean="0">
                          <a:solidFill>
                            <a:srgbClr val="002060"/>
                          </a:solidFill>
                          <a:effectLst/>
                        </a:rPr>
                        <a:t>Partially Coherent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2000" dirty="0">
                          <a:solidFill>
                            <a:srgbClr val="002060"/>
                          </a:solidFill>
                          <a:effectLst/>
                        </a:rPr>
                        <a:t>Non </a:t>
                      </a:r>
                      <a:r>
                        <a:rPr lang="en-AU" sz="2000" dirty="0" smtClean="0">
                          <a:solidFill>
                            <a:srgbClr val="002060"/>
                          </a:solidFill>
                          <a:effectLst/>
                        </a:rPr>
                        <a:t>Coherent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6144731"/>
                  </a:ext>
                </a:extLst>
              </a:tr>
              <a:tr h="44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</a:rPr>
                        <a:t>Rank 1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 (5 bits)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(4 bits)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(2 bits)</a:t>
                      </a: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3390916222"/>
                  </a:ext>
                </a:extLst>
              </a:tr>
              <a:tr h="44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rgbClr val="002060"/>
                          </a:solidFill>
                          <a:effectLst/>
                        </a:rPr>
                        <a:t>Ranks </a:t>
                      </a: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</a:rPr>
                        <a:t>1-2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(6 bits)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(5 bits)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</a:t>
                      </a:r>
                      <a:r>
                        <a:rPr lang="en-US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bits)</a:t>
                      </a: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2345596126"/>
                  </a:ext>
                </a:extLst>
              </a:tr>
              <a:tr h="44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rgbClr val="002060"/>
                          </a:solidFill>
                          <a:effectLst/>
                        </a:rPr>
                        <a:t>Ranks </a:t>
                      </a: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</a:rPr>
                        <a:t>1-3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(6 bits)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(5 bits)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(4 bits)</a:t>
                      </a: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17817366"/>
                  </a:ext>
                </a:extLst>
              </a:tr>
              <a:tr h="44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rgbClr val="002060"/>
                          </a:solidFill>
                          <a:effectLst/>
                        </a:rPr>
                        <a:t>Ranks </a:t>
                      </a: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</a:rPr>
                        <a:t>1-4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(6 bits)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(5 bits)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(4 bits)</a:t>
                      </a: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383163826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295400"/>
            <a:ext cx="7752572" cy="1557349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/>
              <a:t>Total </a:t>
            </a:r>
            <a:r>
              <a:rPr lang="en-US" sz="2800" dirty="0" smtClean="0"/>
              <a:t>Number </a:t>
            </a:r>
            <a:r>
              <a:rPr lang="en-US" sz="2800" dirty="0"/>
              <a:t>of </a:t>
            </a:r>
            <a:r>
              <a:rPr lang="en-US" sz="2800" dirty="0" err="1" smtClean="0"/>
              <a:t>codewords</a:t>
            </a:r>
            <a:r>
              <a:rPr lang="en-US" sz="2800" dirty="0" smtClean="0"/>
              <a:t> and signaling overhead </a:t>
            </a:r>
          </a:p>
          <a:p>
            <a:pPr marL="0" indent="0">
              <a:buNone/>
            </a:pPr>
            <a:r>
              <a:rPr lang="en-US" sz="2800" dirty="0"/>
              <a:t>a</a:t>
            </a:r>
            <a:r>
              <a:rPr lang="en-US" sz="2800" dirty="0" smtClean="0"/>
              <a:t>ccording to Coherence Transmission Capability </a:t>
            </a:r>
          </a:p>
          <a:p>
            <a:pPr marL="0" indent="0">
              <a:buNone/>
            </a:pPr>
            <a:r>
              <a:rPr lang="en-US" sz="2800" dirty="0" smtClean="0"/>
              <a:t>and Rank restriction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23501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Rank 1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340998"/>
              </p:ext>
            </p:extLst>
          </p:nvPr>
        </p:nvGraphicFramePr>
        <p:xfrm>
          <a:off x="495300" y="2593975"/>
          <a:ext cx="8124825" cy="398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1" name="Document" r:id="rId3" imgW="5956042" imgH="2912043" progId="Word.Document.12">
                  <p:embed/>
                </p:oleObj>
              </mc:Choice>
              <mc:Fallback>
                <p:oleObj name="Document" r:id="rId3" imgW="5956042" imgH="29120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5300" y="2593975"/>
                        <a:ext cx="8124825" cy="398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0890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Rank 2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319650"/>
              </p:ext>
            </p:extLst>
          </p:nvPr>
        </p:nvGraphicFramePr>
        <p:xfrm>
          <a:off x="1063625" y="1214438"/>
          <a:ext cx="6642100" cy="566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0" name="Document" r:id="rId3" imgW="5624906" imgH="4810576" progId="Word.Document.12">
                  <p:embed/>
                </p:oleObj>
              </mc:Choice>
              <mc:Fallback>
                <p:oleObj name="Document" r:id="rId3" imgW="5624906" imgH="48105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3625" y="1214438"/>
                        <a:ext cx="6642100" cy="566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8472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Rank 3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45126"/>
              </p:ext>
            </p:extLst>
          </p:nvPr>
        </p:nvGraphicFramePr>
        <p:xfrm>
          <a:off x="-74613" y="2143125"/>
          <a:ext cx="8499476" cy="431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5" name="Document" r:id="rId3" imgW="5956042" imgH="3020377" progId="Word.Document.12">
                  <p:embed/>
                </p:oleObj>
              </mc:Choice>
              <mc:Fallback>
                <p:oleObj name="Document" r:id="rId3" imgW="5956042" imgH="30203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74613" y="2143125"/>
                        <a:ext cx="8499476" cy="431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1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Rank 4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285492"/>
              </p:ext>
            </p:extLst>
          </p:nvPr>
        </p:nvGraphicFramePr>
        <p:xfrm>
          <a:off x="157163" y="1985963"/>
          <a:ext cx="9529667" cy="4510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6" name="Document" r:id="rId3" imgW="5956042" imgH="2818826" progId="Word.Document.12">
                  <p:embed/>
                </p:oleObj>
              </mc:Choice>
              <mc:Fallback>
                <p:oleObj name="Document" r:id="rId3" imgW="5956042" imgH="28188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7163" y="1985963"/>
                        <a:ext cx="9529667" cy="4510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4813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5061</TotalTime>
  <Words>253</Words>
  <Application>Microsoft Office PowerPoint</Application>
  <PresentationFormat>On-screen Show (4:3)</PresentationFormat>
  <Paragraphs>61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Gulim</vt:lpstr>
      <vt:lpstr>ＭＳ Ｐゴシック</vt:lpstr>
      <vt:lpstr>宋体</vt:lpstr>
      <vt:lpstr>Arial</vt:lpstr>
      <vt:lpstr>Calibri</vt:lpstr>
      <vt:lpstr>Times New Roman</vt:lpstr>
      <vt:lpstr>Office Theme</vt:lpstr>
      <vt:lpstr>Document</vt:lpstr>
      <vt:lpstr>WF on 4Tx UL Codebook For CP-OFDM</vt:lpstr>
      <vt:lpstr>Background</vt:lpstr>
      <vt:lpstr>Overview (1)</vt:lpstr>
      <vt:lpstr>Overview (2)</vt:lpstr>
      <vt:lpstr>Proposal: Rank 1</vt:lpstr>
      <vt:lpstr>Proposal: Rank 2</vt:lpstr>
      <vt:lpstr>Proposal: Rank 3</vt:lpstr>
      <vt:lpstr>Proposal: Rank 4</vt:lpstr>
    </vt:vector>
  </TitlesOfParts>
  <Manager>mark.h.harrison@ericsson.com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Mark Harrison</dc:creator>
  <cp:lastModifiedBy>Weidong Yang</cp:lastModifiedBy>
  <cp:revision>392</cp:revision>
  <dcterms:created xsi:type="dcterms:W3CDTF">2016-09-09T20:37:00Z</dcterms:created>
  <dcterms:modified xsi:type="dcterms:W3CDTF">2017-11-30T19:59:45Z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(2)EP2NLZKg8OIkkZsHIfstYJJWGbjEcJ2gI0QKSw5ldFvU8ciTcGRim/Z5REHZFIAh87ZbXWW5
8iqf3w5CrcFoQplBAK+z2r2JyZ8lautUa3Sd08fux1uPE7NabMdt06gMfT9De1dEAN8Hjg8y
/SctDxyatVwgYxSkPB1wVYZONHGYjLB87//NssXldJ7si+3cYudprvtkfFaGaVfmQ4YLXJuu
TCN0wO6KExIxRxmqrA</vt:lpwstr>
  </property>
  <property fmtid="{D5CDD505-2E9C-101B-9397-08002B2CF9AE}" pid="3" name="_2015_ms_pID_7253431">
    <vt:lpwstr>efuUzeUbUk/w89Tbf8ZmqZHjklZMBEqE7cepk8ElIeAU/Cq1LsOhNW
LviU1sdV/L/Pd5ZDWK4hy4XbaC3p++rEuiJW+lDJ+TrHvONuTB+gViR9NL/xdaDBMZo1+/kD
5mtLk/S+4xp38YZETXjCXoTmBfOw0dNsmoKkHHYOtFz3KdJ2uVbRqIDT2x5JDQBTjMGUamsY
+vG0PKCAE+rRoe8r</vt:lpwstr>
  </property>
</Properties>
</file>