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5" r:id="rId3"/>
    <p:sldId id="266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97" d="100"/>
          <a:sy n="97" d="100"/>
        </p:scale>
        <p:origin x="4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96607" y="2444132"/>
            <a:ext cx="8402544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400" dirty="0" smtClean="0">
                <a:latin typeface="+mn-lt"/>
              </a:rPr>
              <a:t>WF on CSI-RS sequence initialization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742906" y="3879582"/>
            <a:ext cx="7503055" cy="972119"/>
          </a:xfrm>
        </p:spPr>
        <p:txBody>
          <a:bodyPr>
            <a:normAutofit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</a:rPr>
              <a:t>LG Electronics, Qualcomm, </a:t>
            </a:r>
            <a:r>
              <a:rPr lang="en-US" altLang="en-US" sz="2800" dirty="0" smtClean="0"/>
              <a:t>ZTE, </a:t>
            </a:r>
            <a:r>
              <a:rPr lang="en-US" altLang="en-US" sz="2800" dirty="0" err="1" smtClean="0"/>
              <a:t>Sanechips</a:t>
            </a:r>
            <a:r>
              <a:rPr lang="en-US" altLang="en-US" sz="2800" dirty="0" smtClean="0"/>
              <a:t>, </a:t>
            </a:r>
            <a:r>
              <a:rPr lang="en-GB" altLang="ko-KR" sz="2800" dirty="0" err="1" smtClean="0"/>
              <a:t>Mediatek</a:t>
            </a:r>
            <a:r>
              <a:rPr lang="en-GB" altLang="ko-KR" sz="2800" dirty="0" smtClean="0"/>
              <a:t>, NEC, Sony, </a:t>
            </a:r>
            <a:r>
              <a:rPr lang="en-US" altLang="ko-KR" sz="2800" dirty="0" smtClean="0"/>
              <a:t>Vivo, CATT, Sharp, KT</a:t>
            </a:r>
            <a:r>
              <a:rPr lang="en-US" altLang="en-US" sz="28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2274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91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Reno, USA, November 27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– December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,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7.2.3.2</a:t>
            </a:r>
            <a:endParaRPr kumimoji="1" lang="ja-JP" altLang="en-US" sz="2000" dirty="0"/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dirty="0" smtClean="0"/>
              <a:t>R1-1721597</a:t>
            </a:r>
            <a:endParaRPr lang="en-US" altLang="ko-KR" sz="24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628650" y="620057"/>
            <a:ext cx="7886700" cy="76698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Background</a:t>
            </a:r>
            <a:endParaRPr lang="ko-KR" altLang="en-US" smtClean="0">
              <a:latin typeface="+mn-lt"/>
            </a:endParaRPr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9B0DB0-297B-4185-B23C-0B4D517D1D41}" type="slidenum">
              <a:rPr lang="en-US" altLang="en-US" sz="1200" smtClean="0">
                <a:solidFill>
                  <a:srgbClr val="898989"/>
                </a:solidFill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100" name="Rectangle 28"/>
          <p:cNvSpPr>
            <a:spLocks noChangeArrowheads="1"/>
          </p:cNvSpPr>
          <p:nvPr/>
        </p:nvSpPr>
        <p:spPr bwMode="auto">
          <a:xfrm>
            <a:off x="0" y="369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4" name="직사각형 3"/>
          <p:cNvSpPr/>
          <p:nvPr/>
        </p:nvSpPr>
        <p:spPr>
          <a:xfrm>
            <a:off x="1295398" y="1671095"/>
            <a:ext cx="733425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ko-KR" sz="2000" b="1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Length-31 Gold sequence is used for CSI-RS</a:t>
            </a:r>
          </a:p>
          <a:p>
            <a:pPr marL="742950" lvl="1" indent="-285750">
              <a:buFont typeface="Calibri" panose="020F0502020204030204" pitchFamily="34" charset="0"/>
              <a:buChar char="–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Same polynomial as in LTE</a:t>
            </a:r>
          </a:p>
          <a:p>
            <a:pPr marL="742950" lvl="1" indent="-285750">
              <a:buFont typeface="Calibri" panose="020F0502020204030204" pitchFamily="34" charset="0"/>
              <a:buChar char="–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QPSK </a:t>
            </a:r>
            <a:r>
              <a:rPr lang="en-GB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sequence modulation is used</a:t>
            </a:r>
          </a:p>
          <a:p>
            <a:pPr marL="742950" lvl="1" indent="-285750">
              <a:buFont typeface="Calibri" panose="020F0502020204030204" pitchFamily="34" charset="0"/>
              <a:buChar char="–"/>
              <a:tabLst>
                <a:tab pos="914400" algn="l"/>
              </a:tabLst>
            </a:pPr>
            <a:r>
              <a:rPr lang="en-GB" altLang="ko-KR" sz="20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N_c</a:t>
            </a:r>
            <a:r>
              <a:rPr lang="en-GB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and </a:t>
            </a:r>
            <a:r>
              <a:rPr lang="en-GB" altLang="ko-KR" sz="20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c_init</a:t>
            </a:r>
            <a:r>
              <a:rPr lang="en-GB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are to be discussed </a:t>
            </a:r>
            <a:r>
              <a:rPr lang="en-GB" altLang="ko-KR" sz="20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separately</a:t>
            </a:r>
          </a:p>
          <a:p>
            <a:pPr marL="742950" lvl="1" indent="-285750"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ko-KR" altLang="ko-KR" sz="20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lvl="1">
              <a:tabLst>
                <a:tab pos="457200" algn="l"/>
              </a:tabLst>
            </a:pPr>
            <a:r>
              <a:rPr lang="en-GB" altLang="ko-KR" sz="2000" b="1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US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NR CSI-RS sequence,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CSI-RS scrambling ID has a length of 10 bits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There is no default value for the scrambling </a:t>
            </a:r>
            <a:r>
              <a:rPr lang="en-US" altLang="ko-KR" sz="20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ID</a:t>
            </a: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 smtClean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ko-KR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5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523875" y="0"/>
            <a:ext cx="7886700" cy="1325563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523874" y="1091293"/>
                <a:ext cx="8318467" cy="3212089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en-US" altLang="ko-KR" dirty="0" smtClean="0"/>
                  <a:t>For NR CSI-RS sequence initialization,</a:t>
                </a:r>
              </a:p>
              <a:p>
                <a:pPr marL="809625" lvl="2" indent="-342900">
                  <a:lnSpc>
                    <a:spcPct val="110000"/>
                  </a:lnSpc>
                  <a:buFont typeface="Wingdings" panose="05000000000000000000" pitchFamily="2" charset="2"/>
                  <a:buChar char="§"/>
                  <a:defRPr/>
                </a:pPr>
                <a:r>
                  <a:rPr lang="en-US" altLang="ko-KR" sz="2200" dirty="0" smtClean="0"/>
                  <a:t>Similar to LTE, the sequence initialization values should be different for all OFDM symbols within a frame (10ms)</a:t>
                </a:r>
              </a:p>
              <a:p>
                <a:pPr marL="809625" lvl="2" indent="-342900">
                  <a:lnSpc>
                    <a:spcPct val="110000"/>
                  </a:lnSpc>
                  <a:buFont typeface="Wingdings" panose="05000000000000000000" pitchFamily="2" charset="2"/>
                  <a:buChar char="§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altLang="ko-KR" sz="22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ko-KR" altLang="en-US" sz="2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ko-KR" altLang="en-US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ko-KR" altLang="en-US" sz="22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ko-KR" altLang="en-US" sz="2200">
                                <a:latin typeface="Cambria Math" panose="02040503050406030204" pitchFamily="18" charset="0"/>
                              </a:rPr>
                              <m:t>10</m:t>
                            </m:r>
                          </m:sup>
                        </m:sSup>
                        <m:r>
                          <a:rPr lang="ko-KR" altLang="en-US" sz="2200">
                            <a:latin typeface="Cambria Math" panose="02040503050406030204" pitchFamily="18" charset="0"/>
                          </a:rPr>
                          <m:t>×</m:t>
                        </m:r>
                        <m:d>
                          <m:dPr>
                            <m:ctrlPr>
                              <a:rPr lang="ko-KR" altLang="en-US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ko-KR" altLang="en-US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ko-KR" altLang="en-US" sz="2200">
                                    <a:latin typeface="Cambria Math" panose="02040503050406030204" pitchFamily="18" charset="0"/>
                                  </a:rPr>
                                  <m:t>14</m:t>
                                </m:r>
                                <m:sSub>
                                  <m:sSubPr>
                                    <m:ctrlP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ko-KR" altLang="en-US" sz="220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ko-KR" altLang="en-US" sz="22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ko-KR" altLang="en-US" sz="220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ko-KR" altLang="en-US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sz="2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ko-KR" altLang="en-US" sz="2200" i="1">
                                        <a:latin typeface="Cambria Math" panose="02040503050406030204" pitchFamily="18" charset="0"/>
                                      </a:rPr>
                                      <m:t>𝐼𝐷</m:t>
                                    </m:r>
                                  </m:sub>
                                </m:sSub>
                                <m:r>
                                  <a:rPr lang="ko-KR" altLang="en-US" sz="220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</m:d>
                        <m:r>
                          <a:rPr lang="ko-KR" altLang="en-US" sz="22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ko-KR" alt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ko-KR" altLang="en-US" sz="22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ko-KR" altLang="en-US" sz="2200" i="1">
                                <a:latin typeface="Cambria Math" panose="02040503050406030204" pitchFamily="18" charset="0"/>
                              </a:rPr>
                              <m:t>𝐼𝐷</m:t>
                            </m:r>
                          </m:sub>
                        </m:sSub>
                      </m:e>
                    </m:d>
                    <m:r>
                      <a:rPr lang="ko-KR" altLang="en-US" sz="2200"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2200" i="1">
                        <a:latin typeface="Cambria Math" panose="02040503050406030204" pitchFamily="18" charset="0"/>
                      </a:rPr>
                      <m:t>𝑚𝑜𝑑</m:t>
                    </m:r>
                    <m:r>
                      <a:rPr lang="ko-KR" altLang="en-US" sz="220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ko-KR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22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ko-KR" altLang="en-US" sz="2200">
                            <a:latin typeface="Cambria Math" panose="02040503050406030204" pitchFamily="18" charset="0"/>
                          </a:rPr>
                          <m:t>31</m:t>
                        </m:r>
                      </m:sup>
                    </m:sSup>
                  </m:oMath>
                </a14:m>
                <a:r>
                  <a:rPr lang="en-US" altLang="ko-KR" sz="2200" dirty="0" smtClean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altLang="ko-KR" sz="2200" dirty="0" smtClean="0"/>
                  <a:t> denotes slot index, and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altLang="ko-KR" sz="2200" dirty="0" smtClean="0"/>
                  <a:t> is OFDM symbol index within a slot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2200" b="0" i="1" smtClean="0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</m:sSub>
                    <m:r>
                      <a:rPr lang="en-US" altLang="ko-KR" sz="22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m:rPr>
                        <m:lit/>
                      </m:rPr>
                      <a:rPr lang="en-US" altLang="ko-KR" sz="22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{</m:t>
                    </m:r>
                    <m:r>
                      <a:rPr lang="en-US" altLang="ko-KR" sz="22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0,1,…,</m:t>
                    </m:r>
                    <m:sSup>
                      <m:sSupPr>
                        <m:ctrlPr>
                          <a:rPr lang="ko-KR" altLang="ko-KR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2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ko-KR" sz="22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sup>
                    </m:sSup>
                    <m:r>
                      <a:rPr lang="en-US" altLang="ko-KR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</m:t>
                    </m:r>
                    <m:r>
                      <m:rPr>
                        <m:lit/>
                      </m:rPr>
                      <a:rPr lang="en-US" altLang="ko-KR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ko-KR" sz="2200" dirty="0" smtClean="0"/>
                  <a:t> is UE specifically configured scrambling ID</a:t>
                </a: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3874" y="1091293"/>
                <a:ext cx="8318467" cy="3212089"/>
              </a:xfrm>
              <a:blipFill rotWithShape="0">
                <a:blip r:embed="rId2"/>
                <a:stretch>
                  <a:fillRect l="-1319" t="-1139" r="-95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361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3987</TotalTime>
  <Words>118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5" baseType="lpstr">
      <vt:lpstr>ＭＳ Ｐゴシック</vt:lpstr>
      <vt:lpstr>굴림</vt:lpstr>
      <vt:lpstr>맑은 고딕</vt:lpstr>
      <vt:lpstr>바탕</vt:lpstr>
      <vt:lpstr>Arial</vt:lpstr>
      <vt:lpstr>Calibri</vt:lpstr>
      <vt:lpstr>Calibri Light</vt:lpstr>
      <vt:lpstr>Cambria Math</vt:lpstr>
      <vt:lpstr>Times</vt:lpstr>
      <vt:lpstr>Times New Roman</vt:lpstr>
      <vt:lpstr>Wingdings</vt:lpstr>
      <vt:lpstr>Office 테마</vt:lpstr>
      <vt:lpstr>WF on CSI-RS sequence initialization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207</cp:revision>
  <dcterms:created xsi:type="dcterms:W3CDTF">2017-09-15T08:11:56Z</dcterms:created>
  <dcterms:modified xsi:type="dcterms:W3CDTF">2017-12-01T01:51:50Z</dcterms:modified>
</cp:coreProperties>
</file>