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97" r:id="rId3"/>
    <p:sldId id="301" r:id="rId4"/>
    <p:sldId id="305" r:id="rId5"/>
    <p:sldId id="299" r:id="rId6"/>
    <p:sldId id="30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4" autoAdjust="0"/>
    <p:restoredTop sz="94660"/>
  </p:normalViewPr>
  <p:slideViewPr>
    <p:cSldViewPr>
      <p:cViewPr varScale="1">
        <p:scale>
          <a:sx n="86" d="100"/>
          <a:sy n="86" d="100"/>
        </p:scale>
        <p:origin x="1358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C3707-1199-42D5-81BF-D1DF7BECDB68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767D1E-7FEA-4AB4-A74D-BDC358132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912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Summary of offline discussions on </a:t>
            </a:r>
            <a:br>
              <a:rPr lang="en-US" sz="4000" dirty="0" smtClean="0"/>
            </a:br>
            <a:r>
              <a:rPr lang="en-US" sz="4000" dirty="0" err="1" smtClean="0"/>
              <a:t>nFAR</a:t>
            </a:r>
            <a:r>
              <a:rPr lang="en-US" sz="4000" dirty="0" smtClean="0"/>
              <a:t> for uplink polar coding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886200"/>
            <a:ext cx="6934200" cy="17526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Huawei, HiSilicon</a:t>
            </a:r>
            <a:endParaRPr lang="en-US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402818" y="23319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R1-1721572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06233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#91</a:t>
            </a:r>
          </a:p>
          <a:p>
            <a:pPr>
              <a:buNone/>
            </a:pP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USA, 28</a:t>
            </a:r>
            <a:r>
              <a:rPr lang="en-US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Nov. – 1</a:t>
            </a:r>
            <a:r>
              <a:rPr lang="en-US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Dec. 2017 </a:t>
            </a:r>
            <a:endParaRPr 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tem 7.4.2.1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-  RAN1_NR3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altLang="zh-CN" b="1" i="1" u="sng" dirty="0"/>
              <a:t>Agreement:</a:t>
            </a:r>
            <a:endParaRPr lang="zh-CN" altLang="zh-CN" dirty="0"/>
          </a:p>
          <a:p>
            <a:pPr lvl="0"/>
            <a:r>
              <a:rPr lang="en-US" altLang="zh-CN" i="1" dirty="0"/>
              <a:t>Confirm Working Assumption that CRC bits are attached as a block to the end of the information bits.  </a:t>
            </a:r>
            <a:endParaRPr lang="zh-CN" altLang="zh-CN" dirty="0"/>
          </a:p>
          <a:p>
            <a:pPr lvl="0"/>
            <a:r>
              <a:rPr lang="en-US" altLang="zh-CN" i="1" dirty="0"/>
              <a:t>At least L</a:t>
            </a:r>
            <a:r>
              <a:rPr lang="en-US" altLang="zh-CN" i="1" baseline="-25000" dirty="0"/>
              <a:t>CRC</a:t>
            </a:r>
            <a:r>
              <a:rPr lang="en-US" altLang="zh-CN" i="1" dirty="0"/>
              <a:t>=11 is supported, with the following polynomial: D</a:t>
            </a:r>
            <a:r>
              <a:rPr lang="en-US" altLang="zh-CN" i="1" baseline="30000" dirty="0"/>
              <a:t>11</a:t>
            </a:r>
            <a:r>
              <a:rPr lang="en-US" altLang="zh-CN" i="1" dirty="0"/>
              <a:t>+ D</a:t>
            </a:r>
            <a:r>
              <a:rPr lang="en-US" altLang="zh-CN" i="1" baseline="30000" dirty="0"/>
              <a:t>10</a:t>
            </a:r>
            <a:r>
              <a:rPr lang="en-US" altLang="zh-CN" i="1" dirty="0"/>
              <a:t>+ D</a:t>
            </a:r>
            <a:r>
              <a:rPr lang="en-US" altLang="zh-CN" i="1" baseline="30000" dirty="0"/>
              <a:t>9</a:t>
            </a:r>
            <a:r>
              <a:rPr lang="en-US" altLang="zh-CN" i="1" dirty="0"/>
              <a:t>+ D</a:t>
            </a:r>
            <a:r>
              <a:rPr lang="en-US" altLang="zh-CN" i="1" baseline="30000" dirty="0"/>
              <a:t>5</a:t>
            </a:r>
            <a:r>
              <a:rPr lang="en-US" altLang="zh-CN" i="1" dirty="0"/>
              <a:t>+ 1</a:t>
            </a:r>
            <a:endParaRPr lang="zh-CN" altLang="zh-CN" dirty="0"/>
          </a:p>
          <a:p>
            <a:pPr lvl="1"/>
            <a:r>
              <a:rPr lang="en-US" altLang="zh-CN" i="1" dirty="0"/>
              <a:t>Range of K values for CRC11 is FFS</a:t>
            </a:r>
            <a:endParaRPr lang="zh-CN" altLang="zh-CN" dirty="0"/>
          </a:p>
          <a:p>
            <a:pPr lvl="0"/>
            <a:r>
              <a:rPr lang="en-US" altLang="zh-CN" i="1" dirty="0"/>
              <a:t>Which other CRC lengths and associated K values are also supported is FFS. 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b="1" i="1" u="sng" dirty="0"/>
              <a:t>Next steps:</a:t>
            </a:r>
            <a:endParaRPr lang="zh-CN" altLang="zh-CN" dirty="0"/>
          </a:p>
          <a:p>
            <a:pPr lvl="0"/>
            <a:r>
              <a:rPr lang="en-US" altLang="zh-CN" i="1" dirty="0"/>
              <a:t>After </a:t>
            </a:r>
            <a:r>
              <a:rPr lang="en-US" altLang="zh-CN" i="1" dirty="0" err="1"/>
              <a:t>n</a:t>
            </a:r>
            <a:r>
              <a:rPr lang="en-US" altLang="zh-CN" i="1" baseline="-25000" dirty="0" err="1"/>
              <a:t>FAR</a:t>
            </a:r>
            <a:r>
              <a:rPr lang="en-US" altLang="zh-CN" i="1" dirty="0"/>
              <a:t> values are decided, the complete set of supported CRC polynomials will be selected, preferably at RAN1#90bis. </a:t>
            </a:r>
            <a:endParaRPr lang="zh-CN" altLang="zh-CN" dirty="0"/>
          </a:p>
          <a:p>
            <a:pPr lvl="0"/>
            <a:r>
              <a:rPr lang="en-US" altLang="zh-CN" i="1" dirty="0"/>
              <a:t>FFS whether the </a:t>
            </a:r>
            <a:r>
              <a:rPr lang="en-US" altLang="zh-CN" i="1" dirty="0" err="1"/>
              <a:t>n</a:t>
            </a:r>
            <a:r>
              <a:rPr lang="en-US" altLang="zh-CN" i="1" baseline="-25000" dirty="0" err="1"/>
              <a:t>FAR</a:t>
            </a:r>
            <a:r>
              <a:rPr lang="en-US" altLang="zh-CN" i="1" dirty="0"/>
              <a:t> value should be dependent on the UCI contents and payload size.</a:t>
            </a:r>
            <a:endParaRPr lang="zh-CN" altLang="zh-CN" dirty="0"/>
          </a:p>
          <a:p>
            <a:pPr lvl="0"/>
            <a:r>
              <a:rPr lang="en-US" altLang="zh-CN" i="1" dirty="0"/>
              <a:t>FFS whether same </a:t>
            </a:r>
            <a:r>
              <a:rPr lang="en-US" altLang="zh-CN" i="1" dirty="0" err="1"/>
              <a:t>n</a:t>
            </a:r>
            <a:r>
              <a:rPr lang="en-US" altLang="zh-CN" i="1" baseline="-25000" dirty="0" err="1"/>
              <a:t>FAR</a:t>
            </a:r>
            <a:r>
              <a:rPr lang="en-US" altLang="zh-CN" i="1" dirty="0"/>
              <a:t> value is applied to UCI on PUCCH and PUSCH.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00738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Following LTE that includes </a:t>
            </a:r>
            <a:r>
              <a:rPr lang="en-US" dirty="0" err="1" smtClean="0"/>
              <a:t>L</a:t>
            </a:r>
            <a:r>
              <a:rPr lang="en-US" baseline="-25000" dirty="0" err="1" smtClean="0"/>
              <a:t>crc</a:t>
            </a:r>
            <a:r>
              <a:rPr lang="en-US" dirty="0" smtClean="0"/>
              <a:t>= 0 for K&lt;=22 bits, discussions will be  </a:t>
            </a:r>
          </a:p>
          <a:p>
            <a:pPr lvl="1"/>
            <a:r>
              <a:rPr lang="en-US" dirty="0" smtClean="0"/>
              <a:t>Polar Codes (12 ~22): </a:t>
            </a:r>
            <a:r>
              <a:rPr lang="en-US" dirty="0" err="1" smtClean="0"/>
              <a:t>nFAR</a:t>
            </a:r>
            <a:r>
              <a:rPr lang="en-US" dirty="0" smtClean="0"/>
              <a:t> =?, </a:t>
            </a:r>
            <a:r>
              <a:rPr lang="en-US" dirty="0" err="1" smtClean="0"/>
              <a:t>Lcrc</a:t>
            </a:r>
            <a:r>
              <a:rPr lang="en-US" dirty="0" smtClean="0"/>
              <a:t> =</a:t>
            </a:r>
            <a:r>
              <a:rPr lang="en-US" dirty="0" err="1" smtClean="0"/>
              <a:t>nFAR</a:t>
            </a:r>
            <a:r>
              <a:rPr lang="en-US" dirty="0" smtClean="0"/>
              <a:t> + 3</a:t>
            </a:r>
          </a:p>
        </p:txBody>
      </p:sp>
    </p:spTree>
    <p:extLst>
      <p:ext uri="{BB962C8B-B14F-4D97-AF65-F5344CB8AC3E}">
        <p14:creationId xmlns:p14="http://schemas.microsoft.com/office/powerpoint/2010/main" val="340206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4800" dirty="0" smtClean="0">
                <a:latin typeface="Calibri" panose="020F0502020204030204" pitchFamily="34" charset="0"/>
                <a:ea typeface="+mj-ea"/>
                <a:cs typeface="+mj-cs"/>
              </a:rPr>
              <a:t>Collected Proposals before Discussion</a:t>
            </a:r>
            <a:endParaRPr lang="en-US" altLang="ko-KR" sz="4800" dirty="0">
              <a:latin typeface="Calibri" panose="020F0502020204030204" pitchFamily="34" charset="0"/>
              <a:ea typeface="+mj-ea"/>
              <a:cs typeface="+mj-cs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986495"/>
              </p:ext>
            </p:extLst>
          </p:nvPr>
        </p:nvGraphicFramePr>
        <p:xfrm>
          <a:off x="1524000" y="1132840"/>
          <a:ext cx="6248401" cy="5191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19155"/>
                <a:gridCol w="2214623"/>
                <a:gridCol w="221462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Companies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nFAR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Lcrc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Nokia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ZTE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MTK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DCM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CATT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CLX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QC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5, 8 </a:t>
                      </a:r>
                      <a:r>
                        <a:rPr lang="en-US" sz="1200" dirty="0" smtClean="0"/>
                        <a:t>(based</a:t>
                      </a:r>
                      <a:r>
                        <a:rPr lang="en-US" sz="1200" baseline="0" dirty="0" smtClean="0"/>
                        <a:t> on FAR target)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8, 11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E///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Intel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IDC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48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Summary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Agreement</a:t>
            </a:r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3&lt;=K&lt;=11 bits RM code: </a:t>
            </a:r>
            <a:r>
              <a:rPr lang="en-US" altLang="zh-CN" dirty="0" err="1" smtClean="0">
                <a:solidFill>
                  <a:srgbClr val="FF0000"/>
                </a:solidFill>
              </a:rPr>
              <a:t>Lcrc</a:t>
            </a:r>
            <a:r>
              <a:rPr lang="en-US" altLang="zh-CN" dirty="0" smtClean="0">
                <a:solidFill>
                  <a:srgbClr val="FF0000"/>
                </a:solidFill>
              </a:rPr>
              <a:t> = 0 at least for </a:t>
            </a:r>
            <a:r>
              <a:rPr lang="en-US" altLang="zh-CN" dirty="0" err="1" smtClean="0">
                <a:solidFill>
                  <a:srgbClr val="FF0000"/>
                </a:solidFill>
              </a:rPr>
              <a:t>eMBB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/>
              <a:t>Summary of discussion </a:t>
            </a:r>
          </a:p>
          <a:p>
            <a:pPr lvl="1"/>
            <a:r>
              <a:rPr lang="en-US" altLang="zh-CN" dirty="0" smtClean="0"/>
              <a:t>12&lt;=K&lt;=22 bit Polar Code: </a:t>
            </a:r>
          </a:p>
          <a:p>
            <a:pPr lvl="2"/>
            <a:r>
              <a:rPr lang="en-US" altLang="zh-CN" dirty="0" err="1" smtClean="0"/>
              <a:t>nFAR</a:t>
            </a:r>
            <a:r>
              <a:rPr lang="en-US" altLang="zh-CN" dirty="0" smtClean="0"/>
              <a:t> = 0: LG, HW, MTK, ZTE, CATT, Nokia, CLX, IDC</a:t>
            </a:r>
          </a:p>
          <a:p>
            <a:pPr lvl="2"/>
            <a:r>
              <a:rPr lang="en-US" altLang="zh-CN" dirty="0" err="1" smtClean="0"/>
              <a:t>nFAR</a:t>
            </a:r>
            <a:r>
              <a:rPr lang="en-US" altLang="zh-CN" dirty="0" smtClean="0"/>
              <a:t> = 3: DCM, (intel), LG,  SS, CLX</a:t>
            </a:r>
          </a:p>
          <a:p>
            <a:pPr lvl="2"/>
            <a:r>
              <a:rPr lang="en-US" altLang="zh-CN" dirty="0" err="1" smtClean="0"/>
              <a:t>nFAR</a:t>
            </a:r>
            <a:r>
              <a:rPr lang="en-US" altLang="zh-CN" dirty="0" smtClean="0"/>
              <a:t> = 5: QC,  DCM , (intel),SS</a:t>
            </a:r>
          </a:p>
          <a:p>
            <a:pPr lvl="2"/>
            <a:r>
              <a:rPr lang="en-US" altLang="zh-CN" dirty="0" err="1" smtClean="0"/>
              <a:t>nFAR</a:t>
            </a:r>
            <a:r>
              <a:rPr lang="en-US" altLang="zh-CN" dirty="0" smtClean="0"/>
              <a:t> = 8: E///, QC, DCM,</a:t>
            </a:r>
          </a:p>
          <a:p>
            <a:pPr marL="457200" lvl="1" indent="0">
              <a:buNone/>
            </a:pPr>
            <a:r>
              <a:rPr lang="en-US" altLang="zh-CN" dirty="0" smtClean="0"/>
              <a:t>  </a:t>
            </a:r>
          </a:p>
          <a:p>
            <a:pPr marL="457200" lvl="1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</a:t>
            </a:r>
          </a:p>
          <a:p>
            <a:pPr marL="457200" lvl="1" indent="0">
              <a:buNone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60889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nFAR</a:t>
            </a:r>
            <a:r>
              <a:rPr lang="en-US" dirty="0" smtClean="0"/>
              <a:t> depends on Contents?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762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Several papers indicates that FAR depends on UCI contents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51370534"/>
                  </p:ext>
                </p:extLst>
              </p:nvPr>
            </p:nvGraphicFramePr>
            <p:xfrm>
              <a:off x="493594" y="1996440"/>
              <a:ext cx="8421806" cy="35661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688006"/>
                    <a:gridCol w="3733800"/>
                  </a:tblGrid>
                  <a:tr h="325011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400" b="1" kern="1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Types</a:t>
                          </a:r>
                          <a:endParaRPr lang="zh-CN" sz="1600" kern="1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400" b="1" kern="1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Detection Requirement</a:t>
                          </a:r>
                          <a:endParaRPr lang="zh-CN" sz="1600" kern="1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25011">
                    <a:tc gridSpan="2"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400" b="1" kern="1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PUCCH</a:t>
                          </a:r>
                          <a:endParaRPr lang="zh-CN" sz="1600" kern="1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</a:tr>
                  <a:tr h="264378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400" kern="1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ACK is falsely detected from DTX (no signal) transmission   </a:t>
                          </a:r>
                          <a:endParaRPr lang="zh-CN" sz="1600" kern="1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zh-CN" sz="1400" i="1" kern="10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400" kern="100"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Pr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zh-CN" sz="1400" i="1" kern="100"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DTX</m:t>
                                        </m:r>
                                        <m:r>
                                          <a:rPr lang="zh-CN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→</m:t>
                                        </m:r>
                                        <m: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ACK</m:t>
                                        </m:r>
                                      </m:e>
                                    </m:d>
                                  </m:e>
                                </m:func>
                                <m:r>
                                  <a:rPr lang="zh-CN" sz="1400" kern="10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≤</m:t>
                                </m:r>
                                <m:r>
                                  <a:rPr lang="en-US" sz="1400" kern="10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1%</m:t>
                                </m:r>
                              </m:oMath>
                            </m:oMathPara>
                          </a14:m>
                          <a:endParaRPr lang="zh-CN" sz="1600" kern="1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27218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400" kern="1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ACK is missed from ACK transmission</a:t>
                          </a:r>
                          <a:endParaRPr lang="zh-CN" sz="1600" kern="1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zh-CN" sz="1400" i="1" kern="10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400" kern="100"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Pr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zh-CN" sz="1400" i="1" kern="100"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ACK</m:t>
                                        </m:r>
                                        <m: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missing</m:t>
                                        </m:r>
                                      </m:e>
                                    </m:d>
                                  </m:e>
                                </m:func>
                                <m:r>
                                  <a:rPr lang="zh-CN" sz="1400" kern="10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≤</m:t>
                                </m:r>
                                <m:r>
                                  <a:rPr lang="en-US" sz="1400" kern="10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1%</m:t>
                                </m:r>
                              </m:oMath>
                            </m:oMathPara>
                          </a14:m>
                          <a:endParaRPr lang="zh-CN" sz="1600" kern="1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18658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400" kern="1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ACK is falsely detected from NACK transmission</a:t>
                          </a:r>
                          <a:endParaRPr lang="zh-CN" sz="1600" kern="1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zh-CN" sz="1400" i="1" kern="10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400" kern="100"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Pr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zh-CN" sz="1400" i="1" kern="100"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NACK</m:t>
                                        </m:r>
                                        <m:r>
                                          <a:rPr lang="zh-CN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→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ACK</m:t>
                                        </m:r>
                                      </m:e>
                                    </m:d>
                                  </m:e>
                                </m:func>
                                <m:r>
                                  <a:rPr lang="zh-CN" sz="1400" kern="10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≤</m:t>
                                </m:r>
                                <m:r>
                                  <a:rPr lang="en-US" sz="1400" kern="10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0.1%</m:t>
                                </m:r>
                              </m:oMath>
                            </m:oMathPara>
                          </a14:m>
                          <a:endParaRPr lang="zh-CN" sz="1600" kern="1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3898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400" kern="1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CQI is falsely detected from any other transmission or no transmission</a:t>
                          </a:r>
                          <a:endParaRPr lang="zh-CN" sz="1600" kern="1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zh-CN" sz="1400" i="1" kern="10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400" kern="100"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Pr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zh-CN" sz="1400" i="1" kern="100"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DTX</m:t>
                                        </m:r>
                                        <m:r>
                                          <a:rPr lang="zh-CN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→</m:t>
                                        </m:r>
                                        <m: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CQI</m:t>
                                        </m:r>
                                      </m:e>
                                    </m:d>
                                  </m:e>
                                </m:func>
                                <m:r>
                                  <a:rPr lang="zh-CN" sz="1400" kern="10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≤</m:t>
                                </m:r>
                                <m:r>
                                  <a:rPr lang="en-US" sz="1400" kern="10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10%</m:t>
                                </m:r>
                              </m:oMath>
                            </m:oMathPara>
                          </a14:m>
                          <a:endParaRPr lang="zh-CN" sz="1600" kern="1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88178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400" kern="1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CQI is missed (error) from a CQI transmission</a:t>
                          </a:r>
                          <a:endParaRPr lang="zh-CN" sz="1600" kern="1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zh-CN" sz="1400" i="1" kern="10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400" kern="100"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Pr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zh-CN" sz="1400" i="1" kern="100"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CQI</m:t>
                                        </m:r>
                                        <m: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block</m:t>
                                        </m:r>
                                        <m: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error</m:t>
                                        </m:r>
                                      </m:e>
                                    </m:d>
                                  </m:e>
                                </m:func>
                                <m:r>
                                  <a:rPr lang="zh-CN" sz="1400" kern="10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≤</m:t>
                                </m:r>
                                <m:r>
                                  <a:rPr lang="en-US" sz="1400" kern="10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1%</m:t>
                                </m:r>
                              </m:oMath>
                            </m:oMathPara>
                          </a14:m>
                          <a:endParaRPr lang="zh-CN" sz="1600" kern="1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25011">
                    <a:tc gridSpan="2"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tabLst>
                              <a:tab pos="3689350" algn="l"/>
                            </a:tabLst>
                          </a:pPr>
                          <a:r>
                            <a:rPr lang="en-US" sz="1400" b="1" kern="1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PUSCH</a:t>
                          </a:r>
                          <a:endParaRPr lang="zh-CN" sz="1600" kern="1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</a:tr>
                  <a:tr h="259407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400" kern="1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ACK is falsely detected from data transmission for HARQ-ACK   </a:t>
                          </a:r>
                          <a:endParaRPr lang="zh-CN" sz="1600" kern="1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zh-CN" sz="1400" i="1" kern="10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400" kern="100"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Pr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zh-CN" sz="1400" i="1" kern="100"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puncturing</m:t>
                                        </m:r>
                                        <m: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data</m:t>
                                        </m:r>
                                        <m:r>
                                          <a:rPr lang="zh-CN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→</m:t>
                                        </m:r>
                                        <m: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ACK</m:t>
                                        </m:r>
                                      </m:e>
                                    </m:d>
                                  </m:e>
                                </m:func>
                                <m:r>
                                  <a:rPr lang="zh-CN" sz="1400" kern="10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≤</m:t>
                                </m:r>
                                <m:r>
                                  <a:rPr lang="en-US" sz="1400" kern="10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1%</m:t>
                                </m:r>
                              </m:oMath>
                            </m:oMathPara>
                          </a14:m>
                          <a:endParaRPr lang="zh-CN" sz="1600" kern="1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89887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400" kern="1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ACK is missed from ACK transmission  </a:t>
                          </a:r>
                          <a:endParaRPr lang="zh-CN" sz="1600" kern="1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zh-CN" sz="1400" i="1" kern="10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400" kern="100"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Pr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zh-CN" sz="1400" i="1" kern="100"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ACK</m:t>
                                        </m:r>
                                        <m: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missing</m:t>
                                        </m:r>
                                      </m:e>
                                    </m:d>
                                  </m:e>
                                </m:func>
                                <m:r>
                                  <a:rPr lang="zh-CN" sz="1400" kern="10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≤</m:t>
                                </m:r>
                                <m:r>
                                  <a:rPr lang="en-US" sz="1400" kern="10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1%</m:t>
                                </m:r>
                              </m:oMath>
                            </m:oMathPara>
                          </a14:m>
                          <a:endParaRPr lang="zh-CN" sz="1600" kern="1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2860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400" kern="1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ACK is falsely detected from NACK transmission</a:t>
                          </a:r>
                          <a:endParaRPr lang="zh-CN" sz="1600" kern="1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zh-CN" sz="1400" i="1" kern="10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400" kern="100"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Pr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zh-CN" sz="1400" i="1" kern="100"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NACK</m:t>
                                        </m:r>
                                        <m:r>
                                          <a:rPr lang="zh-CN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→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US" sz="1400" kern="100">
                                            <a:effectLst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ACK</m:t>
                                        </m:r>
                                      </m:e>
                                    </m:d>
                                  </m:e>
                                </m:func>
                                <m:r>
                                  <a:rPr lang="zh-CN" sz="1400" kern="10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≤</m:t>
                                </m:r>
                                <m:r>
                                  <a:rPr lang="en-US" sz="1400" kern="10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0.1%</m:t>
                                </m:r>
                              </m:oMath>
                            </m:oMathPara>
                          </a14:m>
                          <a:endParaRPr lang="zh-CN" sz="1600" kern="1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51370534"/>
                  </p:ext>
                </p:extLst>
              </p:nvPr>
            </p:nvGraphicFramePr>
            <p:xfrm>
              <a:off x="493594" y="1996440"/>
              <a:ext cx="8421806" cy="35661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688006"/>
                    <a:gridCol w="3733800"/>
                  </a:tblGrid>
                  <a:tr h="325011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400" b="1" kern="1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Types</a:t>
                          </a:r>
                          <a:endParaRPr lang="zh-CN" sz="1600" kern="1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400" b="1" kern="1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Detection Requirement</a:t>
                          </a:r>
                          <a:endParaRPr lang="zh-CN" sz="1600" kern="1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25011">
                    <a:tc gridSpan="2"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400" b="1" kern="1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PUCCH</a:t>
                          </a:r>
                          <a:endParaRPr lang="zh-CN" sz="1600" kern="1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</a:tr>
                  <a:tr h="28956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400" kern="1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ACK is falsely detected from DTX (no signal) transmission   </a:t>
                          </a:r>
                          <a:endParaRPr lang="zh-CN" sz="1600" kern="1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125775" t="-246809" r="-326" b="-929787"/>
                          </a:stretch>
                        </a:blipFill>
                      </a:tcPr>
                    </a:tc>
                  </a:tr>
                  <a:tr h="28956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400" kern="1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ACK is missed from ACK transmission</a:t>
                          </a:r>
                          <a:endParaRPr lang="zh-CN" sz="1600" kern="1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125775" t="-339583" r="-326" b="-810417"/>
                          </a:stretch>
                        </a:blipFill>
                      </a:tcPr>
                    </a:tc>
                  </a:tr>
                  <a:tr h="28956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400" kern="1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ACK is falsely detected from NACK transmission</a:t>
                          </a:r>
                          <a:endParaRPr lang="zh-CN" sz="1600" kern="1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125775" t="-439583" r="-326" b="-710417"/>
                          </a:stretch>
                        </a:blipFill>
                      </a:tcPr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400" kern="1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CQI is falsely detected from any other transmission or no transmission</a:t>
                          </a:r>
                          <a:endParaRPr lang="zh-CN" sz="1600" kern="1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125775" t="-370000" r="-326" b="-387143"/>
                          </a:stretch>
                        </a:blipFill>
                      </a:tcPr>
                    </a:tc>
                  </a:tr>
                  <a:tr h="28956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400" kern="1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CQI is missed (error) from a CQI transmission</a:t>
                          </a:r>
                          <a:endParaRPr lang="zh-CN" sz="1600" kern="1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125775" t="-700000" r="-326" b="-476596"/>
                          </a:stretch>
                        </a:blipFill>
                      </a:tcPr>
                    </a:tc>
                  </a:tr>
                  <a:tr h="325011">
                    <a:tc gridSpan="2"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tabLst>
                              <a:tab pos="3689350" algn="l"/>
                            </a:tabLst>
                          </a:pPr>
                          <a:r>
                            <a:rPr lang="en-US" sz="1400" b="1" kern="1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PUSCH</a:t>
                          </a:r>
                          <a:endParaRPr lang="zh-CN" sz="1600" kern="1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400" kern="1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ACK is falsely detected from data transmission for HARQ-ACK   </a:t>
                          </a:r>
                          <a:endParaRPr lang="zh-CN" sz="1600" kern="1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125775" t="-614286" r="-326" b="-142857"/>
                          </a:stretch>
                        </a:blipFill>
                      </a:tcPr>
                    </a:tc>
                  </a:tr>
                  <a:tr h="289887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400" kern="1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ACK is missed from ACK transmission  </a:t>
                          </a:r>
                          <a:endParaRPr lang="zh-CN" sz="1600" kern="1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125775" t="-1063830" r="-326" b="-112766"/>
                          </a:stretch>
                        </a:blipFill>
                      </a:tcPr>
                    </a:tc>
                  </a:tr>
                  <a:tr h="28956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400" kern="1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ACK is falsely detected from NACK transmission</a:t>
                          </a:r>
                          <a:endParaRPr lang="zh-CN" sz="1600" kern="1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125775" t="-1139583" r="-326" b="-1041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TextBox 4"/>
          <p:cNvSpPr txBox="1"/>
          <p:nvPr/>
        </p:nvSpPr>
        <p:spPr>
          <a:xfrm>
            <a:off x="457200" y="5715000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One fixed </a:t>
            </a:r>
            <a:r>
              <a:rPr lang="en-US" sz="2000" dirty="0" err="1" smtClean="0"/>
              <a:t>Lcrc</a:t>
            </a:r>
            <a:r>
              <a:rPr lang="en-US" sz="2000" dirty="0" smtClean="0"/>
              <a:t> value cannot reflect the</a:t>
            </a:r>
            <a:r>
              <a:rPr lang="en-US" sz="2000" dirty="0" smtClean="0">
                <a:solidFill>
                  <a:srgbClr val="FF0000"/>
                </a:solidFill>
              </a:rPr>
              <a:t> Flexible </a:t>
            </a:r>
            <a:r>
              <a:rPr lang="en-US" sz="2000" dirty="0" smtClean="0"/>
              <a:t>FAR </a:t>
            </a:r>
            <a:r>
              <a:rPr lang="en-US" sz="2000" dirty="0" smtClean="0">
                <a:solidFill>
                  <a:srgbClr val="FF0000"/>
                </a:solidFill>
              </a:rPr>
              <a:t>dependency</a:t>
            </a:r>
            <a:r>
              <a:rPr lang="en-US" sz="2000" dirty="0" smtClean="0"/>
              <a:t> on the UCI content.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1360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12636</TotalTime>
  <Words>427</Words>
  <Application>Microsoft Office PowerPoint</Application>
  <PresentationFormat>On-screen Show (4:3)</PresentationFormat>
  <Paragraphs>96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 Unicode MS</vt:lpstr>
      <vt:lpstr>맑은 고딕</vt:lpstr>
      <vt:lpstr>宋体</vt:lpstr>
      <vt:lpstr>Arial</vt:lpstr>
      <vt:lpstr>Calibri</vt:lpstr>
      <vt:lpstr>Cambria Math</vt:lpstr>
      <vt:lpstr>Times New Roman</vt:lpstr>
      <vt:lpstr>Office Theme</vt:lpstr>
      <vt:lpstr>Summary of offline discussions on  nFAR for uplink polar coding</vt:lpstr>
      <vt:lpstr>Background -  RAN1_NR3</vt:lpstr>
      <vt:lpstr>Discussions</vt:lpstr>
      <vt:lpstr>PowerPoint Presentation</vt:lpstr>
      <vt:lpstr>Summary</vt:lpstr>
      <vt:lpstr>nFAR depends on Contents?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carmela.cozzo@huawei.com</dc:creator>
  <cp:lastModifiedBy>Carmela Cozzo</cp:lastModifiedBy>
  <cp:revision>224</cp:revision>
  <dcterms:created xsi:type="dcterms:W3CDTF">2006-08-16T00:00:00Z</dcterms:created>
  <dcterms:modified xsi:type="dcterms:W3CDTF">2017-11-30T01:15:31Z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1512004460</vt:lpwstr>
  </property>
</Properties>
</file>