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27" r:id="rId3"/>
    <p:sldId id="335" r:id="rId4"/>
    <p:sldId id="339" r:id="rId5"/>
    <p:sldId id="33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FF"/>
    <a:srgbClr val="E9EDF4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5" autoAdjust="0"/>
    <p:restoredTop sz="94660" autoAdjust="0"/>
  </p:normalViewPr>
  <p:slideViewPr>
    <p:cSldViewPr>
      <p:cViewPr varScale="1">
        <p:scale>
          <a:sx n="73" d="100"/>
          <a:sy n="73" d="100"/>
        </p:scale>
        <p:origin x="-1626" y="-102"/>
      </p:cViewPr>
      <p:guideLst>
        <p:guide orient="horz" pos="2160"/>
        <p:guide pos="287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35A4948-1108-466D-9455-ED6A670C5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865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fld id="{7B5DF792-04F0-4CAF-BD12-3B30D009AF25}" type="slidenum">
              <a:rPr lang="zh-CN" altLang="en-US">
                <a:latin typeface="Calibri" panose="020F0502020204030204" pitchFamily="34" charset="0"/>
              </a:rPr>
              <a:pPr>
                <a:buFontTx/>
                <a:buNone/>
              </a:pPr>
              <a:t>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077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EC300-DA66-414A-BDA1-DEA97DDB1F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093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55EDD-F227-4364-AD65-31F96B506E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032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C74D2-717E-4F64-B5D5-12EC994B7B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714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36336-A6E7-40D3-AE04-91A8930F2D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722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A73-C9B5-4BE0-B53A-472AA30402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4431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861DA-39E4-4580-B49D-84136530F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9645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2C061-1306-4471-8D74-6E53691D6E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30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30BC-5048-404E-B48C-5961F77E3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62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E730-1B62-419F-83CD-7E67C59A2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873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74039-6F4B-4744-9532-872C01E60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1298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E015E-94DF-4DC2-9CD8-F35B1812E4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645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1CA7FD3-AB70-47B8-892F-725B437A4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ChangeArrowheads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anose="020B0600000101010101" pitchFamily="34" charset="-127"/>
              </a:rPr>
              <a:t>WF on sequence re-ordering for length-12 CGS</a:t>
            </a:r>
            <a:endParaRPr lang="en-US" altLang="zh-CN" sz="3600" dirty="0" smtClean="0"/>
          </a:p>
        </p:txBody>
      </p:sp>
      <p:sp>
        <p:nvSpPr>
          <p:cNvPr id="3075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Huawei,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8096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#9</a:t>
            </a:r>
            <a:r>
              <a:rPr lang="en-US" altLang="en-US" b="1" dirty="0">
                <a:latin typeface="Calibri" pitchFamily="34" charset="0"/>
                <a:ea typeface="Malgun Gothic" pitchFamily="34" charset="-127"/>
              </a:rPr>
              <a:t>1</a:t>
            </a:r>
            <a:r>
              <a:rPr lang="en-GB" altLang="ko-KR" b="1" dirty="0">
                <a:latin typeface="Calibri" pitchFamily="34" charset="0"/>
              </a:rPr>
              <a:t>			 </a:t>
            </a:r>
            <a:r>
              <a:rPr lang="en-GB" altLang="ko-KR" b="1" dirty="0" smtClean="0">
                <a:latin typeface="Calibri" pitchFamily="34" charset="0"/>
              </a:rPr>
              <a:t>		R1-1721562</a:t>
            </a:r>
            <a:endParaRPr lang="en-US" altLang="en-GB" b="1" dirty="0">
              <a:latin typeface="Calibri" pitchFamily="34" charset="0"/>
              <a:ea typeface="Malgun Gothic" pitchFamily="34" charset="-127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</a:rPr>
              <a:t>Reno, USA, November 27th – December 1st, 2017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279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en-US" dirty="0">
                <a:latin typeface="Calibri" pitchFamily="34" charset="0"/>
              </a:rPr>
              <a:t>7.3.2.1.1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 </a:t>
            </a:r>
          </a:p>
        </p:txBody>
      </p:sp>
      <p:sp>
        <p:nvSpPr>
          <p:cNvPr id="5123" name="Content Placeholder 2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sz="2000" smtClean="0"/>
              <a:t>In the RAN1 #90bis meeting, the sequences as shown in Table-1 are adopted as the set of length-12 base sequences for short PUCCH for up to 2 bits and DM-RS for long PUCCH for UCI of up to 2 bits.</a:t>
            </a:r>
          </a:p>
          <a:p>
            <a:pPr lvl="1"/>
            <a:r>
              <a:rPr lang="en-US" altLang="en-US" sz="2000" smtClean="0"/>
              <a:t>r</a:t>
            </a:r>
            <a:r>
              <a:rPr lang="en-US" altLang="en-US" sz="2000" baseline="-25000" smtClean="0"/>
              <a:t>k</a:t>
            </a:r>
            <a:r>
              <a:rPr lang="en-US" altLang="en-US" sz="2000" smtClean="0"/>
              <a:t>(n) = exp(j</a:t>
            </a:r>
            <a:r>
              <a:rPr lang="en-US" altLang="en-US" sz="2000" smtClean="0">
                <a:sym typeface="Symbol" panose="05050102010706020507" pitchFamily="18" charset="2"/>
              </a:rPr>
              <a:t></a:t>
            </a:r>
            <a:r>
              <a:rPr lang="en-US" altLang="en-US" sz="2000" baseline="-25000" smtClean="0">
                <a:sym typeface="Symbol" panose="05050102010706020507" pitchFamily="18" charset="2"/>
              </a:rPr>
              <a:t>k</a:t>
            </a:r>
            <a:r>
              <a:rPr lang="en-US" altLang="en-US" sz="2000" smtClean="0">
                <a:sym typeface="Symbol" panose="05050102010706020507" pitchFamily="18" charset="2"/>
              </a:rPr>
              <a:t>(n)/4</a:t>
            </a:r>
            <a:r>
              <a:rPr lang="en-US" altLang="en-US" sz="2000" smtClean="0"/>
              <a:t>)</a:t>
            </a:r>
            <a:endParaRPr lang="ru-RU" altLang="en-US" sz="2000" smtClean="0"/>
          </a:p>
        </p:txBody>
      </p:sp>
      <p:graphicFrame>
        <p:nvGraphicFramePr>
          <p:cNvPr id="7172" name="表格 7171"/>
          <p:cNvGraphicFramePr>
            <a:graphicFrameLocks noGrp="1"/>
          </p:cNvGraphicFramePr>
          <p:nvPr/>
        </p:nvGraphicFramePr>
        <p:xfrm>
          <a:off x="4648200" y="1884363"/>
          <a:ext cx="4038600" cy="4707159"/>
        </p:xfrm>
        <a:graphic>
          <a:graphicData uri="http://schemas.openxmlformats.org/drawingml/2006/table">
            <a:tbl>
              <a:tblPr/>
              <a:tblGrid>
                <a:gridCol w="5334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  <a:gridCol w="292100"/>
              </a:tblGrid>
              <a:tr h="293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Seq. Index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  <a:sym typeface="Symbol" pitchFamily="18" charset="2"/>
                        </a:rPr>
                        <a:t>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5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7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8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9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10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14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16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17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18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19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20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22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24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25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26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27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28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29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-3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-1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  <a:endParaRPr kumimoji="0" lang="ru-RU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Calibri" pitchFamily="34" charset="0"/>
                      </a:endParaRP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63" name="文本框 1"/>
          <p:cNvSpPr txBox="1">
            <a:spLocks noChangeArrowheads="1"/>
          </p:cNvSpPr>
          <p:nvPr/>
        </p:nvSpPr>
        <p:spPr bwMode="auto">
          <a:xfrm>
            <a:off x="6473825" y="1579563"/>
            <a:ext cx="1527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latin typeface="Arial" panose="020B0604020202020204" pitchFamily="34" charset="0"/>
              </a:rPr>
              <a:t>Table-1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 noChangeArrowheads="1"/>
          </p:cNvSpPr>
          <p:nvPr>
            <p:ph type="title"/>
          </p:nvPr>
        </p:nvSpPr>
        <p:spPr>
          <a:xfrm>
            <a:off x="492125" y="30163"/>
            <a:ext cx="8229600" cy="1143000"/>
          </a:xfrm>
        </p:spPr>
        <p:txBody>
          <a:bodyPr/>
          <a:lstStyle/>
          <a:p>
            <a:r>
              <a:rPr lang="en-US" altLang="en-US" smtClean="0"/>
              <a:t>Background </a:t>
            </a:r>
            <a:endParaRPr lang="en-US" altLang="zh-CN" smtClean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147" name="文本框 99"/>
              <p:cNvSpPr txBox="1">
                <a:spLocks noChangeArrowheads="1"/>
              </p:cNvSpPr>
              <p:nvPr/>
            </p:nvSpPr>
            <p:spPr bwMode="auto">
              <a:xfrm>
                <a:off x="492125" y="884238"/>
                <a:ext cx="8156575" cy="1505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If no order changing </a:t>
                </a:r>
                <a:r>
                  <a:rPr lang="en-US" altLang="zh-CN" sz="1800" dirty="0">
                    <a:latin typeface="Arial" panose="020B0604020202020204" pitchFamily="34" charset="0"/>
                  </a:rPr>
                  <a:t>applied for the length-12 sequences and </a:t>
                </a:r>
                <a:r>
                  <a:rPr lang="en-US" altLang="zh-CN" sz="1800" dirty="0" smtClean="0">
                    <a:latin typeface="Arial" panose="020B0604020202020204" pitchFamily="34" charset="0"/>
                  </a:rPr>
                  <a:t>using </a:t>
                </a:r>
                <a:r>
                  <a:rPr lang="en-US" altLang="zh-CN" sz="1800" dirty="0">
                    <a:latin typeface="Arial" panose="020B0604020202020204" pitchFamily="34" charset="0"/>
                  </a:rPr>
                  <a:t>the same </a:t>
                </a:r>
                <a:r>
                  <a:rPr lang="en-US" altLang="zh-CN" sz="1800" dirty="0" smtClean="0">
                    <a:latin typeface="Arial" panose="020B0604020202020204" pitchFamily="34" charset="0"/>
                  </a:rPr>
                  <a:t>order as </a:t>
                </a:r>
                <a:r>
                  <a:rPr lang="en-US" altLang="zh-CN" sz="1800" dirty="0">
                    <a:latin typeface="Arial" panose="020B0604020202020204" pitchFamily="34" charset="0"/>
                  </a:rPr>
                  <a:t>the sequence index in Table-1 </a:t>
                </a:r>
                <a:r>
                  <a:rPr lang="en-US" altLang="zh-CN" sz="1800" dirty="0" smtClean="0">
                    <a:latin typeface="Arial" panose="020B0604020202020204" pitchFamily="34" charset="0"/>
                  </a:rPr>
                  <a:t>and </a:t>
                </a:r>
                <a:r>
                  <a:rPr lang="en-US" altLang="zh-CN" sz="1800" dirty="0">
                    <a:latin typeface="Arial" panose="020B0604020202020204" pitchFamily="34" charset="0"/>
                  </a:rPr>
                  <a:t>if sequence grouping in LTE is reused for length </a:t>
                </a:r>
                <a:r>
                  <a:rPr lang="en-US" altLang="zh-CN" sz="1800" dirty="0" smtClean="0">
                    <a:latin typeface="Arial" panose="020B0604020202020204" pitchFamily="34" charset="0"/>
                  </a:rPr>
                  <a:t>&gt;=</a:t>
                </a:r>
                <a:r>
                  <a:rPr lang="en-US" altLang="zh-CN" sz="1800" smtClean="0">
                    <a:latin typeface="Arial" panose="020B0604020202020204" pitchFamily="34" charset="0"/>
                  </a:rPr>
                  <a:t>36,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𝑍𝐶</m:t>
                        </m:r>
                      </m:sub>
                      <m:sup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𝑅𝑆</m:t>
                        </m:r>
                      </m:sup>
                    </m:sSubSup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⋅(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r>
                  <a:rPr lang="en-US" altLang="zh-CN" sz="1800" dirty="0" smtClean="0">
                    <a:latin typeface="Arial" panose="020B0604020202020204" pitchFamily="34" charset="0"/>
                  </a:rPr>
                  <a:t>/</a:t>
                </a:r>
                <a:r>
                  <a:rPr lang="en-US" altLang="zh-CN" sz="1800" smtClean="0">
                    <a:latin typeface="Arial" panose="020B0604020202020204" pitchFamily="34" charset="0"/>
                  </a:rPr>
                  <a:t>31, 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  <a:p>
                <a:pPr lvl="1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latin typeface="Arial" panose="020B0604020202020204" pitchFamily="34" charset="0"/>
                  </a:rPr>
                  <a:t>The number of sequences pair with cross correlation higher than 0.8 for different sequence length pair is shown Table-2.</a:t>
                </a:r>
              </a:p>
            </p:txBody>
          </p:sp>
        </mc:Choice>
        <mc:Fallback>
          <p:sp>
            <p:nvSpPr>
              <p:cNvPr id="6147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2125" y="884238"/>
                <a:ext cx="8156575" cy="1505540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l="-523" t="-2024" r="-1271" b="-445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5507379"/>
              </p:ext>
            </p:extLst>
          </p:nvPr>
        </p:nvGraphicFramePr>
        <p:xfrm>
          <a:off x="1600200" y="2874963"/>
          <a:ext cx="6013450" cy="1228725"/>
        </p:xfrm>
        <a:graphic>
          <a:graphicData uri="http://schemas.openxmlformats.org/drawingml/2006/table">
            <a:tbl>
              <a:tblPr/>
              <a:tblGrid>
                <a:gridCol w="1203325"/>
                <a:gridCol w="1201738"/>
                <a:gridCol w="1203325"/>
                <a:gridCol w="1201737"/>
                <a:gridCol w="1203325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Length-12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Max XCorr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0.8720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0.8677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0.8925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0.8749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6174" name="文本框 5"/>
          <p:cNvSpPr txBox="1">
            <a:spLocks noChangeArrowheads="1"/>
          </p:cNvSpPr>
          <p:nvPr/>
        </p:nvSpPr>
        <p:spPr bwMode="auto">
          <a:xfrm>
            <a:off x="466725" y="4221163"/>
            <a:ext cx="8083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US" altLang="zh-CN" sz="1800" dirty="0">
                <a:latin typeface="Arial" panose="020B0604020202020204" pitchFamily="34" charset="0"/>
              </a:rPr>
              <a:t>Combed structure of DMRS is for PUSCH with DFT-s-OFDM waveform. Table-3 shows length-12 CGS with </a:t>
            </a:r>
            <a:r>
              <a:rPr lang="en-US" altLang="zh-CN" sz="1800" dirty="0" smtClean="0">
                <a:latin typeface="Arial" panose="020B0604020202020204" pitchFamily="34" charset="0"/>
              </a:rPr>
              <a:t>comb-2 </a:t>
            </a:r>
            <a:r>
              <a:rPr lang="en-US" altLang="zh-CN" sz="1800" dirty="0">
                <a:latin typeface="Arial" panose="020B0604020202020204" pitchFamily="34" charset="0"/>
              </a:rPr>
              <a:t>structure correlated to length</a:t>
            </a:r>
            <a:r>
              <a:rPr lang="en-US" altLang="zh-CN" sz="1800" dirty="0" smtClean="0">
                <a:latin typeface="Arial" panose="020B0604020202020204" pitchFamily="34" charset="0"/>
              </a:rPr>
              <a:t>&gt;=36 with comb-1 </a:t>
            </a:r>
            <a:r>
              <a:rPr lang="en-US" altLang="zh-CN" sz="1800" dirty="0">
                <a:latin typeface="Arial" panose="020B0604020202020204" pitchFamily="34" charset="0"/>
              </a:rPr>
              <a:t>structure (PUCCH format 3)</a:t>
            </a:r>
            <a:endParaRPr lang="en-US" altLang="zh-CN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75" name="文本框 6"/>
          <p:cNvSpPr txBox="1">
            <a:spLocks noChangeArrowheads="1"/>
          </p:cNvSpPr>
          <p:nvPr/>
        </p:nvSpPr>
        <p:spPr bwMode="auto">
          <a:xfrm>
            <a:off x="1295400" y="2362200"/>
            <a:ext cx="746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Table-2 cross correlation of </a:t>
            </a:r>
            <a:r>
              <a:rPr lang="en-US" altLang="zh-CN" sz="1800" dirty="0" smtClean="0">
                <a:latin typeface="Arial" panose="020B0604020202020204" pitchFamily="34" charset="0"/>
              </a:rPr>
              <a:t>comb-1 </a:t>
            </a:r>
            <a:r>
              <a:rPr lang="en-US" altLang="zh-CN" sz="1800" dirty="0">
                <a:latin typeface="Arial" panose="020B0604020202020204" pitchFamily="34" charset="0"/>
              </a:rPr>
              <a:t>and </a:t>
            </a:r>
            <a:r>
              <a:rPr lang="en-US" altLang="zh-CN" sz="1800" dirty="0" smtClean="0">
                <a:latin typeface="Arial" panose="020B0604020202020204" pitchFamily="34" charset="0"/>
              </a:rPr>
              <a:t>comb-1 </a:t>
            </a:r>
            <a:r>
              <a:rPr lang="en-US" altLang="zh-CN" sz="1800" dirty="0">
                <a:latin typeface="Arial" panose="020B0604020202020204" pitchFamily="34" charset="0"/>
              </a:rPr>
              <a:t>sequences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5932979"/>
              </p:ext>
            </p:extLst>
          </p:nvPr>
        </p:nvGraphicFramePr>
        <p:xfrm>
          <a:off x="1606550" y="5519738"/>
          <a:ext cx="6013450" cy="1228725"/>
        </p:xfrm>
        <a:graphic>
          <a:graphicData uri="http://schemas.openxmlformats.org/drawingml/2006/table">
            <a:tbl>
              <a:tblPr/>
              <a:tblGrid>
                <a:gridCol w="1203325"/>
                <a:gridCol w="1201738"/>
                <a:gridCol w="1203325"/>
                <a:gridCol w="1201737"/>
                <a:gridCol w="1203325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Length-12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Max XCorr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0.8719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0.8707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0.8733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0.9175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6202" name="文本框 6"/>
          <p:cNvSpPr txBox="1">
            <a:spLocks noChangeArrowheads="1"/>
          </p:cNvSpPr>
          <p:nvPr/>
        </p:nvSpPr>
        <p:spPr bwMode="auto">
          <a:xfrm>
            <a:off x="1295400" y="5094288"/>
            <a:ext cx="678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Table-3 cross correlation of </a:t>
            </a:r>
            <a:r>
              <a:rPr lang="en-US" altLang="zh-CN" sz="1800" dirty="0" smtClean="0">
                <a:latin typeface="Arial" panose="020B0604020202020204" pitchFamily="34" charset="0"/>
              </a:rPr>
              <a:t>comb-2 </a:t>
            </a:r>
            <a:r>
              <a:rPr lang="en-US" altLang="zh-CN" sz="1800" dirty="0">
                <a:latin typeface="Arial" panose="020B0604020202020204" pitchFamily="34" charset="0"/>
              </a:rPr>
              <a:t>and </a:t>
            </a:r>
            <a:r>
              <a:rPr lang="en-US" altLang="zh-CN" sz="1800" dirty="0" smtClean="0">
                <a:latin typeface="Arial" panose="020B0604020202020204" pitchFamily="34" charset="0"/>
              </a:rPr>
              <a:t>comb-1 </a:t>
            </a:r>
            <a:r>
              <a:rPr lang="en-US" altLang="zh-CN" sz="1800" dirty="0">
                <a:latin typeface="Arial" panose="020B0604020202020204" pitchFamily="34" charset="0"/>
              </a:rPr>
              <a:t>sequence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smtClean="0"/>
              <a:t>Proposal</a:t>
            </a:r>
          </a:p>
        </p:txBody>
      </p:sp>
      <p:graphicFrame>
        <p:nvGraphicFramePr>
          <p:cNvPr id="7172" name="内容占位符 717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931374457"/>
              </p:ext>
            </p:extLst>
          </p:nvPr>
        </p:nvGraphicFramePr>
        <p:xfrm>
          <a:off x="6096000" y="1562100"/>
          <a:ext cx="2590800" cy="4854543"/>
        </p:xfrm>
        <a:graphic>
          <a:graphicData uri="http://schemas.openxmlformats.org/drawingml/2006/table">
            <a:tbl>
              <a:tblPr/>
              <a:tblGrid>
                <a:gridCol w="838200"/>
                <a:gridCol w="914400"/>
                <a:gridCol w="838200"/>
              </a:tblGrid>
              <a:tr h="4402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Group  index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Seq. Index  for comb 1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Seq. Index  for comb 2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5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7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8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9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9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10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11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13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14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16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17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18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19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19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17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20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19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22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21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23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25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24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14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26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25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22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26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27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13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28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28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0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 9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29</a:t>
                      </a:r>
                    </a:p>
                  </a:txBody>
                  <a:tcPr marL="57676" marR="576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29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   29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53" name="Content Placeholder 2"/>
          <p:cNvSpPr>
            <a:spLocks noGrp="1" noChangeArrowheads="1"/>
          </p:cNvSpPr>
          <p:nvPr/>
        </p:nvSpPr>
        <p:spPr bwMode="auto">
          <a:xfrm>
            <a:off x="457200" y="1581088"/>
            <a:ext cx="5181714" cy="411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cs typeface="Arial" panose="020B0604020202020204" pitchFamily="34" charset="0"/>
              </a:rPr>
              <a:t>Re-ordering </a:t>
            </a:r>
            <a:r>
              <a:rPr lang="en-US" altLang="en-US" sz="2000" dirty="0">
                <a:cs typeface="Arial" panose="020B0604020202020204" pitchFamily="34" charset="0"/>
              </a:rPr>
              <a:t>of comb 1 length-12 CGS is applied as column #2 in table </a:t>
            </a:r>
            <a:r>
              <a:rPr lang="en-US" altLang="en-US" sz="2000" dirty="0" smtClean="0">
                <a:cs typeface="Arial" panose="020B0604020202020204" pitchFamily="34" charset="0"/>
              </a:rPr>
              <a:t>4</a:t>
            </a:r>
            <a:endParaRPr lang="en-US" altLang="en-US" sz="2000" dirty="0"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cs typeface="Arial" panose="020B0604020202020204" pitchFamily="34" charset="0"/>
              </a:rPr>
              <a:t>Re-ordering </a:t>
            </a:r>
            <a:r>
              <a:rPr lang="en-US" altLang="en-US" sz="2000" dirty="0">
                <a:cs typeface="Arial" panose="020B0604020202020204" pitchFamily="34" charset="0"/>
              </a:rPr>
              <a:t>of comb </a:t>
            </a:r>
            <a:r>
              <a:rPr lang="en-US" altLang="en-US" sz="2000" dirty="0" smtClean="0">
                <a:cs typeface="Arial" panose="020B0604020202020204" pitchFamily="34" charset="0"/>
              </a:rPr>
              <a:t>2 </a:t>
            </a:r>
            <a:r>
              <a:rPr lang="en-US" altLang="en-US" sz="2000" dirty="0">
                <a:cs typeface="Arial" panose="020B0604020202020204" pitchFamily="34" charset="0"/>
              </a:rPr>
              <a:t>length-12 CGS is applied as column #3 in table </a:t>
            </a:r>
            <a:r>
              <a:rPr lang="en-US" altLang="en-US" sz="2000" dirty="0" smtClean="0">
                <a:cs typeface="Arial" panose="020B0604020202020204" pitchFamily="34" charset="0"/>
              </a:rPr>
              <a:t>4</a:t>
            </a:r>
          </a:p>
          <a:p>
            <a:pPr lvl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cs typeface="Arial" panose="020B0604020202020204" pitchFamily="34" charset="0"/>
              </a:rPr>
              <a:t>Re-ordering of other comb-2 sequences follows that </a:t>
            </a:r>
            <a:r>
              <a:rPr lang="en-US" altLang="en-US" smtClean="0">
                <a:cs typeface="Arial" panose="020B0604020202020204" pitchFamily="34" charset="0"/>
              </a:rPr>
              <a:t>of comb-1 </a:t>
            </a:r>
            <a:r>
              <a:rPr lang="en-US" altLang="en-US" dirty="0" smtClean="0">
                <a:cs typeface="Arial" panose="020B0604020202020204" pitchFamily="34" charset="0"/>
              </a:rPr>
              <a:t>length-12 </a:t>
            </a:r>
            <a:r>
              <a:rPr lang="en-US" altLang="en-US" smtClean="0">
                <a:cs typeface="Arial" panose="020B0604020202020204" pitchFamily="34" charset="0"/>
              </a:rPr>
              <a:t>CGS </a:t>
            </a:r>
            <a:endParaRPr lang="en-US" altLang="en-US" dirty="0"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Arial" panose="020B0604020202020204" pitchFamily="34" charset="0"/>
              </a:rPr>
              <a:t>Sequence </a:t>
            </a:r>
            <a:r>
              <a:rPr lang="en-US" altLang="zh-CN" sz="2000" dirty="0" smtClean="0">
                <a:cs typeface="Arial" panose="020B0604020202020204" pitchFamily="34" charset="0"/>
              </a:rPr>
              <a:t>ordering </a:t>
            </a:r>
            <a:r>
              <a:rPr lang="en-US" altLang="zh-CN" sz="2000" dirty="0">
                <a:cs typeface="Arial" panose="020B0604020202020204" pitchFamily="34" charset="0"/>
              </a:rPr>
              <a:t>in LTE is reused for ZC sequences with length &gt;=3RBs </a:t>
            </a:r>
            <a:endParaRPr lang="en-US" altLang="en-US" sz="2000" dirty="0"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000" dirty="0">
              <a:latin typeface="Calibri" panose="020F0502020204030204" pitchFamily="34" charset="0"/>
            </a:endParaRPr>
          </a:p>
        </p:txBody>
      </p:sp>
      <p:sp>
        <p:nvSpPr>
          <p:cNvPr id="5254" name="文本框 10"/>
          <p:cNvSpPr txBox="1">
            <a:spLocks noChangeArrowheads="1"/>
          </p:cNvSpPr>
          <p:nvPr/>
        </p:nvSpPr>
        <p:spPr bwMode="auto">
          <a:xfrm>
            <a:off x="7010336" y="1041400"/>
            <a:ext cx="1527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400" dirty="0"/>
              <a:t>Table-4</a:t>
            </a:r>
          </a:p>
        </p:txBody>
      </p:sp>
    </p:spTree>
    <p:extLst>
      <p:ext uri="{BB962C8B-B14F-4D97-AF65-F5344CB8AC3E}">
        <p14:creationId xmlns:p14="http://schemas.microsoft.com/office/powerpoint/2010/main" xmlns="" val="143309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Analysis for the proposal</a:t>
            </a:r>
            <a:endParaRPr lang="ru-RU" altLang="en-US" dirty="0" smtClean="0"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7083480"/>
              </p:ext>
            </p:extLst>
          </p:nvPr>
        </p:nvGraphicFramePr>
        <p:xfrm>
          <a:off x="1751012" y="2857486"/>
          <a:ext cx="6016625" cy="1104900"/>
        </p:xfrm>
        <a:graphic>
          <a:graphicData uri="http://schemas.openxmlformats.org/drawingml/2006/table">
            <a:tbl>
              <a:tblPr/>
              <a:tblGrid>
                <a:gridCol w="1203325"/>
                <a:gridCol w="1203325"/>
                <a:gridCol w="1203325"/>
                <a:gridCol w="1203325"/>
                <a:gridCol w="1203325"/>
              </a:tblGrid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Max </a:t>
                      </a:r>
                      <a:r>
                        <a:rPr kumimoji="0" lang="en-US" altLang="zh-CN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XCorr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0.8310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0.8107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0.8034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0.8074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3036328"/>
              </p:ext>
            </p:extLst>
          </p:nvPr>
        </p:nvGraphicFramePr>
        <p:xfrm>
          <a:off x="1752600" y="4419600"/>
          <a:ext cx="6016625" cy="1104900"/>
        </p:xfrm>
        <a:graphic>
          <a:graphicData uri="http://schemas.openxmlformats.org/drawingml/2006/table">
            <a:tbl>
              <a:tblPr/>
              <a:tblGrid>
                <a:gridCol w="1203325"/>
                <a:gridCol w="1203325"/>
                <a:gridCol w="1203325"/>
                <a:gridCol w="1203325"/>
                <a:gridCol w="1203325"/>
              </a:tblGrid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</a:rPr>
                        <a:t>Length-72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Length-12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Max XCorr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0.8618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0.8707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0.8412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0.8073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9271" name="文本框 6"/>
          <p:cNvSpPr txBox="1">
            <a:spLocks noChangeArrowheads="1"/>
          </p:cNvSpPr>
          <p:nvPr/>
        </p:nvSpPr>
        <p:spPr bwMode="auto">
          <a:xfrm>
            <a:off x="1904999" y="2487599"/>
            <a:ext cx="5708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Table-5 cross correlation between </a:t>
            </a:r>
            <a:r>
              <a:rPr lang="en-US" altLang="zh-CN" sz="1800" dirty="0" smtClean="0">
                <a:latin typeface="Arial" panose="020B0604020202020204" pitchFamily="34" charset="0"/>
              </a:rPr>
              <a:t>comb-1 </a:t>
            </a:r>
            <a:r>
              <a:rPr lang="en-US" altLang="zh-CN" sz="1800" dirty="0">
                <a:latin typeface="Arial" panose="020B0604020202020204" pitchFamily="34" charset="0"/>
              </a:rPr>
              <a:t>sequence</a:t>
            </a:r>
          </a:p>
        </p:txBody>
      </p:sp>
      <p:sp>
        <p:nvSpPr>
          <p:cNvPr id="9272" name="文本框 6"/>
          <p:cNvSpPr txBox="1">
            <a:spLocks noChangeArrowheads="1"/>
          </p:cNvSpPr>
          <p:nvPr/>
        </p:nvSpPr>
        <p:spPr bwMode="auto">
          <a:xfrm>
            <a:off x="1346763" y="4017215"/>
            <a:ext cx="723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Table-6 cross correlation between </a:t>
            </a:r>
            <a:r>
              <a:rPr lang="en-US" altLang="zh-CN" sz="1800" dirty="0" smtClean="0">
                <a:latin typeface="Arial" panose="020B0604020202020204" pitchFamily="34" charset="0"/>
              </a:rPr>
              <a:t>comb-2 </a:t>
            </a:r>
            <a:r>
              <a:rPr lang="en-US" altLang="zh-CN" sz="1800" dirty="0">
                <a:latin typeface="Arial" panose="020B0604020202020204" pitchFamily="34" charset="0"/>
              </a:rPr>
              <a:t>and </a:t>
            </a:r>
            <a:r>
              <a:rPr lang="en-US" altLang="zh-CN" sz="1800" dirty="0" smtClean="0">
                <a:latin typeface="Arial" panose="020B0604020202020204" pitchFamily="34" charset="0"/>
              </a:rPr>
              <a:t>comb-1 </a:t>
            </a:r>
            <a:r>
              <a:rPr lang="en-US" altLang="zh-CN" sz="1800" dirty="0">
                <a:latin typeface="Arial" panose="020B0604020202020204" pitchFamily="34" charset="0"/>
              </a:rPr>
              <a:t>sequence</a:t>
            </a:r>
          </a:p>
        </p:txBody>
      </p:sp>
      <p:sp>
        <p:nvSpPr>
          <p:cNvPr id="8" name="矩形 7"/>
          <p:cNvSpPr/>
          <p:nvPr/>
        </p:nvSpPr>
        <p:spPr>
          <a:xfrm>
            <a:off x="381110" y="1580769"/>
            <a:ext cx="8204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l"/>
            </a:pPr>
            <a:r>
              <a:rPr lang="en-US" altLang="zh-CN" dirty="0" smtClean="0"/>
              <a:t>The </a:t>
            </a:r>
            <a:r>
              <a:rPr lang="en-US" altLang="zh-CN" dirty="0"/>
              <a:t>number of sequences pair with cross correlation higher than 0.8 for different sequence length pair is shown </a:t>
            </a:r>
            <a:r>
              <a:rPr lang="en-US" altLang="zh-CN" dirty="0" smtClean="0"/>
              <a:t>Table-5 and Table-6.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10668</TotalTime>
  <Pages>0</Pages>
  <Words>1038</Words>
  <Characters>0</Characters>
  <Application>Microsoft Office PowerPoint</Application>
  <DocSecurity>0</DocSecurity>
  <PresentationFormat>On-screen Show (4:3)</PresentationFormat>
  <Lines>0</Lines>
  <Paragraphs>569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sequence re-ordering for length-12 CGS</vt:lpstr>
      <vt:lpstr>Background </vt:lpstr>
      <vt:lpstr>Background </vt:lpstr>
      <vt:lpstr>Proposal</vt:lpstr>
      <vt:lpstr>Performance Analysis for the proposal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Zhisong</cp:lastModifiedBy>
  <cp:revision>1203</cp:revision>
  <dcterms:created xsi:type="dcterms:W3CDTF">2010-05-12T23:28:36Z</dcterms:created>
  <dcterms:modified xsi:type="dcterms:W3CDTF">2017-11-29T23:21:15Z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  <property fmtid="{D5CDD505-2E9C-101B-9397-08002B2CF9AE}" pid="3" name="_2015_ms_pID_725343">
    <vt:lpwstr>(3)K7DFav095KjaexQx2reFjvkK9JRmtC8gpieme9OL95KCSBRmK92yep2W4PQ8Vt2juhA7xARl
+ZFMDzGpTQvyyXj5/uLzUiynnRsaUz4MsctqerQIhLKA8LFAED/OUHSiLWli77ZcunXpp79M
YNdWh5FfTMRXDfaZ0CuI6JKjxuoiEwgQ2MIxtNUbfbYdqysy+v/knZH24i7WjZfXnP8TLPze
dGt7D8o4/Leb8OWSuI</vt:lpwstr>
  </property>
  <property fmtid="{D5CDD505-2E9C-101B-9397-08002B2CF9AE}" pid="4" name="_2015_ms_pID_7253431">
    <vt:lpwstr>N4i3Ri6kg6kXw3JlTtIPE/dvdNawMJsnrMKeTF4pbfzCyQMyaTSQKC
sV/swMSK6ACXk0vsCesK8UPjufD3IXrZbeenbjNuzDPK8PaKHjYmUXQVX+j6nc43gwwuJtft
uFwSLfniXMTHYlRGn+Gt601RIYSJR+hVJVpyAleuGc/0JzaxHMYswYysxcDVuB8Lx0iMwmyz
8nM3Jy5nYpKTPRdOFqYck3IeHcC2hD82iKbp</vt:lpwstr>
  </property>
  <property fmtid="{D5CDD505-2E9C-101B-9397-08002B2CF9AE}" pid="5" name="_2015_ms_pID_7253432">
    <vt:lpwstr>wQ==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1511989548</vt:lpwstr>
  </property>
</Properties>
</file>