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76" r:id="rId2"/>
    <p:sldId id="305" r:id="rId3"/>
    <p:sldId id="300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691" autoAdjust="0"/>
    <p:restoredTop sz="84101" autoAdjust="0"/>
  </p:normalViewPr>
  <p:slideViewPr>
    <p:cSldViewPr>
      <p:cViewPr varScale="1">
        <p:scale>
          <a:sx n="84" d="100"/>
          <a:sy n="84" d="100"/>
        </p:scale>
        <p:origin x="1662" y="36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-2313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dirty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81706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571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4191000"/>
            <a:ext cx="7391400" cy="1109798"/>
          </a:xfrm>
        </p:spPr>
        <p:txBody>
          <a:bodyPr>
            <a:normAutofit fontScale="85000" lnSpcReduction="20000"/>
          </a:bodyPr>
          <a:lstStyle/>
          <a:p>
            <a:r>
              <a:rPr lang="en-US" altLang="ko-KR" dirty="0" err="1">
                <a:solidFill>
                  <a:schemeClr val="tx1"/>
                </a:solidFill>
              </a:rPr>
              <a:t>InterDigital</a:t>
            </a:r>
            <a:r>
              <a:rPr lang="en-US" altLang="ko-KR" dirty="0">
                <a:solidFill>
                  <a:schemeClr val="tx1"/>
                </a:solidFill>
              </a:rPr>
              <a:t>, Huawei, </a:t>
            </a:r>
            <a:r>
              <a:rPr lang="en-US" altLang="ko-KR" dirty="0" err="1">
                <a:solidFill>
                  <a:schemeClr val="tx1"/>
                </a:solidFill>
              </a:rPr>
              <a:t>HiSilicon</a:t>
            </a:r>
            <a:r>
              <a:rPr lang="en-US" altLang="ko-KR" dirty="0">
                <a:solidFill>
                  <a:schemeClr val="tx1"/>
                </a:solidFill>
              </a:rPr>
              <a:t>, Samsung, vivo, Intel, </a:t>
            </a:r>
            <a:r>
              <a:rPr lang="en-US" dirty="0">
                <a:solidFill>
                  <a:schemeClr val="tx1"/>
                </a:solidFill>
              </a:rPr>
              <a:t>ZTE, </a:t>
            </a:r>
            <a:r>
              <a:rPr lang="en-US" dirty="0" err="1">
                <a:solidFill>
                  <a:schemeClr val="tx1"/>
                </a:solidFill>
              </a:rPr>
              <a:t>Sanechips</a:t>
            </a:r>
            <a:r>
              <a:rPr lang="en-US" dirty="0">
                <a:solidFill>
                  <a:schemeClr val="tx1"/>
                </a:solidFill>
              </a:rPr>
              <a:t>, </a:t>
            </a:r>
            <a:r>
              <a:rPr lang="en-US" dirty="0" err="1">
                <a:solidFill>
                  <a:schemeClr val="tx1"/>
                </a:solidFill>
              </a:rPr>
              <a:t>Spreadtrum</a:t>
            </a:r>
            <a:r>
              <a:rPr lang="en-US" dirty="0">
                <a:solidFill>
                  <a:schemeClr val="tx1"/>
                </a:solidFill>
              </a:rPr>
              <a:t>, LGE, NEC, Ericsson, </a:t>
            </a:r>
            <a:r>
              <a:rPr lang="en-US" altLang="ko-KR" dirty="0">
                <a:solidFill>
                  <a:schemeClr val="tx1"/>
                </a:solidFill>
              </a:rPr>
              <a:t>[</a:t>
            </a:r>
            <a:r>
              <a:rPr lang="en-US" dirty="0">
                <a:solidFill>
                  <a:schemeClr val="tx1"/>
                </a:solidFill>
              </a:rPr>
              <a:t>ASTRI] 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391400" y="278649"/>
            <a:ext cx="14414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dirty="0">
                <a:solidFill>
                  <a:srgbClr val="000000"/>
                </a:solidFill>
              </a:rPr>
              <a:t>R1-</a:t>
            </a:r>
            <a:r>
              <a:rPr lang="en-US" sz="2000" dirty="0"/>
              <a:t>1721530</a:t>
            </a:r>
            <a:endParaRPr lang="en-US" altLang="zh-CN" sz="2000" dirty="0">
              <a:solidFill>
                <a:srgbClr val="0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50" y="278649"/>
            <a:ext cx="527685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ko-KR" dirty="0"/>
              <a:t>3GPP TSG RAN WG1 Meeting RAN1#91</a:t>
            </a:r>
          </a:p>
          <a:p>
            <a:pPr>
              <a:defRPr/>
            </a:pPr>
            <a:r>
              <a:rPr lang="en-US" altLang="ko-KR" dirty="0"/>
              <a:t>Reno, USA, November 27</a:t>
            </a:r>
            <a:r>
              <a:rPr lang="en-US" altLang="ko-KR" baseline="30000" dirty="0"/>
              <a:t>th </a:t>
            </a:r>
            <a:r>
              <a:rPr lang="en-US" altLang="ko-KR" dirty="0"/>
              <a:t>- December 1</a:t>
            </a:r>
            <a:r>
              <a:rPr lang="en-US" altLang="ko-KR" baseline="30000" dirty="0"/>
              <a:t>st  </a:t>
            </a:r>
            <a:r>
              <a:rPr lang="en-US" altLang="ko-KR" dirty="0"/>
              <a:t>2017 </a:t>
            </a:r>
          </a:p>
          <a:p>
            <a:pPr>
              <a:defRPr/>
            </a:pPr>
            <a:r>
              <a:rPr lang="tr-TR" altLang="ko-KR" dirty="0"/>
              <a:t>Agenda Item: </a:t>
            </a:r>
            <a:r>
              <a:rPr lang="en-US" altLang="ko-KR" dirty="0"/>
              <a:t>7.2.3.4</a:t>
            </a:r>
          </a:p>
          <a:p>
            <a:pPr>
              <a:defRPr/>
            </a:pPr>
            <a:endParaRPr lang="en-US" altLang="ko-KR" dirty="0"/>
          </a:p>
          <a:p>
            <a:pPr>
              <a:defRPr/>
            </a:pPr>
            <a:endParaRPr lang="en-US" altLang="ko-KR" dirty="0"/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82575" y="2257425"/>
            <a:ext cx="8523288" cy="12144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000" dirty="0">
                <a:ea typeface="宋体" pitchFamily="2" charset="-122"/>
              </a:rPr>
              <a:t>WF on </a:t>
            </a:r>
            <a:r>
              <a:rPr lang="en-US" altLang="zh-CN" sz="4000" dirty="0"/>
              <a:t>PT-RS RB offset</a:t>
            </a:r>
          </a:p>
        </p:txBody>
      </p:sp>
    </p:spTree>
    <p:extLst>
      <p:ext uri="{BB962C8B-B14F-4D97-AF65-F5344CB8AC3E}">
        <p14:creationId xmlns:p14="http://schemas.microsoft.com/office/powerpoint/2010/main" val="2672491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09714"/>
          </a:xfrm>
        </p:spPr>
        <p:txBody>
          <a:bodyPr>
            <a:normAutofit fontScale="90000"/>
          </a:bodyPr>
          <a:lstStyle/>
          <a:p>
            <a:r>
              <a:rPr lang="en-US" altLang="ko-KR" b="1" dirty="0"/>
              <a:t>Background</a:t>
            </a:r>
            <a:endParaRPr lang="ko-KR" altLang="en-US" b="1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1000" y="990600"/>
            <a:ext cx="8229600" cy="5638799"/>
          </a:xfrm>
        </p:spPr>
        <p:txBody>
          <a:bodyPr>
            <a:noAutofit/>
          </a:bodyPr>
          <a:lstStyle/>
          <a:p>
            <a:pPr marL="0" indent="0" latinLnBrk="1">
              <a:buNone/>
            </a:pPr>
            <a:r>
              <a:rPr lang="en-US" altLang="ko-KR" sz="2800" b="1" dirty="0"/>
              <a:t>Agreements in RAN1 #90bis</a:t>
            </a:r>
          </a:p>
          <a:p>
            <a:r>
              <a:rPr lang="en-US" altLang="ko-KR" sz="2000" b="1" dirty="0"/>
              <a:t> </a:t>
            </a:r>
            <a:r>
              <a:rPr lang="en-US" sz="2000" dirty="0"/>
              <a:t>Support a RB-level offset for selecting RBs among the scheduled RBs for mapping PTRS, and the offset is implicitly determined by UE-ID (i.e., C-RNTI).</a:t>
            </a:r>
            <a:endParaRPr lang="sv-SE" sz="2000" dirty="0"/>
          </a:p>
        </p:txBody>
      </p:sp>
    </p:spTree>
    <p:extLst>
      <p:ext uri="{BB962C8B-B14F-4D97-AF65-F5344CB8AC3E}">
        <p14:creationId xmlns:p14="http://schemas.microsoft.com/office/powerpoint/2010/main" val="13550080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altLang="ko-KR" b="1" dirty="0"/>
              <a:t>Proposal</a:t>
            </a:r>
            <a:endParaRPr lang="ko-KR" altLang="en-US" b="1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내용 개체 틀 2"/>
              <p:cNvSpPr>
                <a:spLocks noGrp="1"/>
              </p:cNvSpPr>
              <p:nvPr>
                <p:ph idx="1"/>
              </p:nvPr>
            </p:nvSpPr>
            <p:spPr>
              <a:xfrm>
                <a:off x="354495" y="1143001"/>
                <a:ext cx="8534400" cy="4953000"/>
              </a:xfrm>
            </p:spPr>
            <p:txBody>
              <a:bodyPr>
                <a:normAutofit/>
              </a:bodyPr>
              <a:lstStyle/>
              <a:p>
                <a:pPr marL="0" lvl="0" indent="0">
                  <a:buNone/>
                </a:pPr>
                <a:r>
                  <a:rPr lang="en-US" sz="2000" dirty="0">
                    <a:latin typeface="Cambria Math" panose="02040503050406030204" pitchFamily="18" charset="0"/>
                  </a:rPr>
                  <a:t>PTRS RB-level offset:</a:t>
                </a:r>
              </a:p>
              <a:p>
                <a:pPr lvl="0"/>
                <a14:m>
                  <m:oMath xmlns:m="http://schemas.openxmlformats.org/officeDocument/2006/math">
                    <m:sSubSup>
                      <m:sSubSupPr>
                        <m:ctrlPr>
                          <a:rPr lang="en-US" sz="200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2000">
                            <a:latin typeface="Cambria Math" panose="02040503050406030204" pitchFamily="18" charset="0"/>
                          </a:rPr>
                          <m:t>ref</m:t>
                        </m:r>
                      </m:sub>
                      <m:sup>
                        <m:r>
                          <m:rPr>
                            <m:sty m:val="p"/>
                          </m:rPr>
                          <a:rPr lang="en-US" sz="2000">
                            <a:latin typeface="Cambria Math" panose="02040503050406030204" pitchFamily="18" charset="0"/>
                          </a:rPr>
                          <m:t>RB</m:t>
                        </m:r>
                      </m:sup>
                    </m:sSubSup>
                    <m:r>
                      <a:rPr lang="en-US" sz="2000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sz="2000" dirty="0"/>
                  <a:t> for DL broadcast-type traffic, if PTRS is supported</a:t>
                </a:r>
              </a:p>
              <a:p>
                <a:pPr lvl="0"/>
                <a14:m>
                  <m:oMath xmlns:m="http://schemas.openxmlformats.org/officeDocument/2006/math">
                    <m:sSubSup>
                      <m:sSubSup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2000">
                            <a:latin typeface="Cambria Math" panose="02040503050406030204" pitchFamily="18" charset="0"/>
                          </a:rPr>
                          <m:t>ref</m:t>
                        </m:r>
                      </m:sub>
                      <m:sup>
                        <m:r>
                          <m:rPr>
                            <m:sty m:val="p"/>
                          </m:rPr>
                          <a:rPr lang="en-US" sz="2000">
                            <a:latin typeface="Cambria Math" panose="02040503050406030204" pitchFamily="18" charset="0"/>
                          </a:rPr>
                          <m:t>RB</m:t>
                        </m:r>
                      </m:sup>
                    </m:sSubSup>
                    <m:r>
                      <a:rPr lang="en-US" sz="2000" i="1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sz="2000">
                        <a:latin typeface="Cambria Math" panose="02040503050406030204" pitchFamily="18" charset="0"/>
                      </a:rPr>
                      <m:t>mod</m:t>
                    </m:r>
                    <m:d>
                      <m:d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2000">
                                <a:latin typeface="Cambria Math" panose="02040503050406030204" pitchFamily="18" charset="0"/>
                              </a:rPr>
                              <m:t>C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sz="2000">
                                <a:latin typeface="Cambria Math" panose="02040503050406030204" pitchFamily="18" charset="0"/>
                              </a:rPr>
                              <m:t>RNTI</m:t>
                            </m:r>
                          </m:sub>
                        </m:s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,</m:t>
                        </m:r>
                        <m:sSubSup>
                          <m:sSubSup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sz="2000">
                                <a:latin typeface="Cambria Math" panose="02040503050406030204" pitchFamily="18" charset="0"/>
                              </a:rPr>
                              <m:t>max</m:t>
                            </m:r>
                          </m:sub>
                          <m:sup>
                            <m:r>
                              <m:rPr>
                                <m:sty m:val="p"/>
                              </m:rPr>
                              <a:rPr lang="en-US" sz="2000">
                                <a:latin typeface="Cambria Math" panose="02040503050406030204" pitchFamily="18" charset="0"/>
                              </a:rPr>
                              <m:t>RB</m:t>
                            </m:r>
                          </m:sup>
                        </m:sSubSup>
                      </m:e>
                    </m:d>
                  </m:oMath>
                </a14:m>
                <a:r>
                  <a:rPr lang="en-US" sz="2000" dirty="0"/>
                  <a:t> for DL and UL UE-specific data</a:t>
                </a:r>
              </a:p>
              <a:p>
                <a:pPr lvl="1"/>
                <a:r>
                  <a:rPr lang="en-US" sz="1800" dirty="0"/>
                  <a:t>Where 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1800">
                            <a:latin typeface="Cambria Math" panose="02040503050406030204" pitchFamily="18" charset="0"/>
                          </a:rPr>
                          <m:t>max</m:t>
                        </m:r>
                      </m:sub>
                      <m:sup>
                        <m:r>
                          <m:rPr>
                            <m:sty m:val="p"/>
                          </m:rPr>
                          <a:rPr lang="en-US" sz="1800">
                            <a:latin typeface="Cambria Math" panose="02040503050406030204" pitchFamily="18" charset="0"/>
                          </a:rPr>
                          <m:t>RB</m:t>
                        </m:r>
                      </m:sup>
                    </m:sSubSup>
                    <m:r>
                      <a:rPr lang="en-US" sz="1800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{"/>
                        <m:endChr m:val=""/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  <m:t>𝐾</m:t>
                                  </m:r>
                                </m:e>
                                <m:sub>
                                  <m:r>
                                    <m:rPr>
                                      <m:sty m:val="p"/>
                                    </m:rPr>
                                    <a:rPr lang="en-US" sz="1800">
                                      <a:latin typeface="Cambria Math" panose="02040503050406030204" pitchFamily="18" charset="0"/>
                                    </a:rPr>
                                    <m:t>PTRS</m:t>
                                  </m:r>
                                </m:sub>
                              </m:sSub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</m:e>
                            <m:e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 sz="1800">
                                  <a:latin typeface="Cambria Math" panose="02040503050406030204" pitchFamily="18" charset="0"/>
                                </a:rPr>
                                <m:t>if</m:t>
                              </m:r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 sz="1800">
                                  <a:latin typeface="Cambria Math" panose="02040503050406030204" pitchFamily="18" charset="0"/>
                                </a:rPr>
                                <m:t>mod</m:t>
                              </m:r>
                              <m:d>
                                <m:dPr>
                                  <m:ctrlP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sz="1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800" i="1">
                                          <a:latin typeface="Cambria Math" panose="02040503050406030204" pitchFamily="18" charset="0"/>
                                        </a:rPr>
                                        <m:t>𝑁</m:t>
                                      </m:r>
                                    </m:e>
                                    <m:sub>
                                      <m:r>
                                        <m:rPr>
                                          <m:sty m:val="p"/>
                                        </m:rPr>
                                        <a:rPr lang="en-US" sz="1800">
                                          <a:latin typeface="Cambria Math" panose="02040503050406030204" pitchFamily="18" charset="0"/>
                                        </a:rPr>
                                        <m:t>RB</m:t>
                                      </m:r>
                                    </m:sub>
                                  </m:sSub>
                                  <m: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sSub>
                                    <m:sSubPr>
                                      <m:ctrlPr>
                                        <a:rPr lang="en-US" sz="1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800" i="1">
                                          <a:latin typeface="Cambria Math" panose="02040503050406030204" pitchFamily="18" charset="0"/>
                                        </a:rPr>
                                        <m:t>𝐾</m:t>
                                      </m:r>
                                    </m:e>
                                    <m:sub>
                                      <m:r>
                                        <m:rPr>
                                          <m:sty m:val="p"/>
                                        </m:rPr>
                                        <a:rPr lang="en-US" sz="1800">
                                          <a:latin typeface="Cambria Math" panose="02040503050406030204" pitchFamily="18" charset="0"/>
                                        </a:rPr>
                                        <m:t>PTRS</m:t>
                                      </m:r>
                                    </m:sub>
                                  </m:sSub>
                                </m:e>
                              </m:d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=0 </m:t>
                              </m:r>
                            </m:e>
                          </m:mr>
                          <m:mr>
                            <m:e>
                              <m:r>
                                <m:rPr>
                                  <m:sty m:val="p"/>
                                </m:rPr>
                                <a:rPr lang="en-US" sz="1800">
                                  <a:latin typeface="Cambria Math" panose="02040503050406030204" pitchFamily="18" charset="0"/>
                                </a:rPr>
                                <m:t>mod</m:t>
                              </m:r>
                              <m:d>
                                <m:dPr>
                                  <m:ctrlP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sz="1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800" i="1">
                                          <a:latin typeface="Cambria Math" panose="02040503050406030204" pitchFamily="18" charset="0"/>
                                        </a:rPr>
                                        <m:t>𝑁</m:t>
                                      </m:r>
                                    </m:e>
                                    <m:sub>
                                      <m:r>
                                        <m:rPr>
                                          <m:sty m:val="p"/>
                                        </m:rPr>
                                        <a:rPr lang="en-US" sz="1800">
                                          <a:latin typeface="Cambria Math" panose="02040503050406030204" pitchFamily="18" charset="0"/>
                                        </a:rPr>
                                        <m:t>RB</m:t>
                                      </m:r>
                                    </m:sub>
                                  </m:sSub>
                                  <m: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sSub>
                                    <m:sSubPr>
                                      <m:ctrlPr>
                                        <a:rPr lang="en-US" sz="1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800" i="1">
                                          <a:latin typeface="Cambria Math" panose="02040503050406030204" pitchFamily="18" charset="0"/>
                                        </a:rPr>
                                        <m:t>𝐾</m:t>
                                      </m:r>
                                    </m:e>
                                    <m:sub>
                                      <m:r>
                                        <m:rPr>
                                          <m:sty m:val="p"/>
                                        </m:rPr>
                                        <a:rPr lang="en-US" sz="1800">
                                          <a:latin typeface="Cambria Math" panose="02040503050406030204" pitchFamily="18" charset="0"/>
                                        </a:rPr>
                                        <m:t>PTRS</m:t>
                                      </m:r>
                                    </m:sub>
                                  </m:sSub>
                                </m:e>
                              </m:d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</m:e>
                            <m:e>
                              <m:r>
                                <m:rPr>
                                  <m:sty m:val="p"/>
                                </m:rPr>
                                <a:rPr lang="en-US" sz="1800">
                                  <a:latin typeface="Cambria Math" panose="02040503050406030204" pitchFamily="18" charset="0"/>
                                </a:rPr>
                                <m:t>otherwise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dirty="0"/>
              </a:p>
              <a:p>
                <a:endParaRPr lang="en-US" altLang="ko-KR" sz="2000" dirty="0"/>
              </a:p>
            </p:txBody>
          </p:sp>
        </mc:Choice>
        <mc:Fallback>
          <p:sp>
            <p:nvSpPr>
              <p:cNvPr id="3" name="내용 개체 틀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54495" y="1143001"/>
                <a:ext cx="8534400" cy="4953000"/>
              </a:xfrm>
              <a:blipFill>
                <a:blip r:embed="rId3"/>
                <a:stretch>
                  <a:fillRect l="-714" t="-73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5016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18919</TotalTime>
  <Words>176</Words>
  <Application>Microsoft Office PowerPoint</Application>
  <PresentationFormat>On-screen Show (4:3)</PresentationFormat>
  <Paragraphs>16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맑은 고딕</vt:lpstr>
      <vt:lpstr>ＭＳ Ｐゴシック</vt:lpstr>
      <vt:lpstr>ＭＳ Ｐ明朝</vt:lpstr>
      <vt:lpstr>宋体</vt:lpstr>
      <vt:lpstr>Arial</vt:lpstr>
      <vt:lpstr>Calibri</vt:lpstr>
      <vt:lpstr>Cambria Math</vt:lpstr>
      <vt:lpstr>Office Theme</vt:lpstr>
      <vt:lpstr>PowerPoint Presentation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Lee, MoonIl</cp:lastModifiedBy>
  <cp:revision>830</cp:revision>
  <dcterms:created xsi:type="dcterms:W3CDTF">2016-03-24T01:14:08Z</dcterms:created>
  <dcterms:modified xsi:type="dcterms:W3CDTF">2017-11-29T19:18:27Z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