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7"/>
  </p:notesMasterIdLst>
  <p:sldIdLst>
    <p:sldId id="256" r:id="rId2"/>
    <p:sldId id="259" r:id="rId3"/>
    <p:sldId id="261" r:id="rId4"/>
    <p:sldId id="264" r:id="rId5"/>
    <p:sldId id="263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FFFF99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4213" autoAdjust="0"/>
  </p:normalViewPr>
  <p:slideViewPr>
    <p:cSldViewPr snapToGrid="0">
      <p:cViewPr varScale="1">
        <p:scale>
          <a:sx n="110" d="100"/>
          <a:sy n="110" d="100"/>
        </p:scale>
        <p:origin x="57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DDD1E-FB11-450D-955E-4F810D45D6F9}" type="datetimeFigureOut">
              <a:rPr lang="fr-FR" smtClean="0"/>
              <a:t>28/11/2017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95D1E-467C-4F8C-BCB3-E135F89318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2756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95D1E-467C-4F8C-BCB3-E135F89318E7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1313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2017/11/28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26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2017/11/28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03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2017/11/28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892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2017/11/28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60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2017/11/28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9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2017/11/28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041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2017/11/28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123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2017/11/28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642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2017/11/28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5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2017/11/28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332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2017/11/28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601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BB3A8-18CC-4AAF-A149-2E675AF963AF}" type="datetimeFigureOut">
              <a:rPr kumimoji="1" lang="ja-JP" altLang="en-US" smtClean="0"/>
              <a:pPr/>
              <a:t>2017/11/28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678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77707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WF on pre-DFT PT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</a:t>
            </a:r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RS pattern for DFTsOFDM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57382"/>
            <a:ext cx="9144000" cy="1655762"/>
          </a:xfrm>
        </p:spPr>
        <p:txBody>
          <a:bodyPr>
            <a:normAutofit/>
          </a:bodyPr>
          <a:lstStyle/>
          <a:p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Mitsubishi Electric, </a:t>
            </a:r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Ericsson, Nokia, NSB, IITH</a:t>
            </a:r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IITM, </a:t>
            </a:r>
            <a:r>
              <a:rPr lang="fr-FR" altLang="ja-JP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CeWit</a:t>
            </a:r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</a:t>
            </a:r>
            <a:r>
              <a:rPr lang="fr-FR" altLang="ja-JP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Tejas</a:t>
            </a:r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Networks, </a:t>
            </a:r>
            <a:r>
              <a:rPr lang="fr-FR" altLang="ja-JP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Reliance</a:t>
            </a:r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fr-FR" altLang="ja-JP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Jio</a:t>
            </a:r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</a:t>
            </a:r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AT&amp;T, Sharp, Interdigital, </a:t>
            </a:r>
            <a:r>
              <a:rPr lang="fr-FR" altLang="ja-JP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DoCoMo</a:t>
            </a:r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LGE, </a:t>
            </a:r>
            <a:r>
              <a:rPr lang="fr-FR" altLang="ja-JP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CATT […]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41027" y="138205"/>
            <a:ext cx="54237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RAN1#91, </a:t>
            </a:r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Reno, NV, </a:t>
            </a:r>
            <a:r>
              <a:rPr lang="fr-FR" altLang="ja-JP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November</a:t>
            </a:r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2017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Agenda item: 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7.2.3.4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10249990" y="138205"/>
            <a:ext cx="1582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R1-1721487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118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Background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5227608"/>
          </a:xfrm>
        </p:spPr>
        <p:txBody>
          <a:bodyPr>
            <a:noAutofit/>
          </a:bodyPr>
          <a:lstStyle/>
          <a:p>
            <a:pPr lvl="0"/>
            <a:r>
              <a:rPr lang="en-US" sz="2000" dirty="0"/>
              <a:t>The following agreements were made in the past meetings:</a:t>
            </a:r>
          </a:p>
          <a:p>
            <a:pPr lvl="1"/>
            <a:r>
              <a:rPr lang="en-US" sz="1800" dirty="0"/>
              <a:t>[RAN1#89] </a:t>
            </a:r>
            <a:r>
              <a:rPr lang="en-US" sz="1800" i="1" dirty="0"/>
              <a:t>Uplink PTRS for DFT-s-OFDM waveform is supported.</a:t>
            </a:r>
            <a:endParaRPr lang="fr-FR" sz="1800" i="1" dirty="0"/>
          </a:p>
          <a:p>
            <a:pPr lvl="2"/>
            <a:r>
              <a:rPr lang="en-US" sz="1600" i="1" dirty="0"/>
              <a:t>Presence of PTRS for DFT-s-OFDM is UE-specifically configurable</a:t>
            </a:r>
            <a:endParaRPr lang="fr-FR" sz="1600" i="1" dirty="0"/>
          </a:p>
          <a:p>
            <a:pPr lvl="2"/>
            <a:r>
              <a:rPr lang="en-US" sz="1600" i="1" dirty="0"/>
              <a:t>Multiple pattern/density of PTRS for DFT-s-OFDM is supported</a:t>
            </a:r>
            <a:endParaRPr lang="fr-FR" sz="1600" i="1" dirty="0"/>
          </a:p>
          <a:p>
            <a:pPr lvl="2"/>
            <a:r>
              <a:rPr lang="en-US" sz="1600" i="1" dirty="0"/>
              <a:t>FFS: implicit or explicit signaling</a:t>
            </a:r>
            <a:endParaRPr lang="fr-FR" sz="1600" i="1" dirty="0"/>
          </a:p>
          <a:p>
            <a:pPr lvl="1"/>
            <a:r>
              <a:rPr lang="en-US" sz="1800" dirty="0"/>
              <a:t>[RAN1 NR AH#02] </a:t>
            </a:r>
            <a:r>
              <a:rPr lang="en-US" sz="1800" i="1" dirty="0"/>
              <a:t>Support at least full symbol-level time density for time-domain PT-RS for DFT-S-OFDM (every PUSCH carrying symbol)</a:t>
            </a:r>
            <a:endParaRPr lang="fr-FR" sz="1800" i="1" dirty="0"/>
          </a:p>
          <a:p>
            <a:pPr lvl="2"/>
            <a:r>
              <a:rPr lang="en-US" sz="1400" i="1" dirty="0"/>
              <a:t>FFS: whether to support configurable symbol-level time density for time-domain PT-RS density reduction for DFT-S-OFDM</a:t>
            </a:r>
            <a:endParaRPr lang="fr-FR" sz="1400" i="1" dirty="0"/>
          </a:p>
          <a:p>
            <a:pPr lvl="3"/>
            <a:r>
              <a:rPr lang="en-US" sz="1400" i="1" dirty="0"/>
              <a:t>Note: If supported, the configuration can be implicit (associated with scheduled MCS and/or BW and/or DM-RS port(s)/position) or explicit, which is to be decided in next meeting</a:t>
            </a:r>
          </a:p>
          <a:p>
            <a:pPr lvl="1"/>
            <a:r>
              <a:rPr lang="en-US" sz="1800" dirty="0"/>
              <a:t>[RAN1#90] </a:t>
            </a:r>
            <a:r>
              <a:rPr lang="en-US" sz="1800" i="1" dirty="0"/>
              <a:t>Confirm WA: Support Pre-DFT PT-RS insertion for UL DFT-S-OFDM</a:t>
            </a:r>
            <a:r>
              <a:rPr lang="en-US" sz="1800" i="1" dirty="0" smtClean="0"/>
              <a:t>.</a:t>
            </a:r>
          </a:p>
          <a:p>
            <a:pPr lvl="1"/>
            <a:r>
              <a:rPr lang="en-US" sz="1800" dirty="0" smtClean="0"/>
              <a:t>[RAN1#90b] </a:t>
            </a:r>
            <a:r>
              <a:rPr lang="en-US" sz="2000" i="1" dirty="0"/>
              <a:t>For DFT-s-OFDM</a:t>
            </a:r>
            <a:r>
              <a:rPr lang="fr-FR" sz="2000" i="1" dirty="0"/>
              <a:t>, </a:t>
            </a:r>
            <a:r>
              <a:rPr lang="en-US" sz="2000" i="1" dirty="0"/>
              <a:t>support using pi/2 BPSK PTRS sequence</a:t>
            </a:r>
            <a:endParaRPr lang="fr-FR" sz="2000" dirty="0"/>
          </a:p>
          <a:p>
            <a:pPr lvl="2"/>
            <a:r>
              <a:rPr lang="en-US" sz="1800" i="1" dirty="0"/>
              <a:t>Support boosting the amplitude of pi/2 BPSK PTRS for DFT-s-OFDM to the same level as outermost constellation points of the corresponding PUSCH (including pi/2 BPSK PUSCH)</a:t>
            </a:r>
            <a:endParaRPr lang="fr-FR" sz="1800" dirty="0"/>
          </a:p>
          <a:p>
            <a:pPr lvl="2"/>
            <a:r>
              <a:rPr lang="en-US" sz="1800" i="1" dirty="0"/>
              <a:t>Support applying additional OCC within each PTRS chunk for DFT-s-OFDM</a:t>
            </a:r>
            <a:endParaRPr lang="fr-FR" sz="1800" dirty="0"/>
          </a:p>
          <a:p>
            <a:pPr lvl="1"/>
            <a:endParaRPr lang="en-US" sz="1800" i="1" dirty="0" smtClean="0"/>
          </a:p>
          <a:p>
            <a:pPr lvl="2"/>
            <a:endParaRPr lang="en-US" sz="1400" i="1" dirty="0"/>
          </a:p>
          <a:p>
            <a:pPr lvl="1"/>
            <a:endParaRPr lang="en-US" sz="1800" dirty="0"/>
          </a:p>
          <a:p>
            <a:pPr lvl="2"/>
            <a:endParaRPr lang="fr-FR" sz="1600" dirty="0"/>
          </a:p>
          <a:p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695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03869"/>
            <a:ext cx="10515600" cy="871492"/>
          </a:xfrm>
        </p:spPr>
        <p:txBody>
          <a:bodyPr/>
          <a:lstStyle/>
          <a:p>
            <a:r>
              <a:rPr lang="fr-FR" dirty="0" smtClean="0"/>
              <a:t>Background (RAN1#90b)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853441"/>
                <a:ext cx="10515600" cy="5860868"/>
              </a:xfrm>
            </p:spPr>
            <p:txBody>
              <a:bodyPr>
                <a:normAutofit fontScale="55000" lnSpcReduction="20000"/>
              </a:bodyPr>
              <a:lstStyle/>
              <a:p>
                <a:r>
                  <a:rPr lang="fr-FR" sz="3000" dirty="0"/>
                  <a:t>For </a:t>
                </a:r>
                <a:r>
                  <a:rPr lang="fr-FR" sz="3000" dirty="0" err="1"/>
                  <a:t>chunk-based</a:t>
                </a:r>
                <a:r>
                  <a:rPr lang="fr-FR" sz="3000" dirty="0"/>
                  <a:t> </a:t>
                </a:r>
                <a:r>
                  <a:rPr lang="fr-FR" sz="3000" dirty="0" err="1"/>
                  <a:t>pre</a:t>
                </a:r>
                <a:r>
                  <a:rPr lang="fr-FR" sz="3000" dirty="0"/>
                  <a:t>-DFT PTRS insertion for DFTsOFDM </a:t>
                </a:r>
                <a:r>
                  <a:rPr lang="en-US" sz="3000" dirty="0"/>
                  <a:t>with X chunks of size K={2,4}</a:t>
                </a:r>
                <a:r>
                  <a:rPr lang="fr-FR" sz="3000" dirty="0"/>
                  <a:t>, support the </a:t>
                </a:r>
                <a:r>
                  <a:rPr lang="fr-FR" sz="3000" dirty="0" err="1"/>
                  <a:t>following</a:t>
                </a:r>
                <a:endParaRPr lang="fr-FR" sz="3000" dirty="0"/>
              </a:p>
              <a:p>
                <a:pPr lvl="1"/>
                <a:r>
                  <a:rPr lang="fr-FR" sz="2600" dirty="0" smtClean="0">
                    <a:solidFill>
                      <a:schemeClr val="tx1"/>
                    </a:solidFill>
                  </a:rPr>
                  <a:t>For </a:t>
                </a:r>
                <a:r>
                  <a:rPr lang="fr-FR" sz="2600" dirty="0">
                    <a:solidFill>
                      <a:schemeClr val="tx1"/>
                    </a:solidFill>
                  </a:rPr>
                  <a:t>K=2, </a:t>
                </a:r>
                <a:r>
                  <a:rPr lang="en-US" sz="2600" dirty="0">
                    <a:solidFill>
                      <a:schemeClr val="tx1"/>
                    </a:solidFill>
                  </a:rPr>
                  <a:t>the samples in DFT domain are divided in X intervals, and the chunks are located </a:t>
                </a:r>
                <a:r>
                  <a:rPr lang="en-US" sz="2600" dirty="0" smtClean="0">
                    <a:solidFill>
                      <a:schemeClr val="tx1"/>
                    </a:solidFill>
                  </a:rPr>
                  <a:t>in each interval in samples n to n+K-1  where the n is FFS</a:t>
                </a:r>
                <a:endParaRPr lang="fr-FR" sz="2600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sz="2600" dirty="0">
                    <a:solidFill>
                      <a:schemeClr val="tx1"/>
                    </a:solidFill>
                  </a:rPr>
                  <a:t>For K=4, t</a:t>
                </a:r>
                <a:r>
                  <a:rPr lang="en-GB" dirty="0">
                    <a:solidFill>
                      <a:schemeClr val="tx1"/>
                    </a:solidFill>
                  </a:rPr>
                  <a:t>he samples in DFT domain are divided in X intervals, where in the first interval the chunk is placed in the Head (first K samples), in the last interval the chunk is placed in the Tail (last K samples), and in the rest of intervals the chunk is placed in the middle of each of the two </a:t>
                </a:r>
                <a:r>
                  <a:rPr lang="en-GB" dirty="0" smtClean="0">
                    <a:solidFill>
                      <a:schemeClr val="tx1"/>
                    </a:solidFill>
                  </a:rPr>
                  <a:t>intervals</a:t>
                </a:r>
              </a:p>
              <a:p>
                <a:pPr lvl="1"/>
                <a:r>
                  <a:rPr lang="en-US" sz="2600" dirty="0" smtClean="0">
                    <a:solidFill>
                      <a:schemeClr val="tx1"/>
                    </a:solidFill>
                  </a:rPr>
                  <a:t>For </a:t>
                </a:r>
                <a:r>
                  <a:rPr lang="en-US" sz="2600" dirty="0">
                    <a:solidFill>
                      <a:schemeClr val="tx1"/>
                    </a:solidFill>
                  </a:rPr>
                  <a:t>PTRS for DFT-s-OFDM, support a RRC parameter </a:t>
                </a:r>
                <a:r>
                  <a:rPr lang="fr-FR" sz="2600" dirty="0">
                    <a:solidFill>
                      <a:schemeClr val="tx1"/>
                    </a:solidFill>
                  </a:rPr>
                  <a:t>« </a:t>
                </a:r>
                <a:r>
                  <a:rPr lang="fr-FR" sz="2600" i="1" dirty="0">
                    <a:solidFill>
                      <a:schemeClr val="tx1"/>
                    </a:solidFill>
                  </a:rPr>
                  <a:t>UL-PTRS-</a:t>
                </a:r>
                <a:r>
                  <a:rPr lang="fr-FR" sz="2600" i="1" dirty="0" err="1">
                    <a:solidFill>
                      <a:schemeClr val="tx1"/>
                    </a:solidFill>
                  </a:rPr>
                  <a:t>frequency</a:t>
                </a:r>
                <a:r>
                  <a:rPr lang="fr-FR" sz="2600" i="1" dirty="0">
                    <a:solidFill>
                      <a:schemeClr val="tx1"/>
                    </a:solidFill>
                  </a:rPr>
                  <a:t>-</a:t>
                </a:r>
                <a:r>
                  <a:rPr lang="fr-FR" sz="2600" i="1" dirty="0" err="1">
                    <a:solidFill>
                      <a:schemeClr val="tx1"/>
                    </a:solidFill>
                  </a:rPr>
                  <a:t>density</a:t>
                </a:r>
                <a:r>
                  <a:rPr lang="fr-FR" sz="2600" i="1" dirty="0">
                    <a:solidFill>
                      <a:schemeClr val="tx1"/>
                    </a:solidFill>
                  </a:rPr>
                  <a:t>-</a:t>
                </a:r>
                <a:r>
                  <a:rPr lang="fr-FR" sz="2600" i="1" dirty="0" err="1">
                    <a:solidFill>
                      <a:schemeClr val="tx1"/>
                    </a:solidFill>
                  </a:rPr>
                  <a:t>transform</a:t>
                </a:r>
                <a:r>
                  <a:rPr lang="fr-FR" sz="2600" i="1" dirty="0">
                    <a:solidFill>
                      <a:schemeClr val="tx1"/>
                    </a:solidFill>
                  </a:rPr>
                  <a:t>-precoding</a:t>
                </a:r>
                <a:r>
                  <a:rPr lang="fr-FR" sz="2600" dirty="0">
                    <a:solidFill>
                      <a:schemeClr val="tx1"/>
                    </a:solidFill>
                  </a:rPr>
                  <a:t> » </a:t>
                </a:r>
                <a:r>
                  <a:rPr lang="fr-FR" sz="2600" dirty="0" err="1">
                    <a:solidFill>
                      <a:schemeClr val="tx1"/>
                    </a:solidFill>
                  </a:rPr>
                  <a:t>indicating</a:t>
                </a:r>
                <a:r>
                  <a:rPr lang="en-US" sz="2600" dirty="0">
                    <a:solidFill>
                      <a:schemeClr val="tx1"/>
                    </a:solidFill>
                  </a:rPr>
                  <a:t> a set of thresholds </a:t>
                </a:r>
                <a:r>
                  <a:rPr lang="en-US" sz="2200" b="1" dirty="0">
                    <a:solidFill>
                      <a:schemeClr val="tx1"/>
                    </a:solidFill>
                  </a:rPr>
                  <a:t>T</a:t>
                </a:r>
                <a:r>
                  <a:rPr lang="en-US" sz="2200" dirty="0">
                    <a:solidFill>
                      <a:schemeClr val="tx1"/>
                    </a:solidFill>
                  </a:rPr>
                  <a:t>={</a:t>
                </a:r>
                <a:r>
                  <a:rPr lang="en-US" sz="2200" dirty="0" err="1" smtClean="0">
                    <a:solidFill>
                      <a:schemeClr val="tx1"/>
                    </a:solidFill>
                  </a:rPr>
                  <a:t>N</a:t>
                </a:r>
                <a:r>
                  <a:rPr lang="en-US" sz="2200" baseline="-25000" dirty="0" err="1" smtClean="0">
                    <a:solidFill>
                      <a:schemeClr val="tx1"/>
                    </a:solidFill>
                  </a:rPr>
                  <a:t>RBn</a:t>
                </a:r>
                <a:r>
                  <a:rPr lang="en-US" sz="2200" dirty="0" err="1" smtClean="0">
                    <a:solidFill>
                      <a:schemeClr val="tx1"/>
                    </a:solidFill>
                  </a:rPr>
                  <a:t>,n</a:t>
                </a:r>
                <a:r>
                  <a:rPr lang="en-US" sz="2200" dirty="0" smtClean="0">
                    <a:solidFill>
                      <a:schemeClr val="tx1"/>
                    </a:solidFill>
                  </a:rPr>
                  <a:t>=0,1,2,3,4}, per BWP</a:t>
                </a:r>
                <a:r>
                  <a:rPr lang="en-US" sz="19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600" dirty="0">
                    <a:solidFill>
                      <a:schemeClr val="tx1"/>
                    </a:solidFill>
                  </a:rPr>
                  <a:t>that indicates the values of X and K the UE should use depending on the scheduled BW according to the table below</a:t>
                </a:r>
                <a:endParaRPr lang="fr-FR" sz="2600" dirty="0">
                  <a:solidFill>
                    <a:schemeClr val="tx1"/>
                  </a:solidFill>
                </a:endParaRPr>
              </a:p>
              <a:p>
                <a:pPr lvl="2"/>
                <a:endParaRPr lang="fr-FR" sz="2200" dirty="0">
                  <a:solidFill>
                    <a:schemeClr val="tx1"/>
                  </a:solidFill>
                </a:endParaRPr>
              </a:p>
              <a:p>
                <a:pPr lvl="2"/>
                <a:endParaRPr lang="fr-FR" sz="2200" dirty="0">
                  <a:solidFill>
                    <a:schemeClr val="tx1"/>
                  </a:solidFill>
                </a:endParaRPr>
              </a:p>
              <a:p>
                <a:pPr lvl="2"/>
                <a:endParaRPr lang="fr-FR" sz="2200" dirty="0">
                  <a:solidFill>
                    <a:schemeClr val="tx1"/>
                  </a:solidFill>
                </a:endParaRPr>
              </a:p>
              <a:p>
                <a:pPr lvl="2"/>
                <a:endParaRPr lang="fr-FR" sz="2200" dirty="0">
                  <a:solidFill>
                    <a:schemeClr val="tx1"/>
                  </a:solidFill>
                </a:endParaRPr>
              </a:p>
              <a:p>
                <a:pPr lvl="2"/>
                <a:endParaRPr lang="fr-FR" sz="2200" dirty="0" smtClean="0">
                  <a:solidFill>
                    <a:schemeClr val="tx1"/>
                  </a:solidFill>
                </a:endParaRPr>
              </a:p>
              <a:p>
                <a:pPr marL="914400" lvl="2" indent="0">
                  <a:buNone/>
                </a:pPr>
                <a:endParaRPr lang="fr-FR" sz="2200" dirty="0">
                  <a:solidFill>
                    <a:schemeClr val="tx1"/>
                  </a:solidFill>
                </a:endParaRPr>
              </a:p>
              <a:p>
                <a:pPr lvl="2"/>
                <a:r>
                  <a:rPr lang="fr-FR" sz="2200" dirty="0" smtClean="0">
                    <a:solidFill>
                      <a:schemeClr val="tx1"/>
                    </a:solidFill>
                  </a:rPr>
                  <a:t>FFS </a:t>
                </a:r>
                <a:r>
                  <a:rPr lang="fr-FR" sz="2200" dirty="0">
                    <a:solidFill>
                      <a:schemeClr val="tx1"/>
                    </a:solidFill>
                  </a:rPr>
                  <a:t>default UE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behaviour</a:t>
                </a:r>
                <a:r>
                  <a:rPr lang="fr-FR" sz="2200" dirty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before</a:t>
                </a:r>
                <a:r>
                  <a:rPr lang="fr-FR" sz="2200" dirty="0">
                    <a:solidFill>
                      <a:schemeClr val="tx1"/>
                    </a:solidFill>
                  </a:rPr>
                  <a:t> RRC configuration, if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needed</a:t>
                </a:r>
                <a:endParaRPr lang="fr-FR" sz="2200" dirty="0">
                  <a:solidFill>
                    <a:schemeClr val="tx1"/>
                  </a:solidFill>
                </a:endParaRPr>
              </a:p>
              <a:p>
                <a:pPr lvl="2"/>
                <a:r>
                  <a:rPr lang="fr-FR" sz="2200" dirty="0">
                    <a:solidFill>
                      <a:schemeClr val="tx1"/>
                    </a:solidFill>
                  </a:rPr>
                  <a:t>FFS value of Y (if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different</a:t>
                </a:r>
                <a:r>
                  <a:rPr lang="fr-FR" sz="2200" dirty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than</a:t>
                </a:r>
                <a:r>
                  <a:rPr lang="fr-FR" sz="2200" dirty="0">
                    <a:solidFill>
                      <a:schemeClr val="tx1"/>
                    </a:solidFill>
                  </a:rPr>
                  <a:t> 4)</a:t>
                </a:r>
              </a:p>
              <a:p>
                <a:pPr lvl="2"/>
                <a:r>
                  <a:rPr lang="fr-FR" sz="2200" dirty="0">
                    <a:solidFill>
                      <a:schemeClr val="tx1"/>
                    </a:solidFill>
                  </a:rPr>
                  <a:t>FFS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whether</a:t>
                </a:r>
                <a:r>
                  <a:rPr lang="fr-FR" sz="2200" dirty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thresholds</a:t>
                </a:r>
                <a:r>
                  <a:rPr lang="fr-FR" sz="2200" dirty="0">
                    <a:solidFill>
                      <a:schemeClr val="tx1"/>
                    </a:solidFill>
                  </a:rPr>
                  <a:t> are MCS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dependent</a:t>
                </a:r>
                <a:endParaRPr lang="fr-FR" sz="2200" dirty="0">
                  <a:solidFill>
                    <a:schemeClr val="tx1"/>
                  </a:solidFill>
                </a:endParaRPr>
              </a:p>
              <a:p>
                <a:pPr lvl="2"/>
                <a:r>
                  <a:rPr lang="fr-FR" sz="2200" dirty="0">
                    <a:solidFill>
                      <a:schemeClr val="tx1"/>
                    </a:solidFill>
                  </a:rPr>
                  <a:t>Note: N</a:t>
                </a:r>
                <a:r>
                  <a:rPr lang="fr-FR" sz="2200" baseline="-25000" dirty="0">
                    <a:solidFill>
                      <a:schemeClr val="tx1"/>
                    </a:solidFill>
                  </a:rPr>
                  <a:t>RB0</a:t>
                </a:r>
                <a:r>
                  <a:rPr lang="fr-FR" sz="2200" dirty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can</a:t>
                </a:r>
                <a:r>
                  <a:rPr lang="fr-FR" sz="2200" dirty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be</a:t>
                </a:r>
                <a:r>
                  <a:rPr lang="fr-FR" sz="2200" dirty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equal</a:t>
                </a:r>
                <a:r>
                  <a:rPr lang="fr-FR" sz="2200" dirty="0">
                    <a:solidFill>
                      <a:schemeClr val="tx1"/>
                    </a:solidFill>
                  </a:rPr>
                  <a:t> to 0;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when</a:t>
                </a:r>
                <a:r>
                  <a:rPr lang="fr-FR" sz="2200" dirty="0">
                    <a:solidFill>
                      <a:schemeClr val="tx1"/>
                    </a:solidFill>
                  </a:rPr>
                  <a:t> N</a:t>
                </a:r>
                <a:r>
                  <a:rPr lang="fr-FR" sz="2200" baseline="-25000" dirty="0">
                    <a:solidFill>
                      <a:schemeClr val="tx1"/>
                    </a:solidFill>
                  </a:rPr>
                  <a:t>RB0</a:t>
                </a:r>
                <a:r>
                  <a:rPr lang="fr-FR" sz="2200" dirty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is</a:t>
                </a:r>
                <a:r>
                  <a:rPr lang="fr-FR" sz="2200" dirty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larger</a:t>
                </a:r>
                <a:r>
                  <a:rPr lang="fr-FR" sz="2200" dirty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than</a:t>
                </a:r>
                <a:r>
                  <a:rPr lang="fr-FR" sz="2200" dirty="0">
                    <a:solidFill>
                      <a:schemeClr val="tx1"/>
                    </a:solidFill>
                  </a:rPr>
                  <a:t> 0, no PTRS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is</a:t>
                </a:r>
                <a:r>
                  <a:rPr lang="fr-FR" sz="2200" dirty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present</a:t>
                </a:r>
                <a:r>
                  <a:rPr lang="fr-FR" sz="2200" dirty="0">
                    <a:solidFill>
                      <a:schemeClr val="tx1"/>
                    </a:solidFill>
                  </a:rPr>
                  <a:t> for allocations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less</a:t>
                </a:r>
                <a:r>
                  <a:rPr lang="fr-FR" sz="2200" dirty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than</a:t>
                </a:r>
                <a:r>
                  <a:rPr lang="fr-FR" sz="2200" dirty="0">
                    <a:solidFill>
                      <a:schemeClr val="tx1"/>
                    </a:solidFill>
                  </a:rPr>
                  <a:t> or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equal</a:t>
                </a:r>
                <a:r>
                  <a:rPr lang="fr-FR" sz="2200" dirty="0">
                    <a:solidFill>
                      <a:schemeClr val="tx1"/>
                    </a:solidFill>
                  </a:rPr>
                  <a:t> to 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N</a:t>
                </a:r>
                <a:r>
                  <a:rPr lang="fr-FR" sz="2200" baseline="-25000" dirty="0" smtClean="0">
                    <a:solidFill>
                      <a:schemeClr val="tx1"/>
                    </a:solidFill>
                  </a:rPr>
                  <a:t>RB0</a:t>
                </a:r>
              </a:p>
              <a:p>
                <a:pPr lvl="2"/>
                <a:r>
                  <a:rPr lang="fr-FR" sz="2200" dirty="0" smtClean="0">
                    <a:solidFill>
                      <a:schemeClr val="tx1"/>
                    </a:solidFill>
                  </a:rPr>
                  <a:t>Note: The use of a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specific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pattern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can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be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disabled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by setting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N</a:t>
                </a:r>
                <a:r>
                  <a:rPr lang="fr-FR" sz="2200" baseline="-25000" dirty="0" err="1" smtClean="0">
                    <a:solidFill>
                      <a:schemeClr val="tx1"/>
                    </a:solidFill>
                  </a:rPr>
                  <a:t>RBi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=N</a:t>
                </a:r>
                <a:r>
                  <a:rPr lang="fr-FR" sz="2200" baseline="-25000" dirty="0" smtClean="0">
                    <a:solidFill>
                      <a:schemeClr val="tx1"/>
                    </a:solidFill>
                  </a:rPr>
                  <a:t>RBi+1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on the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corresponding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line in the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previous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table</a:t>
                </a:r>
                <a:endParaRPr lang="fr-FR" sz="1800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fr-FR" sz="2600" dirty="0">
                    <a:solidFill>
                      <a:schemeClr val="tx1"/>
                    </a:solidFill>
                  </a:rPr>
                  <a:t>Possible PTRS </a:t>
                </a:r>
                <a:r>
                  <a:rPr lang="fr-FR" sz="2600" dirty="0" err="1">
                    <a:solidFill>
                      <a:schemeClr val="tx1"/>
                    </a:solidFill>
                  </a:rPr>
                  <a:t>presence</a:t>
                </a:r>
                <a:r>
                  <a:rPr lang="fr-FR" sz="2600" dirty="0">
                    <a:solidFill>
                      <a:schemeClr val="tx1"/>
                    </a:solidFill>
                  </a:rPr>
                  <a:t>/absence </a:t>
                </a:r>
                <a:r>
                  <a:rPr lang="fr-FR" sz="2600" dirty="0" err="1">
                    <a:solidFill>
                      <a:schemeClr val="tx1"/>
                    </a:solidFill>
                  </a:rPr>
                  <a:t>is</a:t>
                </a:r>
                <a:r>
                  <a:rPr lang="fr-FR" sz="2600" dirty="0">
                    <a:solidFill>
                      <a:schemeClr val="tx1"/>
                    </a:solidFill>
                  </a:rPr>
                  <a:t> </a:t>
                </a:r>
                <a:r>
                  <a:rPr lang="fr-FR" sz="2600" dirty="0" err="1">
                    <a:solidFill>
                      <a:schemeClr val="tx1"/>
                    </a:solidFill>
                  </a:rPr>
                  <a:t>configured</a:t>
                </a:r>
                <a:r>
                  <a:rPr lang="fr-FR" sz="2600" dirty="0">
                    <a:solidFill>
                      <a:schemeClr val="tx1"/>
                    </a:solidFill>
                  </a:rPr>
                  <a:t> </a:t>
                </a:r>
                <a:r>
                  <a:rPr lang="fr-FR" sz="2600" dirty="0" err="1">
                    <a:solidFill>
                      <a:schemeClr val="tx1"/>
                    </a:solidFill>
                  </a:rPr>
                  <a:t>through</a:t>
                </a:r>
                <a:r>
                  <a:rPr lang="fr-FR" sz="2600" dirty="0">
                    <a:solidFill>
                      <a:schemeClr val="tx1"/>
                    </a:solidFill>
                  </a:rPr>
                  <a:t> an RRC </a:t>
                </a:r>
                <a:r>
                  <a:rPr lang="fr-FR" sz="2600" dirty="0" err="1">
                    <a:solidFill>
                      <a:schemeClr val="tx1"/>
                    </a:solidFill>
                  </a:rPr>
                  <a:t>parameter</a:t>
                </a:r>
                <a:r>
                  <a:rPr lang="fr-FR" sz="2600" dirty="0">
                    <a:solidFill>
                      <a:schemeClr val="tx1"/>
                    </a:solidFill>
                  </a:rPr>
                  <a:t> « </a:t>
                </a:r>
                <a:r>
                  <a:rPr lang="fr-FR" sz="2600" i="1" dirty="0">
                    <a:solidFill>
                      <a:schemeClr val="tx1"/>
                    </a:solidFill>
                  </a:rPr>
                  <a:t>UL-PTRS-</a:t>
                </a:r>
                <a:r>
                  <a:rPr lang="fr-FR" sz="2600" i="1" dirty="0" err="1">
                    <a:solidFill>
                      <a:schemeClr val="tx1"/>
                    </a:solidFill>
                  </a:rPr>
                  <a:t>present</a:t>
                </a:r>
                <a:r>
                  <a:rPr lang="fr-FR" sz="2600" i="1" dirty="0">
                    <a:solidFill>
                      <a:schemeClr val="tx1"/>
                    </a:solidFill>
                  </a:rPr>
                  <a:t>-</a:t>
                </a:r>
                <a:r>
                  <a:rPr lang="fr-FR" sz="2600" i="1" dirty="0" err="1">
                    <a:solidFill>
                      <a:schemeClr val="tx1"/>
                    </a:solidFill>
                  </a:rPr>
                  <a:t>transform</a:t>
                </a:r>
                <a:r>
                  <a:rPr lang="fr-FR" sz="2600" i="1" dirty="0">
                    <a:solidFill>
                      <a:schemeClr val="tx1"/>
                    </a:solidFill>
                  </a:rPr>
                  <a:t>-precoding</a:t>
                </a:r>
                <a:r>
                  <a:rPr lang="fr-FR" sz="2600" dirty="0">
                    <a:solidFill>
                      <a:schemeClr val="tx1"/>
                    </a:solidFill>
                  </a:rPr>
                  <a:t> » </a:t>
                </a:r>
                <a:endParaRPr lang="fr-FR" sz="2200" strike="sngStrike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sz="2600" dirty="0" smtClean="0">
                    <a:solidFill>
                      <a:schemeClr val="tx1"/>
                    </a:solidFill>
                  </a:rPr>
                  <a:t>Time-domain </a:t>
                </a:r>
                <a:r>
                  <a:rPr lang="en-US" sz="2600" dirty="0">
                    <a:solidFill>
                      <a:schemeClr val="tx1"/>
                    </a:solidFill>
                  </a:rPr>
                  <a:t>PTRS density is configured by an RRC parameter « UL-PTRS-time-density-transform-precoding » where supported time densities are L_{PT-RS}={1,2</a:t>
                </a:r>
                <a:r>
                  <a:rPr lang="en-US" sz="2600" dirty="0" smtClean="0">
                    <a:solidFill>
                      <a:schemeClr val="tx1"/>
                    </a:solidFill>
                  </a:rPr>
                  <a:t>}</a:t>
                </a:r>
              </a:p>
              <a:p>
                <a:pPr lvl="2"/>
                <a:r>
                  <a:rPr lang="fr-FR" sz="2200" dirty="0" smtClean="0">
                    <a:solidFill>
                      <a:schemeClr val="tx1"/>
                    </a:solidFill>
                  </a:rPr>
                  <a:t>Note: Time-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domain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pattern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depends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on DM-RS positions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using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the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same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principle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as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agreed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for CP-OFDM PTRS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mapping</a:t>
                </a:r>
                <a:endParaRPr lang="fr-FR" sz="2200" dirty="0">
                  <a:solidFill>
                    <a:schemeClr val="tx1"/>
                  </a:solidFill>
                </a:endParaRPr>
              </a:p>
              <a:p>
                <a:r>
                  <a:rPr lang="en-GB" sz="2400" dirty="0" smtClean="0">
                    <a:solidFill>
                      <a:schemeClr val="tx1"/>
                    </a:solidFill>
                  </a:rPr>
                  <a:t>FFS: Whether to introduce (K=1, X=16) </a:t>
                </a:r>
                <a:r>
                  <a:rPr lang="en-GB" sz="2400" dirty="0">
                    <a:solidFill>
                      <a:schemeClr val="tx1"/>
                    </a:solidFill>
                  </a:rPr>
                  <a:t>and the impacts on existing </a:t>
                </a:r>
                <a:r>
                  <a:rPr lang="en-GB" sz="2400" dirty="0" smtClean="0">
                    <a:solidFill>
                      <a:schemeClr val="tx1"/>
                    </a:solidFill>
                  </a:rPr>
                  <a:t>design. If supported, K={1,2,4} is supported and the following applies</a:t>
                </a:r>
              </a:p>
              <a:p>
                <a:pPr lvl="1"/>
                <a:r>
                  <a:rPr lang="en-US" sz="2200" dirty="0" smtClean="0">
                    <a:solidFill>
                      <a:schemeClr val="tx1"/>
                    </a:solidFill>
                  </a:rPr>
                  <a:t>The </a:t>
                </a:r>
                <a:r>
                  <a:rPr lang="en-US" sz="2200" dirty="0">
                    <a:solidFill>
                      <a:schemeClr val="tx1"/>
                    </a:solidFill>
                  </a:rPr>
                  <a:t>samples in DFT domain are divided in X intervals, and the chunks </a:t>
                </a:r>
                <a:r>
                  <a:rPr lang="en-US" sz="2200" dirty="0" smtClean="0">
                    <a:solidFill>
                      <a:schemeClr val="tx1"/>
                    </a:solidFill>
                  </a:rPr>
                  <a:t>(K=1) are </a:t>
                </a:r>
                <a:r>
                  <a:rPr lang="en-US" sz="2200" dirty="0">
                    <a:solidFill>
                      <a:schemeClr val="tx1"/>
                    </a:solidFill>
                  </a:rPr>
                  <a:t>located in </a:t>
                </a:r>
                <a:r>
                  <a:rPr lang="en-US" sz="2200" dirty="0" smtClean="0">
                    <a:solidFill>
                      <a:schemeClr val="tx1"/>
                    </a:solidFill>
                  </a:rPr>
                  <a:t>the middle of each interval</a:t>
                </a:r>
                <a:endParaRPr lang="fr-FR" sz="2200" dirty="0" smtClean="0">
                  <a:solidFill>
                    <a:schemeClr val="tx1"/>
                  </a:solidFill>
                </a:endParaRPr>
              </a:p>
              <a:p>
                <a:pPr lvl="1"/>
                <a:r>
                  <a:rPr lang="en-GB" sz="2200" dirty="0">
                    <a:solidFill>
                      <a:schemeClr val="tx1"/>
                    </a:solidFill>
                  </a:rPr>
                  <a:t>(K=1, X=16</a:t>
                </a:r>
                <a:r>
                  <a:rPr lang="en-GB" sz="2200" dirty="0" smtClean="0">
                    <a:solidFill>
                      <a:schemeClr val="tx1"/>
                    </a:solidFill>
                  </a:rPr>
                  <a:t>) applies when N</a:t>
                </a:r>
                <a:r>
                  <a:rPr lang="en-GB" sz="2200" baseline="-25000" dirty="0" smtClean="0">
                    <a:solidFill>
                      <a:schemeClr val="tx1"/>
                    </a:solidFill>
                  </a:rPr>
                  <a:t>RB4</a:t>
                </a:r>
                <a:r>
                  <a:rPr lang="en-GB" sz="2200" dirty="0" smtClean="0">
                    <a:solidFill>
                      <a:schemeClr val="tx1"/>
                    </a:solidFill>
                  </a:rPr>
                  <a:t>&lt;N</a:t>
                </a:r>
                <a:r>
                  <a:rPr lang="en-GB" sz="2200" baseline="-25000" dirty="0" smtClean="0">
                    <a:solidFill>
                      <a:schemeClr val="tx1"/>
                    </a:solidFill>
                  </a:rPr>
                  <a:t>RB</a:t>
                </a:r>
                <a:r>
                  <a:rPr lang="en-US" sz="22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sz="2200" dirty="0" smtClean="0">
                    <a:solidFill>
                      <a:schemeClr val="tx1"/>
                    </a:solidFill>
                  </a:rPr>
                  <a:t>N</a:t>
                </a:r>
                <a:r>
                  <a:rPr lang="en-US" sz="2200" baseline="-25000" dirty="0" smtClean="0">
                    <a:solidFill>
                      <a:schemeClr val="tx1"/>
                    </a:solidFill>
                  </a:rPr>
                  <a:t>RB5</a:t>
                </a:r>
                <a:r>
                  <a:rPr lang="en-US" sz="2200" dirty="0" smtClean="0">
                    <a:solidFill>
                      <a:schemeClr val="tx1"/>
                    </a:solidFill>
                  </a:rPr>
                  <a:t>, and Yx4 applies for </a:t>
                </a:r>
                <a:r>
                  <a:rPr lang="en-US" sz="2200" dirty="0">
                    <a:solidFill>
                      <a:schemeClr val="tx1"/>
                    </a:solidFill>
                  </a:rPr>
                  <a:t>N</a:t>
                </a:r>
                <a:r>
                  <a:rPr lang="en-US" sz="2200" baseline="-25000" dirty="0">
                    <a:solidFill>
                      <a:schemeClr val="tx1"/>
                    </a:solidFill>
                  </a:rPr>
                  <a:t>RB</a:t>
                </a:r>
                <a:r>
                  <a:rPr lang="en-US" sz="22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fr-FR" sz="22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lang="en-US" sz="2200" dirty="0">
                    <a:solidFill>
                      <a:schemeClr val="tx1"/>
                    </a:solidFill>
                  </a:rPr>
                  <a:t> </a:t>
                </a:r>
                <a:r>
                  <a:rPr lang="en-US" sz="2200" dirty="0" smtClean="0">
                    <a:solidFill>
                      <a:schemeClr val="tx1"/>
                    </a:solidFill>
                  </a:rPr>
                  <a:t>N</a:t>
                </a:r>
                <a:r>
                  <a:rPr lang="en-US" sz="2200" baseline="-25000" dirty="0" smtClean="0">
                    <a:solidFill>
                      <a:schemeClr val="tx1"/>
                    </a:solidFill>
                  </a:rPr>
                  <a:t>RB5</a:t>
                </a:r>
              </a:p>
              <a:p>
                <a:pPr lvl="1"/>
                <a:r>
                  <a:rPr lang="en-US" sz="22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Note: No further modifications are bought with the respect to the d</a:t>
                </a:r>
                <a:r>
                  <a:rPr lang="fr-FR" sz="22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esign</a:t>
                </a:r>
                <a:r>
                  <a:rPr lang="fr-FR" sz="22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 for </a:t>
                </a:r>
                <a:r>
                  <a:rPr lang="en-US" sz="2200" dirty="0">
                    <a:solidFill>
                      <a:schemeClr val="tx1"/>
                    </a:solidFill>
                  </a:rPr>
                  <a:t>K={2,4</a:t>
                </a:r>
                <a:r>
                  <a:rPr lang="en-US" sz="2200" dirty="0" smtClean="0">
                    <a:solidFill>
                      <a:schemeClr val="tx1"/>
                    </a:solidFill>
                  </a:rPr>
                  <a:t>}</a:t>
                </a:r>
                <a:endParaRPr lang="fr-FR" sz="2200" dirty="0">
                  <a:solidFill>
                    <a:schemeClr val="tx1"/>
                  </a:solidFill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853441"/>
                <a:ext cx="10515600" cy="5860868"/>
              </a:xfrm>
              <a:blipFill rotWithShape="0">
                <a:blip r:embed="rId3"/>
                <a:stretch>
                  <a:fillRect l="-290" t="-1561" r="-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au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01870266"/>
                  </p:ext>
                </p:extLst>
              </p:nvPr>
            </p:nvGraphicFramePr>
            <p:xfrm>
              <a:off x="4432998" y="2589349"/>
              <a:ext cx="2717029" cy="106244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56117">
                      <a:extLst>
                        <a:ext uri="{9D8B030D-6E8A-4147-A177-3AD203B41FA5}">
                          <a16:colId xmlns="" xmlns:a16="http://schemas.microsoft.com/office/drawing/2014/main" val="20000"/>
                        </a:ext>
                      </a:extLst>
                    </a:gridCol>
                    <a:gridCol w="1460912">
                      <a:extLst>
                        <a:ext uri="{9D8B030D-6E8A-4147-A177-3AD203B41FA5}">
                          <a16:colId xmlns="" xmlns:a16="http://schemas.microsoft.com/office/drawing/2014/main" val="20001"/>
                        </a:ext>
                      </a:extLst>
                    </a:gridCol>
                  </a:tblGrid>
                  <a:tr h="177074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60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Scheduled BW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X </a:t>
                          </a:r>
                          <a:r>
                            <a:rPr lang="en-US" sz="1000" dirty="0" err="1">
                              <a:effectLst/>
                            </a:rPr>
                            <a:t>x</a:t>
                          </a:r>
                          <a:r>
                            <a:rPr lang="en-US" sz="1000" dirty="0">
                              <a:effectLst/>
                            </a:rPr>
                            <a:t> </a:t>
                          </a:r>
                          <a:r>
                            <a:rPr lang="en-US" sz="1000" dirty="0" smtClean="0">
                              <a:effectLst/>
                            </a:rPr>
                            <a:t>K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val="10000"/>
                      </a:ext>
                    </a:extLst>
                  </a:tr>
                  <a:tr h="177074"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  <a:latin typeface="+mn-lt"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  <a:latin typeface="+mn-lt"/>
                            </a:rPr>
                            <a:t>RB0</a:t>
                          </a:r>
                          <a14:m>
                            <m:oMath xmlns:m="http://schemas.openxmlformats.org/officeDocument/2006/math">
                              <m:r>
                                <a:rPr lang="fr-FR" sz="900" b="1" i="0" smtClean="0">
                                  <a:effectLst/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</a:t>
                          </a:r>
                          <a:r>
                            <a:rPr lang="en-US" sz="900" dirty="0"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900" smtClean="0">
                                  <a:effectLst/>
                                  <a:latin typeface="Cambria Math" panose="02040503050406030204" pitchFamily="18" charset="0"/>
                                </a:rPr>
                                <m:t>≤</m:t>
                              </m:r>
                            </m:oMath>
                          </a14:m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RB1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>
                              <a:effectLst/>
                            </a:rPr>
                            <a:t>2x2</a:t>
                          </a:r>
                          <a:endParaRPr lang="fr-FR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val="10001"/>
                      </a:ext>
                    </a:extLst>
                  </a:tr>
                  <a:tr h="177074"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RB1 </a:t>
                          </a:r>
                          <a14:m>
                            <m:oMath xmlns:m="http://schemas.openxmlformats.org/officeDocument/2006/math">
                              <m:r>
                                <a:rPr lang="fr-FR" sz="900" b="1" i="0" smtClean="0">
                                  <a:effectLst/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</a:t>
                          </a:r>
                          <a14:m>
                            <m:oMath xmlns:m="http://schemas.openxmlformats.org/officeDocument/2006/math">
                              <m:r>
                                <a:rPr lang="en-US" sz="900" smtClean="0">
                                  <a:effectLst/>
                                  <a:latin typeface="Cambria Math" panose="02040503050406030204" pitchFamily="18" charset="0"/>
                                </a:rPr>
                                <m:t>≤</m:t>
                              </m:r>
                            </m:oMath>
                          </a14:m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RB2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2x4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val="10002"/>
                      </a:ext>
                    </a:extLst>
                  </a:tr>
                  <a:tr h="177074"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RB2</a:t>
                          </a:r>
                          <a14:m>
                            <m:oMath xmlns:m="http://schemas.openxmlformats.org/officeDocument/2006/math">
                              <m:r>
                                <a:rPr lang="fr-FR" sz="900" b="1" i="0" smtClean="0">
                                  <a:effectLst/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</a:t>
                          </a:r>
                          <a14:m>
                            <m:oMath xmlns:m="http://schemas.openxmlformats.org/officeDocument/2006/math">
                              <m:r>
                                <a:rPr lang="en-US" sz="900" smtClean="0">
                                  <a:effectLst/>
                                  <a:latin typeface="Cambria Math" panose="02040503050406030204" pitchFamily="18" charset="0"/>
                                </a:rPr>
                                <m:t>≤</m:t>
                              </m:r>
                            </m:oMath>
                          </a14:m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RB3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4x2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val="10003"/>
                      </a:ext>
                    </a:extLst>
                  </a:tr>
                  <a:tr h="177074"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RB3</a:t>
                          </a:r>
                          <a14:m>
                            <m:oMath xmlns:m="http://schemas.openxmlformats.org/officeDocument/2006/math">
                              <m:r>
                                <a:rPr lang="fr-FR" sz="900" b="1" i="0" smtClean="0">
                                  <a:effectLst/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</a:t>
                          </a:r>
                          <a14:m>
                            <m:oMath xmlns:m="http://schemas.openxmlformats.org/officeDocument/2006/math">
                              <m:r>
                                <a:rPr lang="en-US" sz="900" smtClean="0">
                                  <a:effectLst/>
                                  <a:latin typeface="Cambria Math" panose="02040503050406030204" pitchFamily="18" charset="0"/>
                                </a:rPr>
                                <m:t>≤</m:t>
                              </m:r>
                            </m:oMath>
                          </a14:m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RB4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4x4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val="10004"/>
                      </a:ext>
                    </a:extLst>
                  </a:tr>
                  <a:tr h="177074"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</a:t>
                          </a:r>
                          <a:r>
                            <a:rPr lang="en-US" sz="900" dirty="0"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fr-FR" sz="900" b="1" i="1" smtClean="0">
                                  <a:effectLst/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</m:oMath>
                          </a14:m>
                          <a:r>
                            <a:rPr lang="en-US" sz="900" dirty="0">
                              <a:effectLst/>
                            </a:rPr>
                            <a:t> </a:t>
                          </a:r>
                          <a:r>
                            <a:rPr lang="en-US" sz="900" dirty="0" smtClean="0">
                              <a:solidFill>
                                <a:schemeClr val="bg1"/>
                              </a:solidFill>
                              <a:effectLst/>
                            </a:rPr>
                            <a:t>N</a:t>
                          </a:r>
                          <a:r>
                            <a:rPr lang="en-US" sz="900" baseline="-25000" dirty="0" smtClean="0">
                              <a:solidFill>
                                <a:schemeClr val="bg1"/>
                              </a:solidFill>
                              <a:effectLst/>
                            </a:rPr>
                            <a:t>RB4</a:t>
                          </a:r>
                          <a:endParaRPr lang="fr-FR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Yx4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au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01870266"/>
                  </p:ext>
                </p:extLst>
              </p:nvPr>
            </p:nvGraphicFramePr>
            <p:xfrm>
              <a:off x="4432998" y="2589349"/>
              <a:ext cx="2717029" cy="106244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56117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0000"/>
                        </a:ext>
                      </a:extLst>
                    </a:gridCol>
                    <a:gridCol w="1460912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0001"/>
                        </a:ext>
                      </a:extLst>
                    </a:gridCol>
                  </a:tblGrid>
                  <a:tr h="177074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60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Scheduled BW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X </a:t>
                          </a:r>
                          <a:r>
                            <a:rPr lang="en-US" sz="1000" dirty="0" err="1">
                              <a:effectLst/>
                            </a:rPr>
                            <a:t>x</a:t>
                          </a:r>
                          <a:r>
                            <a:rPr lang="en-US" sz="1000" dirty="0">
                              <a:effectLst/>
                            </a:rPr>
                            <a:t> </a:t>
                          </a:r>
                          <a:r>
                            <a:rPr lang="en-US" sz="1000" dirty="0" smtClean="0">
                              <a:effectLst/>
                            </a:rPr>
                            <a:t>K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0"/>
                      </a:ext>
                    </a:extLst>
                  </a:tr>
                  <a:tr h="177074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blipFill rotWithShape="0">
                          <a:blip r:embed="rId4"/>
                          <a:stretch>
                            <a:fillRect l="-485" t="-120000" r="-118932" b="-41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>
                              <a:effectLst/>
                            </a:rPr>
                            <a:t>2x2</a:t>
                          </a:r>
                          <a:endParaRPr lang="fr-FR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1"/>
                      </a:ext>
                    </a:extLst>
                  </a:tr>
                  <a:tr h="177074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blipFill rotWithShape="0">
                          <a:blip r:embed="rId4"/>
                          <a:stretch>
                            <a:fillRect l="-485" t="-227586" r="-118932" b="-3275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2x4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2"/>
                      </a:ext>
                    </a:extLst>
                  </a:tr>
                  <a:tr h="177074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blipFill rotWithShape="0">
                          <a:blip r:embed="rId4"/>
                          <a:stretch>
                            <a:fillRect l="-485" t="-327586" r="-118932" b="-2275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4x2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3"/>
                      </a:ext>
                    </a:extLst>
                  </a:tr>
                  <a:tr h="177074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blipFill rotWithShape="0">
                          <a:blip r:embed="rId4"/>
                          <a:stretch>
                            <a:fillRect l="-485" t="-413333" r="-118932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4x4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4"/>
                      </a:ext>
                    </a:extLst>
                  </a:tr>
                  <a:tr h="177074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blipFill rotWithShape="0">
                          <a:blip r:embed="rId4"/>
                          <a:stretch>
                            <a:fillRect l="-485" t="-531034" r="-118932" b="-241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Yx4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86677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Proposals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dirty="0"/>
              <a:t>For </a:t>
            </a:r>
            <a:r>
              <a:rPr lang="fr-FR" dirty="0" err="1"/>
              <a:t>chunk-based</a:t>
            </a:r>
            <a:r>
              <a:rPr lang="fr-FR" dirty="0"/>
              <a:t> </a:t>
            </a:r>
            <a:r>
              <a:rPr lang="fr-FR" dirty="0" err="1"/>
              <a:t>pre</a:t>
            </a:r>
            <a:r>
              <a:rPr lang="fr-FR" dirty="0"/>
              <a:t>-DFT PTRS insertion for DFTsOFDM </a:t>
            </a:r>
            <a:r>
              <a:rPr lang="en-US" dirty="0"/>
              <a:t>with X chunks </a:t>
            </a:r>
            <a:r>
              <a:rPr lang="en-US" dirty="0" smtClean="0"/>
              <a:t>and K&gt;1 </a:t>
            </a:r>
            <a:r>
              <a:rPr lang="fr-FR" dirty="0" smtClean="0"/>
              <a:t>support </a:t>
            </a:r>
            <a:r>
              <a:rPr lang="fr-FR" dirty="0"/>
              <a:t>the </a:t>
            </a:r>
            <a:r>
              <a:rPr lang="fr-FR" dirty="0" err="1" smtClean="0"/>
              <a:t>following</a:t>
            </a:r>
            <a:endParaRPr lang="fr-FR" dirty="0" smtClean="0"/>
          </a:p>
          <a:p>
            <a:pPr lvl="1"/>
            <a:r>
              <a:rPr lang="fr-FR" dirty="0" smtClean="0"/>
              <a:t>For </a:t>
            </a:r>
            <a:r>
              <a:rPr lang="fr-FR" dirty="0" err="1" smtClean="0"/>
              <a:t>chunk</a:t>
            </a:r>
            <a:r>
              <a:rPr lang="fr-FR" dirty="0" smtClean="0"/>
              <a:t> size K=2, support the </a:t>
            </a:r>
            <a:r>
              <a:rPr lang="fr-FR" dirty="0" err="1" smtClean="0"/>
              <a:t>following</a:t>
            </a:r>
            <a:r>
              <a:rPr lang="fr-FR" dirty="0" smtClean="0"/>
              <a:t> insertion pattern</a:t>
            </a:r>
          </a:p>
          <a:p>
            <a:pPr lvl="2"/>
            <a:r>
              <a:rPr lang="en-US" dirty="0" smtClean="0"/>
              <a:t>The </a:t>
            </a:r>
            <a:r>
              <a:rPr lang="en-US" dirty="0"/>
              <a:t>samples in DFT domain are divided in X intervals, and the chunks are located </a:t>
            </a:r>
            <a:r>
              <a:rPr lang="en-US" dirty="0" smtClean="0"/>
              <a:t>in the middle of each interval (</a:t>
            </a:r>
            <a:r>
              <a:rPr lang="en-US" dirty="0"/>
              <a:t>n=floor(M/(2X))-</a:t>
            </a:r>
            <a:r>
              <a:rPr lang="en-US" dirty="0" smtClean="0"/>
              <a:t>1)) </a:t>
            </a:r>
          </a:p>
          <a:p>
            <a:pPr lvl="1"/>
            <a:r>
              <a:rPr lang="en-US" dirty="0" smtClean="0"/>
              <a:t>For chunk size K=4, support X=8 (value of Y set to 8 in the agreed table, for very large allocated bands)</a:t>
            </a:r>
          </a:p>
          <a:p>
            <a:pPr lvl="1"/>
            <a:r>
              <a:rPr lang="en-US" dirty="0" smtClean="0"/>
              <a:t>PT-RS </a:t>
            </a:r>
            <a:r>
              <a:rPr lang="en-US" dirty="0"/>
              <a:t>sequence </a:t>
            </a:r>
            <a:r>
              <a:rPr lang="en-US" dirty="0" smtClean="0"/>
              <a:t>r(m) of </a:t>
            </a:r>
            <a:r>
              <a:rPr lang="en-US" dirty="0"/>
              <a:t>length </a:t>
            </a:r>
            <a:r>
              <a:rPr lang="en-US" dirty="0" err="1"/>
              <a:t>XxK</a:t>
            </a:r>
            <a:r>
              <a:rPr lang="en-US" dirty="0"/>
              <a:t> is generated </a:t>
            </a:r>
            <a:r>
              <a:rPr lang="en-US" dirty="0" smtClean="0"/>
              <a:t>for </a:t>
            </a:r>
            <a:r>
              <a:rPr lang="en-US" dirty="0"/>
              <a:t>the first OFDM symbol in the slot that contains PTRS </a:t>
            </a:r>
            <a:r>
              <a:rPr lang="en-US" dirty="0"/>
              <a:t>and inserted in </a:t>
            </a:r>
            <a:r>
              <a:rPr lang="en-US" dirty="0" smtClean="0"/>
              <a:t>the m-</a:t>
            </a:r>
            <a:r>
              <a:rPr lang="en-US" dirty="0" err="1" smtClean="0"/>
              <a:t>th</a:t>
            </a:r>
            <a:r>
              <a:rPr lang="en-US" dirty="0" smtClean="0"/>
              <a:t> position (where minimum value of m is 0 and maximum m value is M-1) before M-size </a:t>
            </a:r>
            <a:r>
              <a:rPr lang="en-US" dirty="0" smtClean="0"/>
              <a:t>transform precoding</a:t>
            </a:r>
            <a:endParaRPr lang="en-US" dirty="0" smtClean="0"/>
          </a:p>
          <a:p>
            <a:pPr lvl="2"/>
            <a:r>
              <a:rPr lang="en-US" dirty="0" smtClean="0"/>
              <a:t>For a given slot, one single </a:t>
            </a:r>
            <a:r>
              <a:rPr lang="en-US" dirty="0" err="1" smtClean="0"/>
              <a:t>XxK</a:t>
            </a:r>
            <a:r>
              <a:rPr lang="en-US" dirty="0" smtClean="0"/>
              <a:t> sequence </a:t>
            </a:r>
            <a:r>
              <a:rPr lang="en-US" dirty="0"/>
              <a:t>r(m) </a:t>
            </a:r>
            <a:r>
              <a:rPr lang="en-US" dirty="0" smtClean="0"/>
              <a:t>is generated for the first DFTsOFDM symbol containing PTRS in the slot and repeated for every DFTsOFDM symbol containing PTRS in the slot</a:t>
            </a:r>
          </a:p>
          <a:p>
            <a:pPr lvl="2"/>
            <a:r>
              <a:rPr lang="en-US" dirty="0" smtClean="0"/>
              <a:t>BPSK sequence r’(n) = (1-2c(n))+j(1-2c(n)) is </a:t>
            </a:r>
            <a:r>
              <a:rPr lang="en-US" dirty="0"/>
              <a:t>generated </a:t>
            </a:r>
            <a:r>
              <a:rPr lang="en-US" dirty="0" smtClean="0"/>
              <a:t>where the pseudo random sequence c(n) is initialized with </a:t>
            </a:r>
            <a:r>
              <a:rPr lang="en-US" dirty="0"/>
              <a:t>an UE-specific </a:t>
            </a:r>
            <a:r>
              <a:rPr lang="en-US" dirty="0" smtClean="0"/>
              <a:t>parameter</a:t>
            </a:r>
          </a:p>
          <a:p>
            <a:pPr lvl="3"/>
            <a:r>
              <a:rPr lang="en-US" dirty="0" smtClean="0"/>
              <a:t>FFS until </a:t>
            </a:r>
            <a:r>
              <a:rPr lang="en-US" dirty="0" smtClean="0"/>
              <a:t>later </a:t>
            </a:r>
            <a:r>
              <a:rPr lang="en-US" dirty="0" smtClean="0"/>
              <a:t>this </a:t>
            </a:r>
            <a:r>
              <a:rPr lang="en-US" dirty="0" smtClean="0"/>
              <a:t>week the exact </a:t>
            </a:r>
            <a:r>
              <a:rPr lang="en-US" dirty="0" smtClean="0"/>
              <a:t>parameter to use </a:t>
            </a:r>
            <a:r>
              <a:rPr lang="en-US" dirty="0" smtClean="0"/>
              <a:t>(e.g. the same </a:t>
            </a:r>
            <a:r>
              <a:rPr lang="en-US" dirty="0" err="1" smtClean="0"/>
              <a:t>n</a:t>
            </a:r>
            <a:r>
              <a:rPr lang="en-US" baseline="-25000" dirty="0" err="1" smtClean="0"/>
              <a:t>RS</a:t>
            </a:r>
            <a:r>
              <a:rPr lang="en-US" baseline="30000" dirty="0" err="1" smtClean="0"/>
              <a:t>ID</a:t>
            </a:r>
            <a:r>
              <a:rPr lang="en-US" dirty="0" smtClean="0"/>
              <a:t> as the associated UL DFTsOFDM DMRS/SRS, </a:t>
            </a:r>
            <a:r>
              <a:rPr lang="en-US" dirty="0" err="1" smtClean="0"/>
              <a:t>c_init</a:t>
            </a:r>
            <a:r>
              <a:rPr lang="en-US" dirty="0" smtClean="0"/>
              <a:t> </a:t>
            </a:r>
            <a:r>
              <a:rPr lang="en-US" dirty="0"/>
              <a:t>from </a:t>
            </a:r>
            <a:r>
              <a:rPr lang="en-US" dirty="0" smtClean="0"/>
              <a:t>DL/UL DMRS,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OCC </a:t>
            </a:r>
            <a:r>
              <a:rPr lang="en-US" dirty="0" smtClean="0"/>
              <a:t>is applied as r’’(n)=w(n)r’(n), where w(n) is the X times repetition of a length K OCC </a:t>
            </a:r>
            <a:r>
              <a:rPr lang="en-US" dirty="0"/>
              <a:t>which is determined based on scheduled DM-RS port index for PUSCH </a:t>
            </a:r>
            <a:r>
              <a:rPr lang="en-US" dirty="0" smtClean="0"/>
              <a:t>transmission</a:t>
            </a:r>
          </a:p>
          <a:p>
            <a:pPr lvl="3"/>
            <a:r>
              <a:rPr lang="en-US" dirty="0"/>
              <a:t>. FFS until later this week how to </a:t>
            </a:r>
            <a:r>
              <a:rPr lang="en-US" dirty="0" smtClean="0"/>
              <a:t>generate </a:t>
            </a:r>
            <a:r>
              <a:rPr lang="en-US" dirty="0"/>
              <a:t>OCC</a:t>
            </a:r>
            <a:endParaRPr lang="en-US" dirty="0" smtClean="0"/>
          </a:p>
          <a:p>
            <a:pPr lvl="2"/>
            <a:r>
              <a:rPr lang="en-US" dirty="0" smtClean="0"/>
              <a:t>Pi/2 </a:t>
            </a:r>
            <a:r>
              <a:rPr lang="en-US" dirty="0" smtClean="0"/>
              <a:t>modulation dependent on the pre-DFT position m of the PTRS sample is applied to obtain r(m)=1/</a:t>
            </a:r>
            <a:r>
              <a:rPr lang="en-US" dirty="0" err="1" smtClean="0"/>
              <a:t>sqrt</a:t>
            </a:r>
            <a:r>
              <a:rPr lang="en-US" dirty="0" smtClean="0"/>
              <a:t>(2)*</a:t>
            </a:r>
            <a:r>
              <a:rPr lang="en-US" dirty="0"/>
              <a:t> </a:t>
            </a:r>
            <a:r>
              <a:rPr lang="en-US" dirty="0" err="1" smtClean="0"/>
              <a:t>exp</a:t>
            </a:r>
            <a:r>
              <a:rPr lang="en-US" dirty="0" smtClean="0"/>
              <a:t>(</a:t>
            </a:r>
            <a:r>
              <a:rPr lang="en-US" dirty="0" err="1" smtClean="0"/>
              <a:t>jmpi</a:t>
            </a:r>
            <a:r>
              <a:rPr lang="en-US" dirty="0" smtClean="0"/>
              <a:t>/2)*</a:t>
            </a:r>
            <a:r>
              <a:rPr lang="en-US" dirty="0" err="1" smtClean="0">
                <a:latin typeface="Calibri" panose="020F0502020204030204" pitchFamily="34" charset="0"/>
              </a:rPr>
              <a:t>ß</a:t>
            </a:r>
            <a:r>
              <a:rPr lang="en-US" baseline="-25000" dirty="0" err="1" smtClean="0">
                <a:latin typeface="Calibri" panose="020F0502020204030204" pitchFamily="34" charset="0"/>
              </a:rPr>
              <a:t>PUSCH</a:t>
            </a:r>
            <a:r>
              <a:rPr lang="en-US" dirty="0" smtClean="0">
                <a:latin typeface="Calibri" panose="020F0502020204030204" pitchFamily="34" charset="0"/>
              </a:rPr>
              <a:t>*r’’(n), </a:t>
            </a:r>
            <a:r>
              <a:rPr lang="en-US" dirty="0">
                <a:latin typeface="Calibri" panose="020F0502020204030204" pitchFamily="34" charset="0"/>
              </a:rPr>
              <a:t>where </a:t>
            </a:r>
            <a:r>
              <a:rPr lang="en-US" dirty="0" smtClean="0">
                <a:latin typeface="Calibri" panose="020F0502020204030204" pitchFamily="34" charset="0"/>
              </a:rPr>
              <a:t>m </a:t>
            </a:r>
            <a:r>
              <a:rPr lang="en-US" dirty="0">
                <a:latin typeface="Calibri" panose="020F0502020204030204" pitchFamily="34" charset="0"/>
              </a:rPr>
              <a:t>is the n-</a:t>
            </a:r>
            <a:r>
              <a:rPr lang="en-US" dirty="0" err="1">
                <a:latin typeface="Calibri" panose="020F0502020204030204" pitchFamily="34" charset="0"/>
              </a:rPr>
              <a:t>th</a:t>
            </a:r>
            <a:r>
              <a:rPr lang="en-US" dirty="0">
                <a:latin typeface="Calibri" panose="020F0502020204030204" pitchFamily="34" charset="0"/>
              </a:rPr>
              <a:t> index in the symbol indicating a PT-RS position, </a:t>
            </a:r>
            <a:r>
              <a:rPr lang="en-US" dirty="0" smtClean="0">
                <a:latin typeface="Calibri" panose="020F0502020204030204" pitchFamily="34" charset="0"/>
              </a:rPr>
              <a:t>n=0…XK-1, and </a:t>
            </a:r>
            <a:r>
              <a:rPr lang="en-US" dirty="0" err="1" smtClean="0">
                <a:latin typeface="Calibri" panose="020F0502020204030204" pitchFamily="34" charset="0"/>
              </a:rPr>
              <a:t>ß</a:t>
            </a:r>
            <a:r>
              <a:rPr lang="en-US" baseline="-25000" dirty="0" err="1" smtClean="0">
                <a:latin typeface="Calibri" panose="020F0502020204030204" pitchFamily="34" charset="0"/>
              </a:rPr>
              <a:t>PUSCH</a:t>
            </a:r>
            <a:r>
              <a:rPr lang="en-US" dirty="0">
                <a:latin typeface="Calibri" panose="020F0502020204030204" pitchFamily="34" charset="0"/>
              </a:rPr>
              <a:t> boosts the PT-RS to the outermost PUSCH constellation </a:t>
            </a:r>
            <a:r>
              <a:rPr lang="en-US" dirty="0" smtClean="0">
                <a:latin typeface="Calibri" panose="020F0502020204030204" pitchFamily="34" charset="0"/>
              </a:rPr>
              <a:t>points</a:t>
            </a:r>
          </a:p>
          <a:p>
            <a:pPr lvl="1"/>
            <a:endParaRPr lang="en-GB" dirty="0" smtClean="0"/>
          </a:p>
          <a:p>
            <a:pPr lvl="2"/>
            <a:endParaRPr lang="en-US" dirty="0" smtClean="0"/>
          </a:p>
          <a:p>
            <a:pPr lvl="2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717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References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58055"/>
          </a:xfrm>
        </p:spPr>
        <p:txBody>
          <a:bodyPr>
            <a:normAutofit fontScale="62500" lnSpcReduction="20000"/>
          </a:bodyPr>
          <a:lstStyle/>
          <a:p>
            <a:r>
              <a:rPr lang="fr-FR" dirty="0"/>
              <a:t>The </a:t>
            </a:r>
            <a:r>
              <a:rPr lang="fr-FR" dirty="0" err="1"/>
              <a:t>following</a:t>
            </a:r>
            <a:r>
              <a:rPr lang="fr-FR" dirty="0"/>
              <a:t> documents </a:t>
            </a:r>
            <a:r>
              <a:rPr lang="fr-FR" dirty="0" err="1"/>
              <a:t>relating</a:t>
            </a:r>
            <a:r>
              <a:rPr lang="fr-FR" dirty="0"/>
              <a:t> to </a:t>
            </a:r>
            <a:r>
              <a:rPr lang="fr-FR" dirty="0" err="1"/>
              <a:t>pre</a:t>
            </a:r>
            <a:r>
              <a:rPr lang="fr-FR" dirty="0"/>
              <a:t>-DFT PTRS pattern </a:t>
            </a:r>
            <a:r>
              <a:rPr lang="fr-FR" dirty="0" err="1"/>
              <a:t>were</a:t>
            </a:r>
            <a:r>
              <a:rPr lang="fr-FR" dirty="0"/>
              <a:t> </a:t>
            </a:r>
            <a:r>
              <a:rPr lang="fr-FR" dirty="0" err="1"/>
              <a:t>submitted</a:t>
            </a:r>
            <a:r>
              <a:rPr lang="fr-FR" dirty="0"/>
              <a:t> to </a:t>
            </a:r>
            <a:r>
              <a:rPr lang="fr-FR" dirty="0" smtClean="0"/>
              <a:t>RAN1#91</a:t>
            </a:r>
          </a:p>
          <a:p>
            <a:pPr lvl="1"/>
            <a:r>
              <a:rPr lang="fr-FR" dirty="0"/>
              <a:t>R1-1719440	</a:t>
            </a:r>
            <a:r>
              <a:rPr lang="fr-FR" dirty="0" err="1"/>
              <a:t>Remaining</a:t>
            </a:r>
            <a:r>
              <a:rPr lang="fr-FR" dirty="0"/>
              <a:t> issues of PTRS	</a:t>
            </a:r>
            <a:r>
              <a:rPr lang="fr-FR" dirty="0" smtClean="0"/>
              <a:t>		</a:t>
            </a:r>
            <a:r>
              <a:rPr lang="fr-FR" dirty="0" err="1" smtClean="0"/>
              <a:t>Huawei</a:t>
            </a:r>
            <a:r>
              <a:rPr lang="fr-FR" dirty="0"/>
              <a:t>, HiSilicon</a:t>
            </a:r>
          </a:p>
          <a:p>
            <a:pPr lvl="1"/>
            <a:r>
              <a:rPr lang="fr-FR" dirty="0"/>
              <a:t>R1-1719517	</a:t>
            </a:r>
            <a:r>
              <a:rPr lang="fr-FR" dirty="0" err="1"/>
              <a:t>Remaining</a:t>
            </a:r>
            <a:r>
              <a:rPr lang="fr-FR" dirty="0"/>
              <a:t> </a:t>
            </a:r>
            <a:r>
              <a:rPr lang="fr-FR" dirty="0" err="1"/>
              <a:t>details</a:t>
            </a:r>
            <a:r>
              <a:rPr lang="fr-FR" dirty="0"/>
              <a:t> on PTRS for DFTsOFDM	Mitsubishi Electric RCE</a:t>
            </a:r>
          </a:p>
          <a:p>
            <a:pPr lvl="1"/>
            <a:r>
              <a:rPr lang="fr-FR" dirty="0"/>
              <a:t>R1-1719543	</a:t>
            </a:r>
            <a:r>
              <a:rPr lang="fr-FR" dirty="0" err="1"/>
              <a:t>Remaining</a:t>
            </a:r>
            <a:r>
              <a:rPr lang="fr-FR" dirty="0"/>
              <a:t> </a:t>
            </a:r>
            <a:r>
              <a:rPr lang="fr-FR" dirty="0" err="1"/>
              <a:t>details</a:t>
            </a:r>
            <a:r>
              <a:rPr lang="fr-FR" dirty="0"/>
              <a:t> on PT-RS	</a:t>
            </a:r>
            <a:r>
              <a:rPr lang="fr-FR" dirty="0" smtClean="0"/>
              <a:t>		ZTE</a:t>
            </a:r>
            <a:r>
              <a:rPr lang="fr-FR" dirty="0"/>
              <a:t>, </a:t>
            </a:r>
            <a:r>
              <a:rPr lang="fr-FR" dirty="0" err="1"/>
              <a:t>Sanechips</a:t>
            </a:r>
            <a:endParaRPr lang="fr-FR" dirty="0"/>
          </a:p>
          <a:p>
            <a:pPr lvl="1"/>
            <a:r>
              <a:rPr lang="fr-FR" dirty="0"/>
              <a:t>R1-1719693	</a:t>
            </a:r>
            <a:r>
              <a:rPr lang="fr-FR" dirty="0" err="1"/>
              <a:t>Remaining</a:t>
            </a:r>
            <a:r>
              <a:rPr lang="fr-FR" dirty="0"/>
              <a:t> issues on PT-RS	</a:t>
            </a:r>
            <a:r>
              <a:rPr lang="fr-FR" dirty="0" smtClean="0"/>
              <a:t>		</a:t>
            </a:r>
            <a:r>
              <a:rPr lang="fr-FR" dirty="0" err="1" smtClean="0"/>
              <a:t>Spreadtrum</a:t>
            </a:r>
            <a:r>
              <a:rPr lang="fr-FR" dirty="0" smtClean="0"/>
              <a:t> </a:t>
            </a:r>
            <a:r>
              <a:rPr lang="fr-FR" dirty="0"/>
              <a:t>Communications</a:t>
            </a:r>
          </a:p>
          <a:p>
            <a:pPr lvl="1"/>
            <a:r>
              <a:rPr lang="fr-FR" dirty="0"/>
              <a:t>R1-1719775	Discussion on the </a:t>
            </a:r>
            <a:r>
              <a:rPr lang="fr-FR" dirty="0" err="1"/>
              <a:t>remaining</a:t>
            </a:r>
            <a:r>
              <a:rPr lang="fr-FR" dirty="0"/>
              <a:t> </a:t>
            </a:r>
            <a:r>
              <a:rPr lang="fr-FR" dirty="0" err="1"/>
              <a:t>details</a:t>
            </a:r>
            <a:r>
              <a:rPr lang="fr-FR" dirty="0"/>
              <a:t> on PT-RS	vivo</a:t>
            </a:r>
          </a:p>
          <a:p>
            <a:pPr lvl="1"/>
            <a:r>
              <a:rPr lang="fr-FR" dirty="0"/>
              <a:t>R1-1719913	On PT-RS design	</a:t>
            </a:r>
            <a:r>
              <a:rPr lang="fr-FR" dirty="0" smtClean="0"/>
              <a:t>			LG </a:t>
            </a:r>
            <a:r>
              <a:rPr lang="fr-FR" dirty="0"/>
              <a:t>Electronics</a:t>
            </a:r>
          </a:p>
          <a:p>
            <a:pPr lvl="1"/>
            <a:r>
              <a:rPr lang="fr-FR" dirty="0"/>
              <a:t>R1-1720077	</a:t>
            </a:r>
            <a:r>
              <a:rPr lang="fr-FR" dirty="0" err="1"/>
              <a:t>Remaining</a:t>
            </a:r>
            <a:r>
              <a:rPr lang="fr-FR" dirty="0"/>
              <a:t> </a:t>
            </a:r>
            <a:r>
              <a:rPr lang="fr-FR" dirty="0" err="1"/>
              <a:t>details</a:t>
            </a:r>
            <a:r>
              <a:rPr lang="fr-FR" dirty="0"/>
              <a:t> on PT-RS	</a:t>
            </a:r>
            <a:r>
              <a:rPr lang="fr-FR" dirty="0" smtClean="0"/>
              <a:t>		Intel </a:t>
            </a:r>
            <a:r>
              <a:rPr lang="fr-FR" dirty="0"/>
              <a:t>Corporation</a:t>
            </a:r>
          </a:p>
          <a:p>
            <a:pPr lvl="1"/>
            <a:r>
              <a:rPr lang="fr-FR" dirty="0"/>
              <a:t>R1-1720187	</a:t>
            </a:r>
            <a:r>
              <a:rPr lang="fr-FR" dirty="0" err="1"/>
              <a:t>Remaining</a:t>
            </a:r>
            <a:r>
              <a:rPr lang="fr-FR" dirty="0"/>
              <a:t> </a:t>
            </a:r>
            <a:r>
              <a:rPr lang="fr-FR" dirty="0" err="1"/>
              <a:t>details</a:t>
            </a:r>
            <a:r>
              <a:rPr lang="fr-FR" dirty="0"/>
              <a:t> on PT-RS	</a:t>
            </a:r>
            <a:r>
              <a:rPr lang="fr-FR" dirty="0" smtClean="0"/>
              <a:t>		CATT</a:t>
            </a:r>
            <a:endParaRPr lang="fr-FR" dirty="0"/>
          </a:p>
          <a:p>
            <a:pPr lvl="1"/>
            <a:r>
              <a:rPr lang="fr-FR" dirty="0"/>
              <a:t>R1-1720312	</a:t>
            </a:r>
            <a:r>
              <a:rPr lang="fr-FR" dirty="0" err="1"/>
              <a:t>Remaining</a:t>
            </a:r>
            <a:r>
              <a:rPr lang="fr-FR" dirty="0"/>
              <a:t> </a:t>
            </a:r>
            <a:r>
              <a:rPr lang="fr-FR" dirty="0" err="1"/>
              <a:t>details</a:t>
            </a:r>
            <a:r>
              <a:rPr lang="fr-FR" dirty="0"/>
              <a:t> on PT-RS	</a:t>
            </a:r>
            <a:r>
              <a:rPr lang="fr-FR" dirty="0" smtClean="0"/>
              <a:t>		Samsung</a:t>
            </a:r>
          </a:p>
          <a:p>
            <a:pPr lvl="1"/>
            <a:r>
              <a:rPr lang="en-US" dirty="0"/>
              <a:t>R1-1720318	Evaluations on pre-DFT PTRS insertion		Samsung</a:t>
            </a:r>
          </a:p>
          <a:p>
            <a:pPr lvl="1"/>
            <a:r>
              <a:rPr lang="fr-FR" dirty="0" smtClean="0"/>
              <a:t>R1-1720370</a:t>
            </a:r>
            <a:r>
              <a:rPr lang="fr-FR" dirty="0"/>
              <a:t>	PT-RS design	</a:t>
            </a:r>
            <a:r>
              <a:rPr lang="fr-FR" dirty="0" smtClean="0"/>
              <a:t>			Panasonic</a:t>
            </a:r>
            <a:endParaRPr lang="fr-FR" dirty="0"/>
          </a:p>
          <a:p>
            <a:pPr lvl="1"/>
            <a:r>
              <a:rPr lang="fr-FR" dirty="0"/>
              <a:t>R1-1720576	</a:t>
            </a:r>
            <a:r>
              <a:rPr lang="fr-FR" dirty="0" err="1"/>
              <a:t>Remaining</a:t>
            </a:r>
            <a:r>
              <a:rPr lang="fr-FR" dirty="0"/>
              <a:t> issues on PTRS configurations	</a:t>
            </a:r>
            <a:r>
              <a:rPr lang="fr-FR" dirty="0" smtClean="0"/>
              <a:t>	NEC</a:t>
            </a:r>
            <a:endParaRPr lang="fr-FR" dirty="0"/>
          </a:p>
          <a:p>
            <a:pPr lvl="1"/>
            <a:r>
              <a:rPr lang="fr-FR" dirty="0"/>
              <a:t>R1-1720589	Discussion on </a:t>
            </a:r>
            <a:r>
              <a:rPr lang="fr-FR" dirty="0" err="1"/>
              <a:t>remaining</a:t>
            </a:r>
            <a:r>
              <a:rPr lang="fr-FR" dirty="0"/>
              <a:t> issues on PT-RS	</a:t>
            </a:r>
            <a:r>
              <a:rPr lang="fr-FR" dirty="0" smtClean="0"/>
              <a:t>	CMCC</a:t>
            </a:r>
            <a:endParaRPr lang="fr-FR" dirty="0"/>
          </a:p>
          <a:p>
            <a:pPr lvl="1"/>
            <a:r>
              <a:rPr lang="fr-FR" dirty="0"/>
              <a:t>R1-1720634	</a:t>
            </a:r>
            <a:r>
              <a:rPr lang="fr-FR" dirty="0" err="1"/>
              <a:t>Remaining</a:t>
            </a:r>
            <a:r>
              <a:rPr lang="fr-FR" dirty="0"/>
              <a:t> issues on PTRS 	</a:t>
            </a:r>
            <a:r>
              <a:rPr lang="fr-FR" dirty="0" smtClean="0"/>
              <a:t>		</a:t>
            </a:r>
            <a:r>
              <a:rPr lang="fr-FR" dirty="0" err="1" smtClean="0"/>
              <a:t>InterDigital</a:t>
            </a:r>
            <a:r>
              <a:rPr lang="fr-FR" dirty="0"/>
              <a:t>, Inc.</a:t>
            </a:r>
          </a:p>
          <a:p>
            <a:pPr lvl="1"/>
            <a:r>
              <a:rPr lang="fr-FR" dirty="0"/>
              <a:t>R1-1720669	PTRS </a:t>
            </a:r>
            <a:r>
              <a:rPr lang="fr-FR" dirty="0" err="1"/>
              <a:t>considerations</a:t>
            </a:r>
            <a:r>
              <a:rPr lang="fr-FR" dirty="0"/>
              <a:t>	</a:t>
            </a:r>
            <a:r>
              <a:rPr lang="fr-FR" dirty="0" smtClean="0"/>
              <a:t>			</a:t>
            </a:r>
            <a:r>
              <a:rPr lang="fr-FR" dirty="0" err="1" smtClean="0"/>
              <a:t>Qualcomm</a:t>
            </a:r>
            <a:r>
              <a:rPr lang="fr-FR" dirty="0" smtClean="0"/>
              <a:t> </a:t>
            </a:r>
            <a:r>
              <a:rPr lang="fr-FR" dirty="0" err="1"/>
              <a:t>Incorporated</a:t>
            </a:r>
            <a:endParaRPr lang="fr-FR" dirty="0"/>
          </a:p>
          <a:p>
            <a:pPr lvl="1"/>
            <a:r>
              <a:rPr lang="fr-FR" dirty="0"/>
              <a:t>R1-1720741	</a:t>
            </a:r>
            <a:r>
              <a:rPr lang="fr-FR" dirty="0" err="1"/>
              <a:t>Remaining</a:t>
            </a:r>
            <a:r>
              <a:rPr lang="fr-FR" dirty="0"/>
              <a:t> </a:t>
            </a:r>
            <a:r>
              <a:rPr lang="fr-FR" dirty="0" err="1"/>
              <a:t>details</a:t>
            </a:r>
            <a:r>
              <a:rPr lang="fr-FR" dirty="0"/>
              <a:t> on PTRS design	</a:t>
            </a:r>
            <a:r>
              <a:rPr lang="fr-FR" dirty="0" smtClean="0"/>
              <a:t>	Ericsson</a:t>
            </a:r>
          </a:p>
          <a:p>
            <a:pPr lvl="1"/>
            <a:r>
              <a:rPr lang="en-US" dirty="0"/>
              <a:t>R1-1720725	Further evaluations on PTRS			</a:t>
            </a:r>
            <a:r>
              <a:rPr lang="en-US" dirty="0" smtClean="0"/>
              <a:t>Ericsson</a:t>
            </a:r>
            <a:endParaRPr lang="fr-FR" dirty="0"/>
          </a:p>
          <a:p>
            <a:pPr lvl="1"/>
            <a:r>
              <a:rPr lang="fr-FR" dirty="0"/>
              <a:t>R1-1720809	</a:t>
            </a:r>
            <a:r>
              <a:rPr lang="fr-FR" dirty="0" err="1"/>
              <a:t>Remaining</a:t>
            </a:r>
            <a:r>
              <a:rPr lang="fr-FR" dirty="0"/>
              <a:t> </a:t>
            </a:r>
            <a:r>
              <a:rPr lang="fr-FR" dirty="0" err="1"/>
              <a:t>details</a:t>
            </a:r>
            <a:r>
              <a:rPr lang="fr-FR" dirty="0"/>
              <a:t> on PT-RS	</a:t>
            </a:r>
            <a:r>
              <a:rPr lang="fr-FR" dirty="0" smtClean="0"/>
              <a:t>		NTT </a:t>
            </a:r>
            <a:r>
              <a:rPr lang="fr-FR" dirty="0"/>
              <a:t>DOCOMO, INC.</a:t>
            </a:r>
          </a:p>
          <a:p>
            <a:pPr lvl="1"/>
            <a:r>
              <a:rPr lang="fr-FR" dirty="0"/>
              <a:t>R1-1720896	On </a:t>
            </a:r>
            <a:r>
              <a:rPr lang="fr-FR" dirty="0" err="1"/>
              <a:t>remaining</a:t>
            </a:r>
            <a:r>
              <a:rPr lang="fr-FR" dirty="0"/>
              <a:t> </a:t>
            </a:r>
            <a:r>
              <a:rPr lang="fr-FR" dirty="0" err="1"/>
              <a:t>details</a:t>
            </a:r>
            <a:r>
              <a:rPr lang="fr-FR" dirty="0"/>
              <a:t> of PT-RS design	</a:t>
            </a:r>
            <a:r>
              <a:rPr lang="fr-FR" dirty="0" smtClean="0"/>
              <a:t>	Nokia</a:t>
            </a:r>
            <a:r>
              <a:rPr lang="fr-FR" dirty="0"/>
              <a:t>, Nokia Shanghai </a:t>
            </a:r>
            <a:r>
              <a:rPr lang="fr-FR" dirty="0" smtClean="0"/>
              <a:t>Bell</a:t>
            </a:r>
          </a:p>
          <a:p>
            <a:pPr lvl="1"/>
            <a:endParaRPr lang="fr-FR" dirty="0"/>
          </a:p>
          <a:p>
            <a:pPr lvl="1"/>
            <a:endParaRPr lang="fr-FR" dirty="0" smtClean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6064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12213</TotalTime>
  <Words>600</Words>
  <Application>Microsoft Office PowerPoint</Application>
  <PresentationFormat>Grand écran</PresentationFormat>
  <Paragraphs>92</Paragraphs>
  <Slides>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4" baseType="lpstr">
      <vt:lpstr>Arial Unicode MS</vt:lpstr>
      <vt:lpstr>SimSun</vt:lpstr>
      <vt:lpstr>Arial</vt:lpstr>
      <vt:lpstr>Calibri</vt:lpstr>
      <vt:lpstr>Cambria Math</vt:lpstr>
      <vt:lpstr>Times New Roman</vt:lpstr>
      <vt:lpstr>游ゴシック</vt:lpstr>
      <vt:lpstr>游ゴシック Light</vt:lpstr>
      <vt:lpstr>Office テーマ</vt:lpstr>
      <vt:lpstr>WF on pre-DFT PT-RS pattern for DFTsOFDM</vt:lpstr>
      <vt:lpstr>Background</vt:lpstr>
      <vt:lpstr>Background (RAN1#90b)</vt:lpstr>
      <vt:lpstr>Proposals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scheme for NR uplink</dc:title>
  <dc:creator>sano</dc:creator>
  <cp:lastModifiedBy>Cristina Ciochina</cp:lastModifiedBy>
  <cp:revision>390</cp:revision>
  <dcterms:created xsi:type="dcterms:W3CDTF">2016-05-22T13:45:11Z</dcterms:created>
  <dcterms:modified xsi:type="dcterms:W3CDTF">2017-11-29T02:28:45Z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1487153097</vt:lpwstr>
  </property>
  <property fmtid="{D5CDD505-2E9C-101B-9397-08002B2CF9AE}" pid="6" name="_2015_ms_pID_725343">
    <vt:lpwstr>(3)xwjFvNaJZmHGeFTwyBLWQkKaOrAbA+Ix0noj5PVh0ySPgv5D4L8QTrLGv/MCm9e+nbnnVlsj
rECbWmt552BACs+PykPLmR6M1/oiKNQ7ikmi5GsN3Ryj3lZeVChhCmqrkfpEbpmBy09ewybj
8JB9tqGChteJzJJMwN0CshBco9nxdKxPs/U5efCslm+fyi2E3AzoQI8178eHTnCY5nu/V3oS
OobjswotE9oWQr/I2L</vt:lpwstr>
  </property>
  <property fmtid="{D5CDD505-2E9C-101B-9397-08002B2CF9AE}" pid="7" name="_2015_ms_pID_7253431">
    <vt:lpwstr>hWcujN2ilqh059Ef4A3aKun4I4K7n7MY40j+nh1QR1IVscmfDVUgaI
4PXdyR2pLU9fdgSW0/dHBjs23yc5pBhwn3J/jPbDw93A01XzERtun0oA/sLO/n+QDkXaZs9R
ocwzC0XHhed+9iJoARVOWPZOCGjGeKfYxHLKSvOy5AYP/iKx/WzUJqya5DHsuRTxSsdyv3Iu
EOV+KKU+K5DHY4f1vWK3BwXOMmvMMA7wDHgP</vt:lpwstr>
  </property>
  <property fmtid="{D5CDD505-2E9C-101B-9397-08002B2CF9AE}" pid="8" name="_NewReviewCycle">
    <vt:lpwstr/>
  </property>
  <property fmtid="{D5CDD505-2E9C-101B-9397-08002B2CF9AE}" pid="9" name="_2015_ms_pID_7253432">
    <vt:lpwstr>BA==</vt:lpwstr>
  </property>
</Properties>
</file>