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5" r:id="rId4"/>
    <p:sldId id="273" r:id="rId5"/>
    <p:sldId id="27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uces simp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016213" y="403200"/>
            <a:ext cx="7084800" cy="982800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 smtClean="0"/>
              <a:t>diapositive avec puces</a:t>
            </a:r>
            <a:endParaRPr lang="fr-FR" dirty="0"/>
          </a:p>
        </p:txBody>
      </p:sp>
      <p:sp>
        <p:nvSpPr>
          <p:cNvPr id="2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42988" y="1773238"/>
            <a:ext cx="7058025" cy="3887787"/>
          </a:xfrm>
        </p:spPr>
        <p:txBody>
          <a:bodyPr/>
          <a:lstStyle>
            <a:lvl1pPr>
              <a:defRPr sz="1800"/>
            </a:lvl1pPr>
            <a:lvl2pPr>
              <a:spcAft>
                <a:spcPct val="0"/>
              </a:spcAft>
              <a:buFont typeface="Arial" charset="0"/>
              <a:buChar char="–"/>
              <a:defRPr/>
            </a:lvl2pPr>
          </a:lstStyle>
          <a:p>
            <a:r>
              <a:rPr lang="fr-FR" dirty="0" smtClean="0"/>
              <a:t>le texte courant s’écrit ici</a:t>
            </a:r>
          </a:p>
          <a:p>
            <a:r>
              <a:rPr lang="fr-FR" dirty="0" smtClean="0"/>
              <a:t>le texte courant s’écrit ici</a:t>
            </a:r>
          </a:p>
          <a:p>
            <a:r>
              <a:rPr lang="fr-FR" dirty="0" smtClean="0"/>
              <a:t>le texte courant s’écrit ici</a:t>
            </a:r>
          </a:p>
          <a:p>
            <a:r>
              <a:rPr lang="fr-FR" dirty="0" smtClean="0"/>
              <a:t>le texte courant s’écrit ici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9228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2017/11/27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ile:///\\OPNASNASVELP03A\RYEV7385\LTE%203GPP\RAN1\RAN1%20meetings\NR%20AH%20meetings%202017\Docs\R1-1711817.zip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On UL power sharing for coverage enhancement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 smtClean="0"/>
              <a:t>Orange</a:t>
            </a:r>
            <a:r>
              <a:rPr lang="en-US" altLang="ja-JP" smtClean="0"/>
              <a:t>, OPPO, Huawei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R1-1721474</a:t>
            </a:r>
            <a:endParaRPr lang="en-US" altLang="ja-JP" sz="2400" dirty="0" smtClean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234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</a:t>
            </a:r>
            <a:r>
              <a:rPr lang="en-GB" altLang="ja-JP" sz="2400" dirty="0" smtClean="0"/>
              <a:t>Meeting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Backgrounds (1/3)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n-US" dirty="0" smtClean="0"/>
              <a:t>Agreement RAN1#90 on UL power control</a:t>
            </a:r>
          </a:p>
          <a:p>
            <a:pPr lvl="0"/>
            <a:endParaRPr lang="en-US" dirty="0"/>
          </a:p>
          <a:p>
            <a:pPr lvl="1"/>
            <a:r>
              <a:rPr lang="en-US" sz="2900" i="1" dirty="0" smtClean="0"/>
              <a:t>At </a:t>
            </a:r>
            <a:r>
              <a:rPr lang="en-US" sz="2900" i="1" dirty="0"/>
              <a:t>least for LTE-NR NSA operation</a:t>
            </a:r>
          </a:p>
          <a:p>
            <a:pPr lvl="2"/>
            <a:r>
              <a:rPr lang="en-US" sz="2500" i="1" dirty="0"/>
              <a:t>Maximum allowed power values for LTE (P_LTE) and NR (P_NR) are set separately</a:t>
            </a:r>
          </a:p>
          <a:p>
            <a:pPr lvl="3"/>
            <a:r>
              <a:rPr lang="en-US" sz="2300" i="1" dirty="0"/>
              <a:t>i.e., when UE is configured for NR, P_LTE can be configured up to </a:t>
            </a:r>
            <a:r>
              <a:rPr lang="en-US" sz="2300" i="1" dirty="0" err="1"/>
              <a:t>P_cmax</a:t>
            </a:r>
            <a:r>
              <a:rPr lang="en-US" sz="2300" i="1" dirty="0"/>
              <a:t> and  P_NR can be configured up to </a:t>
            </a:r>
            <a:r>
              <a:rPr lang="en-US" sz="2300" i="1" dirty="0" err="1"/>
              <a:t>P_cmax</a:t>
            </a:r>
            <a:r>
              <a:rPr lang="en-US" sz="2300" i="1" dirty="0"/>
              <a:t>. </a:t>
            </a:r>
          </a:p>
          <a:p>
            <a:pPr lvl="3"/>
            <a:r>
              <a:rPr lang="en-US" sz="2300" i="1" dirty="0"/>
              <a:t>e.g. P_LTE + P_NR &gt; </a:t>
            </a:r>
            <a:r>
              <a:rPr lang="en-US" sz="2300" i="1" dirty="0" err="1"/>
              <a:t>P_cmax</a:t>
            </a:r>
            <a:r>
              <a:rPr lang="en-US" sz="2300" i="1" dirty="0"/>
              <a:t> or P_LTE + P_NR = </a:t>
            </a:r>
            <a:r>
              <a:rPr lang="en-US" sz="2300" i="1" dirty="0" err="1"/>
              <a:t>P_cmax</a:t>
            </a:r>
            <a:endParaRPr lang="en-US" sz="2300" i="1" dirty="0"/>
          </a:p>
          <a:p>
            <a:pPr lvl="2"/>
            <a:r>
              <a:rPr lang="en-US" sz="2500" i="1" dirty="0"/>
              <a:t>Signaling details for P_LTE, P_NR are left to RAN2, RAN4.</a:t>
            </a:r>
          </a:p>
          <a:p>
            <a:pPr lvl="2"/>
            <a:r>
              <a:rPr lang="en-US" sz="2500" i="1" dirty="0"/>
              <a:t>Note: ‘</a:t>
            </a:r>
            <a:r>
              <a:rPr lang="en-US" sz="2500" i="1" dirty="0" err="1"/>
              <a:t>P_cmax</a:t>
            </a:r>
            <a:r>
              <a:rPr lang="en-US" sz="2500" i="1" dirty="0"/>
              <a:t>’ is a limit that is similar to ‘The configured maximum UE output power’ that was specified for LTE.</a:t>
            </a:r>
          </a:p>
          <a:p>
            <a:pPr lvl="2"/>
            <a:r>
              <a:rPr lang="en-US" sz="2500" i="1" dirty="0"/>
              <a:t>Note: The network will still have flexibility to prioritize or reserve certain NR transmission power depending on network implementation</a:t>
            </a:r>
          </a:p>
          <a:p>
            <a:pPr lvl="2"/>
            <a:r>
              <a:rPr lang="en-US" sz="2500" i="1" dirty="0"/>
              <a:t>All UEs are mandated to handle P_LTE + P_NR = </a:t>
            </a:r>
            <a:r>
              <a:rPr lang="en-US" sz="2500" i="1" dirty="0" err="1"/>
              <a:t>P_cmax</a:t>
            </a:r>
            <a:r>
              <a:rPr lang="en-US" sz="2500" i="1" dirty="0"/>
              <a:t> while handling of P_LTE + P_NR &gt; </a:t>
            </a:r>
            <a:r>
              <a:rPr lang="en-US" sz="2500" i="1" dirty="0" err="1"/>
              <a:t>P_cmax</a:t>
            </a:r>
            <a:r>
              <a:rPr lang="en-US" sz="2500" i="1" dirty="0"/>
              <a:t> depends on UE capability</a:t>
            </a:r>
          </a:p>
          <a:p>
            <a:pPr lvl="2"/>
            <a:r>
              <a:rPr lang="en-US" sz="2500" i="1" dirty="0"/>
              <a:t>At least, when DL/UL LTE </a:t>
            </a:r>
            <a:r>
              <a:rPr lang="en-US" sz="2500" i="1" dirty="0" err="1"/>
              <a:t>sTTI</a:t>
            </a:r>
            <a:r>
              <a:rPr lang="en-US" sz="2500" i="1" dirty="0"/>
              <a:t>/reduced UE processing time based operation is not configured for the UE, if total transmit power exceeds </a:t>
            </a:r>
            <a:r>
              <a:rPr lang="en-US" sz="2500" i="1" dirty="0" err="1"/>
              <a:t>P_cmax</a:t>
            </a:r>
            <a:r>
              <a:rPr lang="en-US" sz="2500" i="1" dirty="0"/>
              <a:t> when there is simultaneous NR and LTE UL </a:t>
            </a:r>
            <a:r>
              <a:rPr lang="en-US" sz="2500" i="1" dirty="0" err="1"/>
              <a:t>tx</a:t>
            </a:r>
            <a:r>
              <a:rPr lang="en-US" sz="2500" i="1" dirty="0"/>
              <a:t>, </a:t>
            </a:r>
          </a:p>
          <a:p>
            <a:pPr lvl="3"/>
            <a:r>
              <a:rPr lang="en-US" sz="2300" i="1" dirty="0"/>
              <a:t>For NR, UE scales down/drops NR transmission and NR power scaling details are left to UE implementation (note: it is not intended to have RAN4 test from RAN1 perspective)</a:t>
            </a:r>
          </a:p>
          <a:p>
            <a:pPr lvl="4"/>
            <a:r>
              <a:rPr lang="en-US" sz="2300" i="1" dirty="0"/>
              <a:t>If there are two or more UL carriers, the power scaling or </a:t>
            </a:r>
            <a:r>
              <a:rPr lang="en-US" sz="2300" i="1" dirty="0" err="1"/>
              <a:t>tx</a:t>
            </a:r>
            <a:r>
              <a:rPr lang="en-US" sz="2300" i="1" dirty="0"/>
              <a:t> dropping can be performed for each of the UL carriers separately or jointly up to UE implementation</a:t>
            </a:r>
          </a:p>
          <a:p>
            <a:pPr lvl="3"/>
            <a:r>
              <a:rPr lang="en-US" sz="2300" i="1" dirty="0"/>
              <a:t>For LTE, no change in power control procedure</a:t>
            </a:r>
          </a:p>
          <a:p>
            <a:pPr lvl="2"/>
            <a:r>
              <a:rPr lang="en-US" sz="2500" i="1" dirty="0"/>
              <a:t>FFS the case when DL/UL LTE </a:t>
            </a:r>
            <a:r>
              <a:rPr lang="en-US" sz="2500" i="1" dirty="0" err="1"/>
              <a:t>sTTI</a:t>
            </a:r>
            <a:r>
              <a:rPr lang="en-US" sz="2500" i="1" dirty="0"/>
              <a:t>/reduced UE processing time based operation is configured for the UE</a:t>
            </a:r>
          </a:p>
          <a:p>
            <a:pPr lvl="2"/>
            <a:r>
              <a:rPr lang="en-US" sz="2500" i="1" dirty="0">
                <a:solidFill>
                  <a:srgbClr val="FF0000"/>
                </a:solidFill>
              </a:rPr>
              <a:t>The following is FFS</a:t>
            </a:r>
          </a:p>
          <a:p>
            <a:pPr lvl="3"/>
            <a:r>
              <a:rPr lang="en-US" sz="2300" i="1" dirty="0">
                <a:solidFill>
                  <a:srgbClr val="FF0000"/>
                </a:solidFill>
              </a:rPr>
              <a:t>The case when P_NR is configured such that P_NR &lt; </a:t>
            </a:r>
            <a:r>
              <a:rPr lang="en-US" sz="2300" i="1" dirty="0" err="1">
                <a:solidFill>
                  <a:srgbClr val="FF0000"/>
                </a:solidFill>
              </a:rPr>
              <a:t>P_cmax</a:t>
            </a:r>
            <a:r>
              <a:rPr lang="en-US" sz="2300" i="1" dirty="0">
                <a:solidFill>
                  <a:srgbClr val="FF0000"/>
                </a:solidFill>
              </a:rPr>
              <a:t>, and UE can use power up to </a:t>
            </a:r>
            <a:r>
              <a:rPr lang="en-US" sz="2300" i="1" dirty="0" err="1">
                <a:solidFill>
                  <a:srgbClr val="FF0000"/>
                </a:solidFill>
              </a:rPr>
              <a:t>P_cmax</a:t>
            </a:r>
            <a:r>
              <a:rPr lang="en-US" sz="2300" i="1" dirty="0">
                <a:solidFill>
                  <a:srgbClr val="FF0000"/>
                </a:solidFill>
              </a:rPr>
              <a:t> in NR when it knows that there will be no UL transmission in LTE by semi-static configuration (e.g., measurement gap, DL/UL configuration</a:t>
            </a:r>
            <a:r>
              <a:rPr lang="en-US" sz="2300" i="1" dirty="0"/>
              <a:t>)</a:t>
            </a:r>
          </a:p>
          <a:p>
            <a:pPr marL="400050" lvl="1" indent="0">
              <a:buNone/>
            </a:pPr>
            <a:endParaRPr lang="ja-JP" altLang="ja-JP" i="1" dirty="0"/>
          </a:p>
        </p:txBody>
      </p:sp>
    </p:spTree>
    <p:extLst>
      <p:ext uri="{BB962C8B-B14F-4D97-AF65-F5344CB8AC3E}">
        <p14:creationId xmlns:p14="http://schemas.microsoft.com/office/powerpoint/2010/main" val="390040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951696" y="403200"/>
            <a:ext cx="7084800" cy="982800"/>
          </a:xfrm>
        </p:spPr>
        <p:txBody>
          <a:bodyPr/>
          <a:lstStyle/>
          <a:p>
            <a:r>
              <a:rPr lang="fr-FR" dirty="0" smtClean="0"/>
              <a:t>Background (2/3)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990600" y="1484784"/>
            <a:ext cx="7543800" cy="4545795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accent1"/>
              </a:solidFill>
            </a:endParaRPr>
          </a:p>
          <a:p>
            <a:pPr fontAlgn="base">
              <a:spcAft>
                <a:spcPct val="25000"/>
              </a:spcAft>
            </a:pPr>
            <a:r>
              <a:rPr lang="en-US" sz="2900" dirty="0" smtClean="0"/>
              <a:t>Time resource allocation is not equivalent to power allocation for coverage improvement</a:t>
            </a:r>
          </a:p>
          <a:p>
            <a:pPr lvl="1" fontAlgn="base">
              <a:spcAft>
                <a:spcPct val="25000"/>
              </a:spcAft>
            </a:pPr>
            <a:r>
              <a:rPr lang="en-US" dirty="0" smtClean="0"/>
              <a:t>Under a </a:t>
            </a:r>
            <a:r>
              <a:rPr lang="en-US" u="sng" dirty="0" smtClean="0"/>
              <a:t>delay constraint </a:t>
            </a:r>
            <a:r>
              <a:rPr lang="en-US" dirty="0" smtClean="0"/>
              <a:t>increasing the transmission power is the only solution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7624" y="5661248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74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951696" y="403200"/>
            <a:ext cx="7084800" cy="982800"/>
          </a:xfrm>
        </p:spPr>
        <p:txBody>
          <a:bodyPr/>
          <a:lstStyle/>
          <a:p>
            <a:r>
              <a:rPr lang="fr-FR" dirty="0" smtClean="0"/>
              <a:t>Background (3/3)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990600" y="1484784"/>
            <a:ext cx="7543800" cy="4545795"/>
          </a:xfrm>
        </p:spPr>
        <p:txBody>
          <a:bodyPr>
            <a:normAutofit fontScale="55000" lnSpcReduction="20000"/>
          </a:bodyPr>
          <a:lstStyle/>
          <a:p>
            <a:endParaRPr lang="en-US" dirty="0">
              <a:solidFill>
                <a:schemeClr val="accent1"/>
              </a:solidFill>
            </a:endParaRPr>
          </a:p>
          <a:p>
            <a:pPr fontAlgn="base">
              <a:spcAft>
                <a:spcPct val="25000"/>
              </a:spcAft>
            </a:pPr>
            <a:r>
              <a:rPr lang="en-US" sz="2900" dirty="0" smtClean="0"/>
              <a:t>Agreement NR AH#2 on scenarios for UL coverage improvement</a:t>
            </a:r>
          </a:p>
          <a:p>
            <a:pPr lvl="1"/>
            <a:r>
              <a:rPr lang="en-GB" sz="2900" i="1" dirty="0" smtClean="0"/>
              <a:t>RAN1 </a:t>
            </a:r>
            <a:r>
              <a:rPr lang="en-GB" sz="2900" i="1" dirty="0"/>
              <a:t>should consider the following scenarios as listed in </a:t>
            </a:r>
            <a:r>
              <a:rPr lang="en-GB" sz="2900" i="1" u="sng" dirty="0">
                <a:hlinkClick r:id="rId2" action="ppaction://hlinkfile"/>
              </a:rPr>
              <a:t>R1-1711817</a:t>
            </a:r>
            <a:r>
              <a:rPr lang="en-GB" sz="2900" i="1" dirty="0"/>
              <a:t> in the future work especially in terms of UL coverage</a:t>
            </a:r>
            <a:endParaRPr lang="en-US" sz="2900" i="1" dirty="0"/>
          </a:p>
          <a:p>
            <a:pPr lvl="2"/>
            <a:r>
              <a:rPr lang="en-GB" sz="2900" i="1" dirty="0"/>
              <a:t>Scenario 1</a:t>
            </a:r>
            <a:endParaRPr lang="en-US" sz="2900" i="1" dirty="0"/>
          </a:p>
          <a:p>
            <a:pPr lvl="2"/>
            <a:r>
              <a:rPr lang="en-GB" sz="2900" i="1" dirty="0"/>
              <a:t>Scenario 2 where UL sharing is from network perspective</a:t>
            </a:r>
            <a:endParaRPr lang="en-US" sz="2900" i="1" dirty="0"/>
          </a:p>
          <a:p>
            <a:pPr lvl="3"/>
            <a:r>
              <a:rPr lang="en-GB" sz="2900" i="1" dirty="0"/>
              <a:t>FFS where UL sharing from UE perspective</a:t>
            </a:r>
            <a:endParaRPr lang="en-US" sz="2900" i="1" dirty="0"/>
          </a:p>
          <a:p>
            <a:pPr lvl="4"/>
            <a:r>
              <a:rPr lang="en-GB" sz="2900" i="1" dirty="0"/>
              <a:t>Aim to conclude in the next meeting; if no consensus, consider sending an LS to RANP for clarification</a:t>
            </a:r>
            <a:endParaRPr lang="en-US" sz="2900" i="1" dirty="0"/>
          </a:p>
          <a:p>
            <a:pPr lvl="2"/>
            <a:r>
              <a:rPr lang="en-GB" sz="2900" i="1" dirty="0"/>
              <a:t>Scenario </a:t>
            </a:r>
            <a:r>
              <a:rPr lang="en-GB" sz="2900" i="1" dirty="0" smtClean="0"/>
              <a:t>3</a:t>
            </a:r>
            <a:endParaRPr lang="en-US" sz="2900" i="1" dirty="0"/>
          </a:p>
          <a:p>
            <a:pPr marL="914400" lvl="2" indent="0">
              <a:buNone/>
            </a:pPr>
            <a:endParaRPr lang="en-US" sz="2900" dirty="0" smtClean="0"/>
          </a:p>
          <a:p>
            <a:r>
              <a:rPr lang="en-GB" sz="2900" dirty="0">
                <a:cs typeface="Times New Roman" panose="02020603050405020304" pitchFamily="18" charset="0"/>
              </a:rPr>
              <a:t>Agreement RAN1#90</a:t>
            </a:r>
          </a:p>
          <a:p>
            <a:pPr lvl="1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 the necessary mechanisms to ensure that NR-PUSCH which carries only control information can reach a similar coverage as NR DL control in scenario 1</a:t>
            </a:r>
          </a:p>
          <a:p>
            <a:pPr marL="0" indent="0" fontAlgn="base">
              <a:spcAft>
                <a:spcPct val="25000"/>
              </a:spcAft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Aft>
                <a:spcPct val="25000"/>
              </a:spcAft>
            </a:pPr>
            <a:r>
              <a:rPr lang="en-US" sz="2900" dirty="0">
                <a:cs typeface="Times New Roman" panose="02020603050405020304" pitchFamily="18" charset="0"/>
              </a:rPr>
              <a:t>Full power transmission for NR or LTE when the UE is configured in TDM/single </a:t>
            </a:r>
            <a:r>
              <a:rPr lang="en-US" sz="2900" dirty="0" err="1">
                <a:cs typeface="Times New Roman" panose="02020603050405020304" pitchFamily="18" charset="0"/>
              </a:rPr>
              <a:t>Tx</a:t>
            </a:r>
            <a:r>
              <a:rPr lang="en-US" sz="2900" dirty="0">
                <a:cs typeface="Times New Roman" panose="02020603050405020304" pitchFamily="18" charset="0"/>
              </a:rPr>
              <a:t> from the network perspective is beneficial for the coverage of all scenarios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2" name="Rectangle 1"/>
          <p:cNvSpPr/>
          <p:nvPr/>
        </p:nvSpPr>
        <p:spPr>
          <a:xfrm>
            <a:off x="1187624" y="5661248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72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55576" y="1196752"/>
            <a:ext cx="7632848" cy="4925144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2000" dirty="0"/>
              <a:t>For LTE/NR NSA operation,</a:t>
            </a:r>
          </a:p>
          <a:p>
            <a:pPr lvl="1"/>
            <a:r>
              <a:rPr lang="en-US" altLang="ja-JP" sz="2000" dirty="0"/>
              <a:t>UE configured in single UL operation (SUO) are mandated to handle P_LTE =  </a:t>
            </a:r>
            <a:r>
              <a:rPr lang="en-US" altLang="ja-JP" sz="2000" dirty="0" err="1"/>
              <a:t>P_cmax</a:t>
            </a:r>
            <a:r>
              <a:rPr lang="en-US" altLang="ja-JP" sz="2000" dirty="0"/>
              <a:t> and P_NR = </a:t>
            </a:r>
            <a:r>
              <a:rPr lang="en-US" altLang="ja-JP" sz="2000" dirty="0" err="1" smtClean="0"/>
              <a:t>P_cmax</a:t>
            </a:r>
            <a:r>
              <a:rPr lang="en-US" altLang="ja-JP" sz="2000" dirty="0" smtClean="0"/>
              <a:t>, i.e., P_LTE+P_NR=2P_cmax</a:t>
            </a:r>
            <a:endParaRPr lang="en-US" altLang="ja-JP" sz="2000" dirty="0"/>
          </a:p>
          <a:p>
            <a:pPr lvl="1"/>
            <a:endParaRPr lang="en-US" altLang="ja-JP" sz="2000" dirty="0"/>
          </a:p>
          <a:p>
            <a:pPr lvl="1"/>
            <a:r>
              <a:rPr lang="en-US" altLang="ja-JP" sz="2000" dirty="0"/>
              <a:t>All UEs capable of LTE/NR NSA operation shall support single UL operation and can be semi-statically configured by the network in the </a:t>
            </a:r>
            <a:r>
              <a:rPr lang="en-US" altLang="ja-JP" sz="2000" dirty="0" smtClean="0"/>
              <a:t>SUO mode. </a:t>
            </a:r>
          </a:p>
          <a:p>
            <a:pPr lvl="2"/>
            <a:r>
              <a:rPr lang="en-US" sz="1600" dirty="0" smtClean="0"/>
              <a:t>Note : Scheduler </a:t>
            </a:r>
            <a:r>
              <a:rPr lang="en-US" sz="1600" dirty="0"/>
              <a:t>ensures that no simultaneous transmissions occur for a given UE.</a:t>
            </a:r>
            <a:endParaRPr lang="en-US" altLang="ja-JP" sz="1600" dirty="0"/>
          </a:p>
          <a:p>
            <a:pPr lvl="1"/>
            <a:endParaRPr lang="en-US" altLang="ja-JP" sz="2000" dirty="0"/>
          </a:p>
          <a:p>
            <a:pPr lvl="1"/>
            <a:r>
              <a:rPr lang="en-US" altLang="ja-JP" sz="2000" dirty="0"/>
              <a:t>For a UE configured in </a:t>
            </a:r>
            <a:r>
              <a:rPr lang="en-US" altLang="ja-JP" sz="2000" dirty="0" smtClean="0"/>
              <a:t>SUO mode</a:t>
            </a:r>
            <a:r>
              <a:rPr lang="en-US" altLang="ja-JP" sz="2000" dirty="0"/>
              <a:t>, the UE assumes the LTE UL and NR UL transmissions are synchronized</a:t>
            </a:r>
          </a:p>
          <a:p>
            <a:pPr lvl="2"/>
            <a:r>
              <a:rPr lang="en-US" altLang="ja-JP" sz="2000" dirty="0"/>
              <a:t>Definition of synchronized LTE/NR NSA: the UE transmission timing difference between LTE UL (with numerology </a:t>
            </a:r>
            <a:r>
              <a:rPr lang="en-US" altLang="ja-JP" sz="2000" i="1" dirty="0"/>
              <a:t>f</a:t>
            </a:r>
            <a:r>
              <a:rPr lang="en-US" altLang="ja-JP" sz="2000" dirty="0"/>
              <a:t>=15 kHz) </a:t>
            </a:r>
            <a:r>
              <a:rPr lang="en-US" altLang="ja-JP" sz="2000" dirty="0" err="1"/>
              <a:t>subframe</a:t>
            </a:r>
            <a:r>
              <a:rPr lang="en-US" altLang="ja-JP" sz="2000" dirty="0"/>
              <a:t> </a:t>
            </a:r>
            <a:r>
              <a:rPr lang="en-US" altLang="ja-JP" sz="2000" i="1" dirty="0"/>
              <a:t>i</a:t>
            </a:r>
            <a:r>
              <a:rPr lang="en-US" altLang="ja-JP" sz="2000" dirty="0"/>
              <a:t> and NR UL (with numerology (</a:t>
            </a:r>
            <a:r>
              <a:rPr lang="en-US" altLang="ja-JP" sz="2000" i="1" dirty="0"/>
              <a:t>2^n)*f</a:t>
            </a:r>
            <a:r>
              <a:rPr lang="en-US" altLang="ja-JP" sz="2000" dirty="0"/>
              <a:t> kHz) slot </a:t>
            </a:r>
            <a:r>
              <a:rPr lang="en-US" altLang="ja-JP" sz="2000" i="1" dirty="0" smtClean="0"/>
              <a:t>(2^n)*</a:t>
            </a:r>
            <a:r>
              <a:rPr lang="en-US" altLang="ja-JP" sz="2000" i="1" dirty="0"/>
              <a:t>j</a:t>
            </a:r>
            <a:r>
              <a:rPr lang="en-US" altLang="ja-JP" sz="2000" dirty="0"/>
              <a:t> is within  </a:t>
            </a:r>
            <a:r>
              <a:rPr lang="en-US" altLang="ja-JP" sz="2000" i="1" dirty="0"/>
              <a:t>Z</a:t>
            </a:r>
            <a:r>
              <a:rPr lang="en-US" altLang="ja-JP" sz="2000" dirty="0"/>
              <a:t> us, where </a:t>
            </a:r>
            <a:r>
              <a:rPr lang="en-US" altLang="ja-JP" sz="2000" i="1" dirty="0"/>
              <a:t>i</a:t>
            </a:r>
            <a:r>
              <a:rPr lang="en-US" altLang="ja-JP" sz="2000" dirty="0"/>
              <a:t> and </a:t>
            </a:r>
            <a:r>
              <a:rPr lang="en-US" altLang="ja-JP" sz="2000" i="1" dirty="0"/>
              <a:t>j</a:t>
            </a:r>
            <a:r>
              <a:rPr lang="en-US" altLang="ja-JP" sz="2000" dirty="0"/>
              <a:t> are integer numbers</a:t>
            </a:r>
          </a:p>
          <a:p>
            <a:pPr lvl="3"/>
            <a:r>
              <a:rPr lang="en-US" altLang="ja-JP" dirty="0"/>
              <a:t>FFS the exact value of </a:t>
            </a:r>
            <a:r>
              <a:rPr lang="en-US" altLang="ja-JP" i="1" dirty="0" smtClean="0"/>
              <a:t>Z</a:t>
            </a:r>
            <a:endParaRPr lang="en-US" altLang="ja-JP" dirty="0"/>
          </a:p>
          <a:p>
            <a:pPr lvl="1"/>
            <a:endParaRPr lang="en-US" altLang="ja-JP" sz="24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444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5537</TotalTime>
  <Words>343</Words>
  <Application>Microsoft Office PowerPoint</Application>
  <PresentationFormat>On-screen Show (4:3)</PresentationFormat>
  <Paragraphs>51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​​テーマ</vt:lpstr>
      <vt:lpstr>On UL power sharing for coverage enhancement</vt:lpstr>
      <vt:lpstr>Backgrounds (1/3)</vt:lpstr>
      <vt:lpstr>Background (2/3)</vt:lpstr>
      <vt:lpstr>Background (3/3)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LIN Hao IMT/OLN</cp:lastModifiedBy>
  <cp:revision>305</cp:revision>
  <dcterms:created xsi:type="dcterms:W3CDTF">2017-01-16T18:53:25Z</dcterms:created>
  <dcterms:modified xsi:type="dcterms:W3CDTF">2017-11-28T16:29:48Z</dcterms:modified>
</cp:coreProperties>
</file>