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1" r:id="rId3"/>
    <p:sldId id="286" r:id="rId4"/>
    <p:sldId id="298" r:id="rId5"/>
    <p:sldId id="299" r:id="rId6"/>
    <p:sldId id="302" r:id="rId7"/>
    <p:sldId id="304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 varScale="1">
        <p:scale>
          <a:sx n="114" d="100"/>
          <a:sy n="114" d="100"/>
        </p:scale>
        <p:origin x="2196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11/28/2017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11/28/2017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11/28/2017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11/28/2017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8062664" cy="1470025"/>
          </a:xfrm>
        </p:spPr>
        <p:txBody>
          <a:bodyPr>
            <a:normAutofit/>
          </a:bodyPr>
          <a:lstStyle/>
          <a:p>
            <a:r>
              <a:rPr lang="en-US" dirty="0"/>
              <a:t>Power split in TDM cases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1640" y="4149080"/>
            <a:ext cx="6400800" cy="148972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Qualcomm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Arial" charset="0"/>
              </a:rPr>
              <a:t>R1-1721469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139680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#91</a:t>
            </a:r>
          </a:p>
          <a:p>
            <a:pPr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Reno, U.S.A., November 27- December 1, 2017 </a:t>
            </a:r>
            <a:endParaRPr lang="zh-CN" altLang="zh-CN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7.6.2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/>
              <a:t>Background</a:t>
            </a: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980728"/>
            <a:ext cx="8496944" cy="5688632"/>
          </a:xfrm>
        </p:spPr>
        <p:txBody>
          <a:bodyPr>
            <a:normAutofit fontScale="47500" lnSpcReduction="20000"/>
          </a:bodyPr>
          <a:lstStyle/>
          <a:p>
            <a:r>
              <a:rPr lang="en-US" altLang="zh-CN" sz="3300" dirty="0"/>
              <a:t>The following has been agreed: </a:t>
            </a:r>
          </a:p>
          <a:p>
            <a:r>
              <a:rPr lang="en-US" sz="4400" b="1" dirty="0"/>
              <a:t>Agreements:</a:t>
            </a:r>
          </a:p>
          <a:p>
            <a:pPr lvl="1"/>
            <a:r>
              <a:rPr lang="en-US" sz="3300" dirty="0"/>
              <a:t>At least for LTE-NR NSA operation</a:t>
            </a:r>
          </a:p>
          <a:p>
            <a:pPr lvl="2"/>
            <a:r>
              <a:rPr lang="en-US" sz="2900" dirty="0"/>
              <a:t>Maximum allowed power values for LTE (P_LTE) and NR (P_NR) are set separately</a:t>
            </a:r>
          </a:p>
          <a:p>
            <a:pPr lvl="3"/>
            <a:r>
              <a:rPr lang="en-US" sz="2500" dirty="0"/>
              <a:t>i.e., when UE is configured for NR, P_LTE can be configured up to </a:t>
            </a:r>
            <a:r>
              <a:rPr lang="en-US" sz="2500" dirty="0" err="1"/>
              <a:t>P_cmax</a:t>
            </a:r>
            <a:r>
              <a:rPr lang="en-US" sz="2500" dirty="0"/>
              <a:t> and  P_NR can be configured up to </a:t>
            </a:r>
            <a:r>
              <a:rPr lang="en-US" sz="2500" dirty="0" err="1"/>
              <a:t>P_cmax</a:t>
            </a:r>
            <a:r>
              <a:rPr lang="en-US" sz="2500" dirty="0"/>
              <a:t>. </a:t>
            </a:r>
          </a:p>
          <a:p>
            <a:pPr lvl="3"/>
            <a:r>
              <a:rPr lang="en-US" sz="2500" dirty="0"/>
              <a:t>e.g. P_LTE + P_NR &gt; </a:t>
            </a:r>
            <a:r>
              <a:rPr lang="en-US" sz="2500" dirty="0" err="1"/>
              <a:t>P_cmax</a:t>
            </a:r>
            <a:r>
              <a:rPr lang="en-US" sz="2500" dirty="0"/>
              <a:t> or P_LTE + P_NR = </a:t>
            </a:r>
            <a:r>
              <a:rPr lang="en-US" sz="2500" dirty="0" err="1"/>
              <a:t>P_cmax</a:t>
            </a:r>
            <a:endParaRPr lang="en-US" sz="2500" dirty="0"/>
          </a:p>
          <a:p>
            <a:pPr lvl="2"/>
            <a:r>
              <a:rPr lang="en-US" sz="2900" dirty="0"/>
              <a:t>Signaling details for P_LTE, P_NR are left to RAN2, RAN4.</a:t>
            </a:r>
          </a:p>
          <a:p>
            <a:pPr lvl="2"/>
            <a:r>
              <a:rPr lang="en-US" sz="2900" dirty="0"/>
              <a:t>Note: ‘</a:t>
            </a:r>
            <a:r>
              <a:rPr lang="en-US" sz="2900" dirty="0" err="1"/>
              <a:t>P_cmax</a:t>
            </a:r>
            <a:r>
              <a:rPr lang="en-US" sz="2900" dirty="0"/>
              <a:t>’ is a limit that is similar to ‘The configured maximum UE output power’ that was specified for LTE.</a:t>
            </a:r>
          </a:p>
          <a:p>
            <a:pPr lvl="2"/>
            <a:r>
              <a:rPr lang="en-US" sz="2900" dirty="0"/>
              <a:t>Note: The network will still have flexibility to prioritize or reserve certain NR transmission power depending on network implementation</a:t>
            </a:r>
          </a:p>
          <a:p>
            <a:pPr lvl="2"/>
            <a:r>
              <a:rPr lang="en-US" sz="2900" dirty="0"/>
              <a:t>All UEs are mandated to handle P_LTE + P_NR = </a:t>
            </a:r>
            <a:r>
              <a:rPr lang="en-US" sz="2900" dirty="0" err="1"/>
              <a:t>P_cmax</a:t>
            </a:r>
            <a:r>
              <a:rPr lang="en-US" sz="2900" dirty="0"/>
              <a:t> while handling of P_LTE + P_NR &gt; </a:t>
            </a:r>
            <a:r>
              <a:rPr lang="en-US" sz="2900" dirty="0" err="1"/>
              <a:t>P_cmax</a:t>
            </a:r>
            <a:r>
              <a:rPr lang="en-US" sz="2900" dirty="0"/>
              <a:t> depends on UE capability</a:t>
            </a:r>
          </a:p>
          <a:p>
            <a:pPr lvl="2"/>
            <a:r>
              <a:rPr lang="en-US" sz="2900" dirty="0"/>
              <a:t>At least, when DL/UL LTE </a:t>
            </a:r>
            <a:r>
              <a:rPr lang="en-US" sz="2900" dirty="0" err="1"/>
              <a:t>sTTI</a:t>
            </a:r>
            <a:r>
              <a:rPr lang="en-US" sz="2900" dirty="0"/>
              <a:t>/reduced UE processing time based operation is not configured for the UE, if total transmit power exceeds </a:t>
            </a:r>
            <a:r>
              <a:rPr lang="en-US" sz="2900" dirty="0" err="1"/>
              <a:t>P_cmax</a:t>
            </a:r>
            <a:r>
              <a:rPr lang="en-US" sz="2900" dirty="0"/>
              <a:t> when there is simultaneous NR and LTE UL </a:t>
            </a:r>
            <a:r>
              <a:rPr lang="en-US" sz="2900" dirty="0" err="1"/>
              <a:t>tx</a:t>
            </a:r>
            <a:r>
              <a:rPr lang="en-US" sz="2900" dirty="0"/>
              <a:t>, </a:t>
            </a:r>
          </a:p>
          <a:p>
            <a:pPr lvl="3"/>
            <a:r>
              <a:rPr lang="en-US" sz="2500" dirty="0"/>
              <a:t>For NR, UE scales down/drops NR transmission and NR power scaling details are left to UE implementation (note: it is not intended to have RAN4 test from RAN1 perspective)</a:t>
            </a:r>
          </a:p>
          <a:p>
            <a:pPr lvl="4"/>
            <a:r>
              <a:rPr lang="en-US" sz="2500" dirty="0"/>
              <a:t>If there are two or more UL carriers, the power scaling or </a:t>
            </a:r>
            <a:r>
              <a:rPr lang="en-US" sz="2500" dirty="0" err="1"/>
              <a:t>tx</a:t>
            </a:r>
            <a:r>
              <a:rPr lang="en-US" sz="2500" dirty="0"/>
              <a:t> dropping can be performed for each of the UL carriers separately or jointly up to UE implementation</a:t>
            </a:r>
          </a:p>
          <a:p>
            <a:pPr lvl="3"/>
            <a:r>
              <a:rPr lang="en-US" sz="2500" dirty="0"/>
              <a:t>For LTE, no change in power control procedure</a:t>
            </a:r>
          </a:p>
          <a:p>
            <a:pPr lvl="2"/>
            <a:r>
              <a:rPr lang="en-US" sz="2900" dirty="0"/>
              <a:t>FFS the case when DL/UL LTE </a:t>
            </a:r>
            <a:r>
              <a:rPr lang="en-US" sz="2900" dirty="0" err="1"/>
              <a:t>sTTI</a:t>
            </a:r>
            <a:r>
              <a:rPr lang="en-US" sz="2900" dirty="0"/>
              <a:t>/reduced UE processing time based operation is configured for the UE</a:t>
            </a:r>
          </a:p>
          <a:p>
            <a:pPr lvl="2"/>
            <a:r>
              <a:rPr lang="en-US" sz="2900" dirty="0">
                <a:highlight>
                  <a:srgbClr val="FFFF00"/>
                </a:highlight>
              </a:rPr>
              <a:t>The following is FFS</a:t>
            </a:r>
          </a:p>
          <a:p>
            <a:pPr lvl="3"/>
            <a:r>
              <a:rPr lang="en-US" sz="2500" dirty="0">
                <a:highlight>
                  <a:srgbClr val="FFFF00"/>
                </a:highlight>
              </a:rPr>
              <a:t>The case when P_NR is configured such that P_NR &lt; </a:t>
            </a:r>
            <a:r>
              <a:rPr lang="en-US" sz="2500" dirty="0" err="1">
                <a:highlight>
                  <a:srgbClr val="FFFF00"/>
                </a:highlight>
              </a:rPr>
              <a:t>P_cmax</a:t>
            </a:r>
            <a:r>
              <a:rPr lang="en-US" sz="2500" dirty="0">
                <a:highlight>
                  <a:srgbClr val="FFFF00"/>
                </a:highlight>
              </a:rPr>
              <a:t>, and UE can use power up to </a:t>
            </a:r>
            <a:r>
              <a:rPr lang="en-US" sz="2500" dirty="0" err="1">
                <a:highlight>
                  <a:srgbClr val="FFFF00"/>
                </a:highlight>
              </a:rPr>
              <a:t>P_cmax</a:t>
            </a:r>
            <a:r>
              <a:rPr lang="en-US" sz="2500" dirty="0">
                <a:highlight>
                  <a:srgbClr val="FFFF00"/>
                </a:highlight>
              </a:rPr>
              <a:t> in NR when it knows that there will be no UL transmission in LTE by semi-static configuration (e.g., measurement gap, DL/UL configuration)</a:t>
            </a:r>
            <a:endParaRPr lang="en-US" altLang="zh-CN" sz="3300" dirty="0"/>
          </a:p>
          <a:p>
            <a:endParaRPr lang="en-US" altLang="zh-CN" sz="2800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64303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/>
              <a:t>Background</a:t>
            </a: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980728"/>
            <a:ext cx="8496944" cy="5688632"/>
          </a:xfrm>
        </p:spPr>
        <p:txBody>
          <a:bodyPr>
            <a:normAutofit fontScale="77500" lnSpcReduction="20000"/>
          </a:bodyPr>
          <a:lstStyle/>
          <a:p>
            <a:r>
              <a:rPr lang="en-US" altLang="zh-CN" sz="2800" dirty="0"/>
              <a:t>The following has been agreed: </a:t>
            </a:r>
          </a:p>
          <a:p>
            <a:r>
              <a:rPr lang="en-GB" b="1" dirty="0"/>
              <a:t>Agreements:</a:t>
            </a:r>
            <a:endParaRPr lang="en-US" b="1" dirty="0"/>
          </a:p>
          <a:p>
            <a:pPr lvl="1"/>
            <a:r>
              <a:rPr lang="en-US" dirty="0"/>
              <a:t>When the UE is </a:t>
            </a:r>
            <a:r>
              <a:rPr lang="en-GB" dirty="0"/>
              <a:t>configured with multiple UL carriers on different frequencies (where there is at least one LTE carrier and at least one NR carrier of a different carrier frequency), but the UE operates on only one of the carriers at a given time among a pair of LTE and NR carriers</a:t>
            </a:r>
            <a:endParaRPr lang="en-US" dirty="0"/>
          </a:p>
          <a:p>
            <a:pPr lvl="2"/>
            <a:r>
              <a:rPr lang="en-US" dirty="0"/>
              <a:t>For LTE carrier, UE can be configured with </a:t>
            </a:r>
          </a:p>
          <a:p>
            <a:pPr lvl="3"/>
            <a:r>
              <a:rPr lang="en-US" dirty="0">
                <a:highlight>
                  <a:srgbClr val="00FF00"/>
                </a:highlight>
              </a:rPr>
              <a:t>Case 1: DL-reference UL/DL configuration defined for LTE-FDD-</a:t>
            </a:r>
            <a:r>
              <a:rPr lang="en-US" dirty="0" err="1">
                <a:highlight>
                  <a:srgbClr val="00FF00"/>
                </a:highlight>
              </a:rPr>
              <a:t>SCell</a:t>
            </a:r>
            <a:r>
              <a:rPr lang="en-US" dirty="0">
                <a:highlight>
                  <a:srgbClr val="00FF00"/>
                </a:highlight>
              </a:rPr>
              <a:t> in LTE-TDD-FDD CA with LTE-TDD-</a:t>
            </a:r>
            <a:r>
              <a:rPr lang="en-US" dirty="0" err="1">
                <a:highlight>
                  <a:srgbClr val="00FF00"/>
                </a:highlight>
              </a:rPr>
              <a:t>PCell</a:t>
            </a:r>
            <a:r>
              <a:rPr lang="en-US" dirty="0">
                <a:highlight>
                  <a:srgbClr val="00FF00"/>
                </a:highlight>
              </a:rPr>
              <a:t> </a:t>
            </a:r>
          </a:p>
          <a:p>
            <a:pPr lvl="4"/>
            <a:r>
              <a:rPr lang="en-US" dirty="0"/>
              <a:t>For scheduling/HARQ timing of LTE FDD carrier, DL-reference UL/DL configuration defined for LTE-FDD-</a:t>
            </a:r>
            <a:r>
              <a:rPr lang="en-US" dirty="0" err="1"/>
              <a:t>SCell</a:t>
            </a:r>
            <a:r>
              <a:rPr lang="en-US" dirty="0"/>
              <a:t> in LTE-TDD-FDD CA with LTE-TDD-</a:t>
            </a:r>
            <a:r>
              <a:rPr lang="en-US" dirty="0" err="1"/>
              <a:t>PCell</a:t>
            </a:r>
            <a:r>
              <a:rPr lang="en-US" dirty="0"/>
              <a:t> is applied</a:t>
            </a:r>
          </a:p>
          <a:p>
            <a:pPr lvl="4"/>
            <a:r>
              <a:rPr lang="en-US" dirty="0"/>
              <a:t>UE is allowed to transmit NR UL signals at least in the subframe(s) where LTE UL transmission is not allowed according to the DL-reference UL/DL configuration</a:t>
            </a:r>
          </a:p>
          <a:p>
            <a:pPr lvl="4"/>
            <a:r>
              <a:rPr lang="en-US" dirty="0"/>
              <a:t>FFS whether or not a UE-specific subframe offset for the DL-reference UL/DL configuration can be configured considering system resource utilization and potential spec impact</a:t>
            </a:r>
          </a:p>
          <a:p>
            <a:pPr lvl="3"/>
            <a:r>
              <a:rPr lang="en-US" dirty="0"/>
              <a:t>Case 2: Release 15 LTE-FDD HARQ timing</a:t>
            </a:r>
          </a:p>
          <a:p>
            <a:pPr lvl="4"/>
            <a:r>
              <a:rPr lang="en-US" dirty="0"/>
              <a:t>No impact on LTE RAN1 specifications</a:t>
            </a:r>
          </a:p>
          <a:p>
            <a:pPr lvl="3"/>
            <a:r>
              <a:rPr lang="en-US" dirty="0"/>
              <a:t>Note: it doesn’t necessarily imply that UE has to support both cases</a:t>
            </a:r>
          </a:p>
          <a:p>
            <a:pPr marL="0" indent="0">
              <a:buNone/>
            </a:pPr>
            <a:endParaRPr lang="en-US" altLang="zh-CN" sz="2800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4027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/>
              <a:t>Background</a:t>
            </a: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980728"/>
            <a:ext cx="8496944" cy="5688632"/>
          </a:xfrm>
        </p:spPr>
        <p:txBody>
          <a:bodyPr>
            <a:normAutofit fontScale="77500" lnSpcReduction="20000"/>
          </a:bodyPr>
          <a:lstStyle/>
          <a:p>
            <a:r>
              <a:rPr lang="en-US" altLang="zh-CN" sz="2800" dirty="0"/>
              <a:t>The following has been agreed: </a:t>
            </a:r>
          </a:p>
          <a:p>
            <a:r>
              <a:rPr lang="en-GB" b="1" dirty="0"/>
              <a:t>Agreements:</a:t>
            </a:r>
            <a:endParaRPr lang="en-US" dirty="0"/>
          </a:p>
          <a:p>
            <a:pPr lvl="1"/>
            <a:r>
              <a:rPr lang="en-GB" dirty="0"/>
              <a:t>DL/UL TDM (to avoid self-interference due to harmonics) is a network decision on a per-UE basis</a:t>
            </a:r>
            <a:endParaRPr lang="en-US" dirty="0"/>
          </a:p>
          <a:p>
            <a:pPr lvl="2"/>
            <a:r>
              <a:rPr lang="en-GB" dirty="0"/>
              <a:t>No RRC configuration signalling is provided to the UE for this purpose (except FFS for the LTE RRC signalling to configure Case 1 HARQ timing)</a:t>
            </a:r>
            <a:endParaRPr lang="en-US" dirty="0"/>
          </a:p>
          <a:p>
            <a:pPr lvl="2"/>
            <a:r>
              <a:rPr lang="en-GB" dirty="0"/>
              <a:t>UEs can be scheduled for NR or LTE uplink transmission in an arbitrary slot</a:t>
            </a:r>
            <a:endParaRPr lang="en-US" dirty="0"/>
          </a:p>
          <a:p>
            <a:pPr lvl="2"/>
            <a:r>
              <a:rPr lang="en-GB" dirty="0"/>
              <a:t>UEs can be scheduled for NR or LTE downlink transmission in an arbitrary slot</a:t>
            </a:r>
            <a:endParaRPr lang="en-US" dirty="0"/>
          </a:p>
          <a:p>
            <a:pPr lvl="1"/>
            <a:r>
              <a:rPr lang="en-GB" dirty="0"/>
              <a:t>For the case of a UE configured with multiple uplink carriers (regardless of SUL or not) but where the UE is assumed to only operate on one uplink carrier at a time: </a:t>
            </a:r>
            <a:endParaRPr lang="en-US" dirty="0"/>
          </a:p>
          <a:p>
            <a:pPr lvl="2"/>
            <a:r>
              <a:rPr lang="en-GB" dirty="0"/>
              <a:t>No RRC configuration signalling is provided to the UE for this purpose (except for the LTE RRC signalling to configure Case 1 HARQ timing)</a:t>
            </a:r>
            <a:endParaRPr lang="en-US" dirty="0"/>
          </a:p>
          <a:p>
            <a:pPr lvl="2"/>
            <a:r>
              <a:rPr lang="en-GB" dirty="0">
                <a:highlight>
                  <a:srgbClr val="FF0000"/>
                </a:highlight>
              </a:rPr>
              <a:t>UEs can be scheduled for uplink NR transmission in an arbitrary slot</a:t>
            </a:r>
            <a:endParaRPr lang="en-US" dirty="0">
              <a:highlight>
                <a:srgbClr val="FF0000"/>
              </a:highlight>
            </a:endParaRPr>
          </a:p>
          <a:p>
            <a:pPr lvl="1"/>
            <a:r>
              <a:rPr lang="en-GB" dirty="0"/>
              <a:t>The UE behaviour in case of being simultaneously scheduled on LTE and NR uplinks is not specified</a:t>
            </a:r>
            <a:endParaRPr lang="en-US" altLang="zh-CN" sz="7600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69908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/>
              <a:t> Background</a:t>
            </a: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980728"/>
            <a:ext cx="8496944" cy="5688632"/>
          </a:xfrm>
        </p:spPr>
        <p:txBody>
          <a:bodyPr>
            <a:normAutofit/>
          </a:bodyPr>
          <a:lstStyle/>
          <a:p>
            <a:r>
              <a:rPr lang="en-US" altLang="zh-CN" sz="2400" dirty="0"/>
              <a:t>There are proposals to apply the yellow highlighted part in Slide 2 to Case 1 described in slide 3 (green highlight). </a:t>
            </a:r>
          </a:p>
          <a:p>
            <a:pPr lvl="1"/>
            <a:r>
              <a:rPr lang="en-US" altLang="zh-CN" sz="2000" dirty="0"/>
              <a:t>This covers the case when the UE has an NR and LTE modem which do not communicate with each other to enable dynamic power </a:t>
            </a:r>
            <a:r>
              <a:rPr lang="en-US" altLang="zh-CN" sz="2000" dirty="0" err="1"/>
              <a:t>scharing</a:t>
            </a:r>
            <a:r>
              <a:rPr lang="en-US" altLang="zh-CN" sz="2000" dirty="0"/>
              <a:t>, therefore the NR modem doesn’t know the LTE transmission power</a:t>
            </a:r>
          </a:p>
          <a:p>
            <a:pPr lvl="1"/>
            <a:r>
              <a:rPr lang="en-US" altLang="zh-CN" sz="2000" dirty="0"/>
              <a:t>In this case, as long as single transmission at a time is ensured, the need for fast communication can be avoided</a:t>
            </a:r>
          </a:p>
          <a:p>
            <a:r>
              <a:rPr lang="en-US" altLang="zh-CN" sz="2400" dirty="0"/>
              <a:t>However, the agreement (red highlight) in slide 4 means that the actual TDM-</a:t>
            </a:r>
            <a:r>
              <a:rPr lang="en-US" altLang="zh-CN" sz="2400" dirty="0" err="1"/>
              <a:t>ing</a:t>
            </a:r>
            <a:r>
              <a:rPr lang="en-US" altLang="zh-CN" sz="2400" dirty="0"/>
              <a:t> is up to the scheduler.  In regions, where the UE is not allowed to exceed </a:t>
            </a:r>
            <a:r>
              <a:rPr lang="en-US" altLang="zh-CN" sz="2400" dirty="0" err="1"/>
              <a:t>Pcmax</a:t>
            </a:r>
            <a:r>
              <a:rPr lang="en-US" altLang="zh-CN" sz="2400" dirty="0"/>
              <a:t> by regulation, the UE cannot rely on the </a:t>
            </a:r>
            <a:r>
              <a:rPr lang="en-US" altLang="zh-CN" sz="2400" dirty="0" err="1"/>
              <a:t>eNB</a:t>
            </a:r>
            <a:r>
              <a:rPr lang="en-US" altLang="zh-CN" sz="2400" dirty="0"/>
              <a:t> scheduler to meet the regulatory requirements.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00548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/>
              <a:t> </a:t>
            </a:r>
            <a:r>
              <a:rPr lang="en-US" altLang="zh-CN" dirty="0"/>
              <a:t>Proposal 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980728"/>
            <a:ext cx="8496944" cy="5688632"/>
          </a:xfrm>
        </p:spPr>
        <p:txBody>
          <a:bodyPr>
            <a:normAutofit/>
          </a:bodyPr>
          <a:lstStyle/>
          <a:p>
            <a:r>
              <a:rPr lang="en-US" altLang="zh-CN" sz="2800" dirty="0"/>
              <a:t>If enhancements are specified </a:t>
            </a:r>
            <a:r>
              <a:rPr lang="en-US" altLang="zh-CN" sz="2800"/>
              <a:t>for UEs that </a:t>
            </a:r>
            <a:r>
              <a:rPr lang="en-US" altLang="zh-CN" sz="2800" dirty="0"/>
              <a:t>don’t have the capability to handle </a:t>
            </a:r>
            <a:r>
              <a:rPr lang="en-US" sz="2800" dirty="0"/>
              <a:t>P_LTE + P_NR &gt; </a:t>
            </a:r>
            <a:r>
              <a:rPr lang="en-US" sz="2800" dirty="0" err="1"/>
              <a:t>P_cmax</a:t>
            </a:r>
            <a:r>
              <a:rPr lang="en-US" sz="2800" dirty="0"/>
              <a:t>: </a:t>
            </a:r>
          </a:p>
          <a:p>
            <a:pPr lvl="1"/>
            <a:r>
              <a:rPr lang="en-US" sz="2400" dirty="0"/>
              <a:t>When Case 1 TDM pattern is configured, either one of following two operating modes can be configured: </a:t>
            </a:r>
          </a:p>
          <a:p>
            <a:pPr lvl="2"/>
            <a:r>
              <a:rPr lang="en-US" altLang="zh-CN" sz="2000" dirty="0"/>
              <a:t>Mode A) : </a:t>
            </a:r>
            <a:r>
              <a:rPr lang="en-US" sz="2000" dirty="0"/>
              <a:t>P_LTE + P_NR &lt;= </a:t>
            </a:r>
            <a:r>
              <a:rPr lang="en-US" sz="2000" dirty="0" err="1"/>
              <a:t>Pcmax</a:t>
            </a:r>
            <a:r>
              <a:rPr lang="en-US" sz="2000" dirty="0"/>
              <a:t> and NR UL can be scheduled in any UL subframe/slot (while </a:t>
            </a:r>
            <a:r>
              <a:rPr lang="en-GB" sz="2000" dirty="0"/>
              <a:t>the UE behaviour in case of being simultaneously scheduled on LTE and NR uplinks is not specified)</a:t>
            </a:r>
            <a:endParaRPr lang="en-US" sz="2000" dirty="0"/>
          </a:p>
          <a:p>
            <a:pPr lvl="2"/>
            <a:r>
              <a:rPr lang="en-US" altLang="zh-CN" sz="2000" dirty="0"/>
              <a:t>Mode B) : P_LTE + P_NR &gt; </a:t>
            </a:r>
            <a:r>
              <a:rPr lang="en-US" altLang="zh-CN" sz="2000" dirty="0" err="1"/>
              <a:t>Pcmax</a:t>
            </a:r>
            <a:r>
              <a:rPr lang="en-US" altLang="zh-CN" sz="2000" dirty="0"/>
              <a:t> and the UE can assume that no NR UL transmission takes place in an UL subframe/slot that is designated LTE UL in the Case 1 reference TDD configuration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91239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/>
              <a:t> </a:t>
            </a:r>
            <a:r>
              <a:rPr lang="en-US" altLang="zh-CN" dirty="0"/>
              <a:t>Proposal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980728"/>
            <a:ext cx="8496944" cy="5688632"/>
          </a:xfrm>
        </p:spPr>
        <p:txBody>
          <a:bodyPr>
            <a:normAutofit/>
          </a:bodyPr>
          <a:lstStyle/>
          <a:p>
            <a:r>
              <a:rPr lang="en-US" altLang="zh-CN" sz="2400" dirty="0"/>
              <a:t>Observation: </a:t>
            </a:r>
          </a:p>
          <a:p>
            <a:pPr lvl="1"/>
            <a:r>
              <a:rPr lang="en-US" altLang="zh-CN" sz="2000" dirty="0"/>
              <a:t>When the UE can support simultaneous dual </a:t>
            </a:r>
            <a:r>
              <a:rPr lang="en-US" altLang="zh-CN" sz="2000" dirty="0" err="1"/>
              <a:t>Tx</a:t>
            </a:r>
            <a:r>
              <a:rPr lang="en-US" altLang="zh-CN" sz="2000" dirty="0"/>
              <a:t> then allowing dynamic power sharing at the cost of introducing TDM-</a:t>
            </a:r>
            <a:r>
              <a:rPr lang="en-US" altLang="zh-CN" sz="2000" dirty="0" err="1"/>
              <a:t>ing</a:t>
            </a:r>
            <a:r>
              <a:rPr lang="en-US" altLang="zh-CN" sz="2000" dirty="0"/>
              <a:t>, doesn’t actually improve link budget</a:t>
            </a:r>
          </a:p>
          <a:p>
            <a:r>
              <a:rPr lang="en-US" altLang="zh-CN" sz="2400" dirty="0"/>
              <a:t>Proposal: </a:t>
            </a:r>
          </a:p>
          <a:p>
            <a:pPr lvl="1"/>
            <a:r>
              <a:rPr lang="en-US" altLang="zh-CN" sz="2000" dirty="0"/>
              <a:t>We propose that NR does not support Case 1 operation except when there is UL intermodulation issue </a:t>
            </a:r>
          </a:p>
          <a:p>
            <a:pPr lvl="1"/>
            <a:r>
              <a:rPr lang="en-US" altLang="zh-CN" sz="2000" dirty="0"/>
              <a:t>In addition, do not support configured TDM pattern in the following cases: </a:t>
            </a:r>
          </a:p>
          <a:p>
            <a:pPr lvl="2"/>
            <a:r>
              <a:rPr lang="en-US" altLang="zh-CN" sz="1600" dirty="0"/>
              <a:t>LTE FDD CA</a:t>
            </a:r>
          </a:p>
          <a:p>
            <a:pPr lvl="2"/>
            <a:r>
              <a:rPr lang="en-US" altLang="zh-CN" sz="1600" dirty="0"/>
              <a:t>LTE FDD-TDD CA</a:t>
            </a:r>
            <a:endParaRPr lang="en-US" altLang="zh-CN" sz="2000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26600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15029</TotalTime>
  <Words>798</Words>
  <Application>Microsoft Office PowerPoint</Application>
  <PresentationFormat>On-screen Show (4:3)</PresentationFormat>
  <Paragraphs>65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 Unicode MS</vt:lpstr>
      <vt:lpstr>宋体</vt:lpstr>
      <vt:lpstr>Arial</vt:lpstr>
      <vt:lpstr>Calibri</vt:lpstr>
      <vt:lpstr>Office Theme</vt:lpstr>
      <vt:lpstr>Power split in TDM cases</vt:lpstr>
      <vt:lpstr>Background</vt:lpstr>
      <vt:lpstr>Background</vt:lpstr>
      <vt:lpstr>Background</vt:lpstr>
      <vt:lpstr> Background</vt:lpstr>
      <vt:lpstr> Proposal </vt:lpstr>
      <vt:lpstr> Proposal</vt:lpstr>
    </vt:vector>
  </TitlesOfParts>
  <Company>MediaTek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ePDCCH detection for LC/CE UE</dc:title>
  <dc:creator>mtk09788</dc:creator>
  <cp:lastModifiedBy>Peter Gaal</cp:lastModifiedBy>
  <cp:revision>1274</cp:revision>
  <dcterms:created xsi:type="dcterms:W3CDTF">2015-04-22T00:12:23Z</dcterms:created>
  <dcterms:modified xsi:type="dcterms:W3CDTF">2017-11-28T16:53:15Z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(3)wctvVNFDItuebxi7OjfRXDT69y0iwZeFtkmA0JYvbo5TdQzjoqqHUf1F0BcHo5diobcu6c+U
Mzr8Hcgaee0rzU8vie2gsDh2rFH6N2fU4SVi0JJm30OfWCajfcM5gn7ijTf4YdonUP1CRC7g
BiimUtZ71EWlwW78PHEUkPAGTweWK7H6izoMwropEMFbm68bbTbNIIvqa4IRGefcW5S8OCbb
a5Pyw+o2S5e1g5Y08c</vt:lpwstr>
  </property>
  <property fmtid="{D5CDD505-2E9C-101B-9397-08002B2CF9AE}" pid="4" name="_new_ms_pID_725431">
    <vt:lpwstr>5Litb3B+du8jsr8gvRZNHa1sT8afmj/VkiNxGFlo3oA72Durr1LgCO
datZFiyh4G3B6O0NOHz9qpcDmr/S6LcG1hEX6KbFCNF2Ug1uEP83rN3IFuRfU3zcWN5GSn43
zxD4BmYqkg16aelUYQPvQDxfWiF1CHp6VEsmUbjmnnjkda6SDjUpEdGxYJbKxUDE2e8eBuPg
Vm61I0ZayE5IILfrZV85ySr1n3JZl4NJDBWQ</vt:lpwstr>
  </property>
  <property fmtid="{D5CDD505-2E9C-101B-9397-08002B2CF9AE}" pid="5" name="_new_ms_pID_725432">
    <vt:lpwstr>2TQRiLAy4dT/an4k7Ywb8bQPFcosw9hAWSuw
IMzss96wWGcTT0Xm+zQLr5ZkkTPKD1XR/9m3FJbJ7nDq5yhfiuFyBWs8MANz9+Bnosu8Rk1Q
O8hze8e4IH+syYnwKHqOZgH4sux4/sG+C9u/VGnYs7mWCaB1U47RTl0X5b3OQru+B8u9A9iN
V+EG9PY9QMuavRUxTcyMRg00a0HY1B2gbos=</vt:lpwstr>
  </property>
  <property fmtid="{D5CDD505-2E9C-101B-9397-08002B2CF9AE}" pid="6" name="_new_ms_pID_725433">
    <vt:lpwstr>GAW9I+aC9MK+EDyNMB
1BXRZw==</vt:lpwstr>
  </property>
  <property fmtid="{D5CDD505-2E9C-101B-9397-08002B2CF9AE}" pid="7" name="_2015_ms_pID_725343">
    <vt:lpwstr>(3)sMk8pJD1emQhHOA5u+YCjSUEue65XUde+JvT6PJmnIt0ScstLeAPMIEOOcD62yztqH++DMlZ
RdPm6G3EDarw6Q/PWB8lYX/ew43rM/Zde+el2yaTaZWbV1S3EOpdK4PZOPuO26rWuTEFT3JA
738qmJPfcUo7XMWYanURlcHOi8HWocEVxFnTfc9LhlfHORA6fWpCaWT+wC+Dya6VgkL+PEZO
FphtwNT2jGWAP2/fDd</vt:lpwstr>
  </property>
  <property fmtid="{D5CDD505-2E9C-101B-9397-08002B2CF9AE}" pid="8" name="_2015_ms_pID_7253431">
    <vt:lpwstr>t/MHyivg6yrm6QD7PJm4hrMeGMIIfr65QpbI/Zh31gZxM4b8qlvYTY
Ho1KPczP3AeVkD+kCoGqcX4dPH8fgxdAr7s/LO/X4Obj3fVlYp48YM8nDRMzw20GIZ/c6L5W
EYayCzhv8hNHG2dnca9lP4jiVh9RoAZlgguP/ptytK+N9PFIsopA9Q57b2O+3rfMEUoGesco
VbFv8O41hbrazmhH4EYXZlRYewb+LylK4YGw</vt:lpwstr>
  </property>
  <property fmtid="{D5CDD505-2E9C-101B-9397-08002B2CF9AE}" pid="9" name="_2015_ms_pID_7253432">
    <vt:lpwstr>Q9oaIkaCEPHEU/oHd4SDTpHLG1BF0YgosBXM
Ghm4WYpbhgAydPIfqtOLkTyBq2xT1BDSCBIqzdou5DOfYj5oaR8=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1458712156</vt:lpwstr>
  </property>
</Properties>
</file>