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63" r:id="rId7"/>
    <p:sldId id="257" r:id="rId8"/>
    <p:sldId id="258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9" autoAdjust="0"/>
    <p:restoredTop sz="94660"/>
  </p:normalViewPr>
  <p:slideViewPr>
    <p:cSldViewPr snapToGrid="0">
      <p:cViewPr varScale="1">
        <p:scale>
          <a:sx n="51" d="100"/>
          <a:sy n="51" d="100"/>
        </p:scale>
        <p:origin x="96" y="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5/10/relationships/revisionInfo" Target="revisionInfo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82A65-7972-4894-9D26-CCA61C685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4FE365-B117-4B85-808E-9DB4E590EB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CE10-8B20-4766-894F-4C9C6920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E97B-6D22-4A5E-AF11-749589D7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C84B1-99C7-471F-A385-E248EA033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6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5E04C-665D-4D0D-832F-1F7242A5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5840EF-7FB1-417E-8D46-9B63AAFAF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68FE1-68CE-4B9E-B980-837C40D9D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F31F5-9929-4BAB-B786-0C17122E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6C8B4-624B-4F4D-834D-FE248F36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8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702DF5-4F67-4856-9B32-D3EBCF6DC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DF5FEC-C337-433D-847D-72B30E10A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ACFF0-6B07-454B-8E20-26425104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82716-2405-4DB4-ACFD-4B8AC44C1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2BDA3-4399-487A-80A7-B6C0EEBC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43DF-9064-40F5-89FF-7EB59EDC9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275B8-4861-4835-BEB8-58635052C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52EBB-8EC4-49AA-BD66-D8D0A643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9B270-8610-425E-A1C9-98038357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EC619-3C45-4C74-ADCB-2B3B76FF4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3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8F6A1-94DB-424F-A9FC-23AFDF38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EAE4F-3692-4EE4-8280-565108FB4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981CD-C36A-416F-A7AD-F6A2D297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7079-C819-4C62-A706-1F9DE9514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886FB-CD94-4199-98D4-086A04D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29360-4E50-4D36-ABA7-05E9600B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848F5-534D-438C-A0DC-D16953B45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587FA-A981-4960-B0B8-F4B56D3B2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212D7-D9DE-4448-B943-E4EAC78A3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A6B0BA-D460-4780-90BE-F2F681807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E6DF69-CB8F-4318-8BD4-14EA29E3A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6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BF120-CA58-4298-838A-CF2ABD5BD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B36CC-3849-40EF-8B50-C5D222336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D3CA14-51F3-4F47-86E7-4F7335612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EBC9E0-9716-4EE8-AF87-9F8BC5231A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7074D7-3E1B-4DDA-8777-0A8ECA07E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BD9A91-53CD-4DC8-A284-C1D1DAB8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36043F-9816-4898-8838-F079AD81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42B043-6CF3-46A0-8238-5D3592CA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5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537C7-3D19-4B54-A749-CFB94D3C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0AF2EA-986F-4ED6-8A78-541BA10D1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02363-4AEC-4440-9021-0627780C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30C19-79F9-47AF-9303-C31BCD2D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1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D05F9-0A06-4021-9E00-2D56D3EFE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B393A3-B714-46B9-ACCC-C4D01F0DD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20043-31BD-407E-B1B4-881FCC218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3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6A921-A6FD-4382-9BFC-3A493611B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461D0-1033-49C7-89F1-AFB024F45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AF33-61C9-475E-91EF-270612750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35BE0-6668-4400-BF48-47375EF1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F12833-892A-4841-A64A-0B76F0B6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409FC-3EB9-4011-9406-C0A33477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7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0FE3F-5C30-4BD4-B077-9F8DDFDF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1C0326-D696-48E6-8EBC-885777450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53139-CFA6-4E78-970D-5FE86D5BA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9A7243-9856-47D4-869B-AC968B65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B3348-EA69-4354-AE7C-7DE6925F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6176F-E33D-44DF-AF4E-F1B1CD24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2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CFD7A-0C29-49B4-8341-44FD76638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06AD7-E141-4956-982B-A02048442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01DD8-C461-45DA-B6BF-A7E127AB12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A0F3-3D47-42C1-B5B2-5878DB3929C6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8A390-6B1A-4336-BDD2-C442F36EF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CE19D-86A3-4C65-8B6B-E021A414E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9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91/Docs/R1-1720540.zip" TargetMode="External"/><Relationship Id="rId2" Type="http://schemas.openxmlformats.org/officeDocument/2006/relationships/hyperlink" Target="http://www.3gpp.org/ftp/TSG_RAN/WG1_RL1/TSGR1_91/Docs/R1-171985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AUL HARQ and Resource Allocation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GB" dirty="0"/>
              <a:t>Nokia, Broadcom, </a:t>
            </a:r>
            <a:r>
              <a:rPr lang="en-GB" dirty="0" err="1"/>
              <a:t>Cablelabs</a:t>
            </a:r>
            <a:r>
              <a:rPr lang="en-GB" dirty="0"/>
              <a:t>, Ericsson, Huawei, </a:t>
            </a:r>
            <a:r>
              <a:rPr lang="en-GB" dirty="0" err="1"/>
              <a:t>HiSilicon</a:t>
            </a:r>
            <a:r>
              <a:rPr lang="en-GB" dirty="0"/>
              <a:t>, Intel, LGE, Nokia Shanghai Bell, Qualcomm, Samsung, WILUS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/>
              <a:t>R1-1721279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39378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#91	</a:t>
            </a:r>
          </a:p>
          <a:p>
            <a:r>
              <a:rPr lang="en-US" sz="2400" dirty="0"/>
              <a:t>Reno, US, Nov 27– Dec 1 2017</a:t>
            </a:r>
          </a:p>
          <a:p>
            <a:r>
              <a:rPr lang="en-US" altLang="ja-JP" sz="2400" dirty="0"/>
              <a:t>Agenda item </a:t>
            </a:r>
            <a:r>
              <a:rPr lang="en-GB" altLang="ja-JP" sz="2400" dirty="0"/>
              <a:t>6</a:t>
            </a:r>
            <a:r>
              <a:rPr lang="en-GB" sz="2400" dirty="0"/>
              <a:t>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9AEE6-782D-46BC-949B-3367A9A07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F7AC8-51B0-43E6-952F-5B203DF89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A </a:t>
            </a:r>
            <a:r>
              <a:rPr lang="fi-FI" dirty="0" err="1"/>
              <a:t>number</a:t>
            </a:r>
            <a:r>
              <a:rPr lang="fi-FI" dirty="0"/>
              <a:t> of AUL </a:t>
            </a:r>
            <a:r>
              <a:rPr lang="fi-FI" dirty="0" err="1"/>
              <a:t>related</a:t>
            </a:r>
            <a:r>
              <a:rPr lang="fi-FI" dirty="0"/>
              <a:t> </a:t>
            </a:r>
            <a:r>
              <a:rPr lang="fi-FI" dirty="0" err="1"/>
              <a:t>agreements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made in RAN WG meetings in August and October 2017.</a:t>
            </a:r>
          </a:p>
          <a:p>
            <a:r>
              <a:rPr lang="fi-FI" dirty="0" err="1"/>
              <a:t>After</a:t>
            </a:r>
            <a:r>
              <a:rPr lang="fi-FI" dirty="0"/>
              <a:t> RAN1#90bis, </a:t>
            </a:r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AUL </a:t>
            </a:r>
            <a:r>
              <a:rPr lang="fi-FI" dirty="0" err="1"/>
              <a:t>resource</a:t>
            </a:r>
            <a:r>
              <a:rPr lang="fi-FI" dirty="0"/>
              <a:t> </a:t>
            </a:r>
            <a:r>
              <a:rPr lang="fi-FI" dirty="0" err="1"/>
              <a:t>allocation</a:t>
            </a:r>
            <a:r>
              <a:rPr lang="fi-FI" dirty="0"/>
              <a:t> and AUL HARQ </a:t>
            </a:r>
            <a:r>
              <a:rPr lang="fi-FI" dirty="0" err="1"/>
              <a:t>took</a:t>
            </a:r>
            <a:r>
              <a:rPr lang="fi-FI" dirty="0"/>
              <a:t> </a:t>
            </a:r>
            <a:r>
              <a:rPr lang="fi-FI" dirty="0" err="1"/>
              <a:t>place</a:t>
            </a:r>
            <a:r>
              <a:rPr lang="fi-FI" dirty="0"/>
              <a:t>,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summaries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in:</a:t>
            </a:r>
          </a:p>
          <a:p>
            <a:pPr lvl="1"/>
            <a:r>
              <a:rPr lang="en-US" u="sng" dirty="0">
                <a:hlinkClick r:id="rId2"/>
              </a:rPr>
              <a:t>R1-1719850</a:t>
            </a:r>
            <a:r>
              <a:rPr lang="en-US" u="sng" dirty="0"/>
              <a:t> </a:t>
            </a:r>
            <a:r>
              <a:rPr lang="en-US" dirty="0"/>
              <a:t>Summary of email discussion [90b-LTE-19] on AUL resource allocation, Nokia</a:t>
            </a:r>
          </a:p>
          <a:p>
            <a:pPr lvl="1"/>
            <a:r>
              <a:rPr lang="en-US" u="sng" dirty="0">
                <a:hlinkClick r:id="rId3"/>
              </a:rPr>
              <a:t>R1-1720540</a:t>
            </a:r>
            <a:r>
              <a:rPr lang="en-US" u="sng" dirty="0"/>
              <a:t>, </a:t>
            </a:r>
            <a:r>
              <a:rPr lang="en-US" dirty="0"/>
              <a:t>Summary of 90b-LTE-20 email discussion on AUL HARQ design, Ericsson</a:t>
            </a:r>
          </a:p>
          <a:p>
            <a:r>
              <a:rPr lang="en-US" dirty="0"/>
              <a:t>This document provides a set of proposals having wide support, taking both email discussions into account.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96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(1/2)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3143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1:</a:t>
            </a:r>
            <a:r>
              <a:rPr lang="en-US" sz="1600" b="1" dirty="0"/>
              <a:t> AUL subframes are indicated to UE with an RRC-configured bitmap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1b:</a:t>
            </a:r>
            <a:r>
              <a:rPr lang="en-US" sz="1600" b="1" dirty="0"/>
              <a:t> AUL supports both TM1 and TM2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2:</a:t>
            </a:r>
            <a:r>
              <a:rPr lang="en-US" sz="1600" b="1" dirty="0"/>
              <a:t> For TM1, DCI format 0A is used for AUL activation / deactivation 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i-FI" sz="1600" b="1" dirty="0"/>
              <a:t>- FFS: </a:t>
            </a:r>
            <a:r>
              <a:rPr lang="fi-FI" sz="1600" b="1" dirty="0" err="1"/>
              <a:t>whether</a:t>
            </a:r>
            <a:r>
              <a:rPr lang="fi-FI" sz="1600" b="1" dirty="0"/>
              <a:t> to </a:t>
            </a:r>
            <a:r>
              <a:rPr lang="fi-FI" sz="1600" b="1" dirty="0" err="1"/>
              <a:t>use</a:t>
            </a:r>
            <a:r>
              <a:rPr lang="fi-FI" sz="1600" b="1" dirty="0"/>
              <a:t> DCI </a:t>
            </a:r>
            <a:r>
              <a:rPr lang="fi-FI" sz="1600" b="1" dirty="0" err="1"/>
              <a:t>format</a:t>
            </a:r>
            <a:r>
              <a:rPr lang="fi-FI" sz="1600" b="1" dirty="0"/>
              <a:t> 0A </a:t>
            </a:r>
            <a:r>
              <a:rPr lang="fi-FI" sz="1600" b="1" dirty="0" err="1"/>
              <a:t>or</a:t>
            </a:r>
            <a:r>
              <a:rPr lang="fi-FI" sz="1600" b="1" dirty="0"/>
              <a:t> 4A </a:t>
            </a:r>
            <a:r>
              <a:rPr lang="fi-FI" sz="1600" b="1" dirty="0" err="1"/>
              <a:t>with</a:t>
            </a:r>
            <a:r>
              <a:rPr lang="fi-FI" sz="1600" b="1" dirty="0"/>
              <a:t> TM2 (</a:t>
            </a:r>
            <a:r>
              <a:rPr lang="fi-FI" sz="1600" b="1" dirty="0" err="1"/>
              <a:t>note</a:t>
            </a:r>
            <a:r>
              <a:rPr lang="fi-FI" sz="1600" b="1" dirty="0"/>
              <a:t>: </a:t>
            </a:r>
            <a:r>
              <a:rPr lang="fi-FI" sz="1600" b="1" dirty="0" err="1"/>
              <a:t>if</a:t>
            </a:r>
            <a:r>
              <a:rPr lang="fi-FI" sz="1600" b="1" dirty="0"/>
              <a:t> DCI 0A is </a:t>
            </a:r>
            <a:r>
              <a:rPr lang="fi-FI" sz="1600" b="1" dirty="0" err="1"/>
              <a:t>used</a:t>
            </a:r>
            <a:r>
              <a:rPr lang="fi-FI" sz="1600" b="1" dirty="0"/>
              <a:t>, </a:t>
            </a:r>
            <a:r>
              <a:rPr lang="fi-FI" sz="1600" b="1" dirty="0" err="1"/>
              <a:t>the</a:t>
            </a:r>
            <a:r>
              <a:rPr lang="fi-FI" sz="1600" b="1" dirty="0"/>
              <a:t> </a:t>
            </a:r>
            <a:r>
              <a:rPr lang="fi-FI" sz="1600" b="1" dirty="0" err="1"/>
              <a:t>contents</a:t>
            </a:r>
            <a:r>
              <a:rPr lang="fi-FI" sz="1600" b="1" dirty="0"/>
              <a:t> </a:t>
            </a:r>
            <a:r>
              <a:rPr lang="fi-FI" sz="1600" b="1" dirty="0" err="1"/>
              <a:t>will</a:t>
            </a:r>
            <a:r>
              <a:rPr lang="fi-FI" sz="1600" b="1" dirty="0"/>
              <a:t> </a:t>
            </a:r>
            <a:r>
              <a:rPr lang="fi-FI" sz="1600" b="1" dirty="0" err="1"/>
              <a:t>be</a:t>
            </a:r>
            <a:r>
              <a:rPr lang="fi-FI" sz="1600" b="1" dirty="0"/>
              <a:t> </a:t>
            </a:r>
            <a:r>
              <a:rPr lang="fi-FI" sz="1600" b="1" dirty="0" err="1"/>
              <a:t>redefined</a:t>
            </a:r>
            <a:r>
              <a:rPr lang="fi-FI" sz="1600" b="1" dirty="0"/>
              <a:t>)</a:t>
            </a:r>
            <a:endParaRPr lang="en-US" sz="1600" b="1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3</a:t>
            </a:r>
            <a:r>
              <a:rPr lang="en-US" sz="1600" b="1" dirty="0"/>
              <a:t>: the same DCI is used for activation and deactivation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4</a:t>
            </a:r>
            <a:r>
              <a:rPr lang="en-US" sz="1600" b="1" dirty="0"/>
              <a:t>: The same DCI size is used for AUL activation/deactivation and AUL-DFI 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5:</a:t>
            </a:r>
            <a:r>
              <a:rPr lang="en-US" sz="1600" b="1" dirty="0"/>
              <a:t> The same RNTI used to scramble the CRC parity bits of AUL-DFI is used to scramble the CRC parity bits of AUL (de) activation DCI.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6:</a:t>
            </a:r>
            <a:r>
              <a:rPr lang="en-US" sz="1600" b="1" dirty="0"/>
              <a:t> A flag to differentiate between AUL activation/deactivation and AUL-DFI is included into the “AUL DCI” 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7:</a:t>
            </a:r>
            <a:r>
              <a:rPr lang="en-US" sz="1600" b="1" dirty="0"/>
              <a:t> For TM2 with AUL, PMI and MCS for the 2nd CW are included into AUL activation / deactivation DCI [0A or 4A]</a:t>
            </a:r>
            <a:endParaRPr lang="en-US" sz="16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600" b="1" u="sng" dirty="0"/>
              <a:t>Proposal 8:</a:t>
            </a:r>
            <a:r>
              <a:rPr lang="en-US" sz="1600" b="1" dirty="0"/>
              <a:t> UL DMRS Cyclic Shift and OCC can be indicated for an AUL user: </a:t>
            </a:r>
            <a:endParaRPr lang="en-US" sz="1600" dirty="0"/>
          </a:p>
          <a:p>
            <a:pPr>
              <a:lnSpc>
                <a:spcPct val="120000"/>
              </a:lnSpc>
            </a:pPr>
            <a:r>
              <a:rPr lang="en-US" sz="1600" b="1" dirty="0"/>
              <a:t>FFS: UE specific RRC configuration or by using AUL activation / deactivation DCI.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67251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3143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9.</a:t>
            </a:r>
            <a:r>
              <a:rPr lang="en-US" b="1" dirty="0"/>
              <a:t> AUL transmissions are not allowed in the subframes belonging to the DMTC window of the serving cell irrespective of the RRC configured bitmap. 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b="1" dirty="0"/>
              <a:t>FFS: RMTC</a:t>
            </a: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10:</a:t>
            </a:r>
            <a:r>
              <a:rPr lang="en-US" b="1" dirty="0"/>
              <a:t> HARQ-ACK AUL-DFI for a PUSCH transmitted at subframe n is expected at earliest at subframe n+4. </a:t>
            </a: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11</a:t>
            </a:r>
            <a:r>
              <a:rPr lang="en-US" b="1" dirty="0"/>
              <a:t>: AUL-DFI does not include a field indicating MCS</a:t>
            </a: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12: </a:t>
            </a:r>
            <a:r>
              <a:rPr lang="en-US" b="1" dirty="0"/>
              <a:t>For a AUL-DFI received  in subframe n,   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sz="2900" b="1" dirty="0"/>
              <a:t>PMI  (if included in AUL-DFI) in subframe n is applied after subframe n+3 </a:t>
            </a:r>
          </a:p>
          <a:p>
            <a:pPr>
              <a:lnSpc>
                <a:spcPct val="120000"/>
              </a:lnSpc>
            </a:pPr>
            <a:r>
              <a:rPr lang="en-US" sz="2900" b="1" dirty="0"/>
              <a:t>TPC in AUL-DFI in subframe n is applied in the same way as if it had been received through DCI format 3/3A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13:</a:t>
            </a:r>
            <a:r>
              <a:rPr lang="en-US" b="1" dirty="0"/>
              <a:t> Default HARQ-ACK value in AUL-DFI is NACK.</a:t>
            </a:r>
          </a:p>
          <a:p>
            <a:pPr>
              <a:lnSpc>
                <a:spcPct val="120000"/>
              </a:lnSpc>
            </a:pPr>
            <a:r>
              <a:rPr lang="fi-FI" b="1" dirty="0"/>
              <a:t>N</a:t>
            </a:r>
            <a:r>
              <a:rPr lang="en-US" b="1" dirty="0" err="1"/>
              <a:t>ote</a:t>
            </a:r>
            <a:r>
              <a:rPr lang="en-US" b="1" dirty="0"/>
              <a:t>: </a:t>
            </a:r>
            <a:r>
              <a:rPr lang="en-US" dirty="0"/>
              <a:t>after the eNB has reported an ACK/NACK for a given HARQ process once, the HARQ-ACK is set again to the default value, NACK.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14</a:t>
            </a:r>
            <a:r>
              <a:rPr lang="en-US" b="1" dirty="0"/>
              <a:t>: AUL-DFI only transmission by eNB based on Rel-13 Cat-4 LBT priority class is supported.</a:t>
            </a: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b="1" u="sng" dirty="0"/>
              <a:t>Proposal 15: </a:t>
            </a:r>
            <a:r>
              <a:rPr lang="en-US" b="1" dirty="0"/>
              <a:t>AUL retransmission timer is RRC configured.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40859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5NUHHDQN7SK2-1-180494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https://ericoll.internal.ericsson.com/sites/star/_layouts/DocIdRedir.aspx?ID=5NUHHDQN7SK2-1-180494</Url>
      <Description>5NUHHDQN7SK2-1-180494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37B8ABE-524B-42A8-A16B-36B4FCD6BC13}">
  <ds:schemaRefs>
    <ds:schemaRef ds:uri="08b2df90-05d3-4030-90d4-c9feeb4a1cd9"/>
    <ds:schemaRef ds:uri="http://purl.org/dc/elements/1.1/"/>
    <ds:schemaRef ds:uri="http://schemas.microsoft.com/office/infopath/2007/PartnerControls"/>
    <ds:schemaRef ds:uri="http://purl.org/dc/dcmitype/"/>
    <ds:schemaRef ds:uri="http://purl.org/dc/terms/"/>
    <ds:schemaRef ds:uri="http://schemas.microsoft.com/office/2006/documentManagement/types"/>
    <ds:schemaRef ds:uri="7789c8df-cd92-43c1-8a83-195dbc0f0a0a"/>
    <ds:schemaRef ds:uri="http://schemas.openxmlformats.org/package/2006/metadata/core-properties"/>
    <ds:schemaRef ds:uri="http://schemas.microsoft.com/sharepoint/v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EC4E53B-F08A-4D42-9149-9D6AD03E3D2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515C49F-BD28-4364-AC3D-AB3321D63A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AD35200-185B-4716-A494-3229CB345FB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BC8E096-04ED-4711-A877-FC78C085040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240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WF on AUL HARQ and Resource Allocation</vt:lpstr>
      <vt:lpstr>Background</vt:lpstr>
      <vt:lpstr>Proposal (1/2) </vt:lpstr>
      <vt:lpstr>Proposal (2/2)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Nokia</cp:lastModifiedBy>
  <cp:revision>66</cp:revision>
  <dcterms:created xsi:type="dcterms:W3CDTF">2017-08-21T18:52:50Z</dcterms:created>
  <dcterms:modified xsi:type="dcterms:W3CDTF">2017-11-30T22:50:09Z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ede44211-7883-4b54-9c4f-ba6dbc3fef31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