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5"/>
  </p:notesMasterIdLst>
  <p:sldIdLst>
    <p:sldId id="256" r:id="rId2"/>
    <p:sldId id="303" r:id="rId3"/>
    <p:sldId id="305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7" autoAdjust="0"/>
    <p:restoredTop sz="96779" autoAdjust="0"/>
  </p:normalViewPr>
  <p:slideViewPr>
    <p:cSldViewPr>
      <p:cViewPr>
        <p:scale>
          <a:sx n="90" d="100"/>
          <a:sy n="90" d="100"/>
        </p:scale>
        <p:origin x="-678" y="-5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11/30/2017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 smtClean="0"/>
              <a:t>WF on two-port Transmit </a:t>
            </a:r>
            <a:r>
              <a:rPr lang="en-US" altLang="zh-CN" dirty="0" smtClean="0"/>
              <a:t>D</a:t>
            </a:r>
            <a:r>
              <a:rPr lang="en-US" altLang="en-US" dirty="0" smtClean="0"/>
              <a:t>iversity design for PSSCH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Huawei, HiSilicon,…</a:t>
            </a: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80875"/>
            <a:ext cx="86868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3GPP TSG RAN WG1 Meeting #91				</a:t>
            </a:r>
            <a:r>
              <a:rPr lang="en-US" altLang="ko-KR" sz="1800" b="1" smtClean="0"/>
              <a:t>	</a:t>
            </a:r>
            <a:r>
              <a:rPr lang="en-US" altLang="ko-KR" sz="1800" b="1" smtClean="0"/>
              <a:t>R1-1721257</a:t>
            </a:r>
            <a:endParaRPr lang="en-US" altLang="ko-KR" sz="1800" b="1" dirty="0" smtClean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Reno, USA, November 27-December 1, 2017</a:t>
            </a:r>
          </a:p>
          <a:p>
            <a:pPr>
              <a:spcBef>
                <a:spcPct val="0"/>
              </a:spcBef>
              <a:buFontTx/>
              <a:buNone/>
            </a:pPr>
            <a:endParaRPr lang="en-US" altLang="ko-KR" sz="1800" b="1" dirty="0" smtClean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Agenda item – 6.2.3.3.1</a:t>
            </a:r>
            <a:endParaRPr lang="ko-KR" altLang="ko-KR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제목 1"/>
          <p:cNvSpPr>
            <a:spLocks noGrp="1"/>
          </p:cNvSpPr>
          <p:nvPr>
            <p:ph type="title" idx="4294967295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en-US" altLang="ko-KR" sz="4000" smtClean="0">
                <a:cs typeface="Times New Roman" pitchFamily="18" charset="0"/>
              </a:rPr>
              <a:t>Background</a:t>
            </a:r>
            <a:endParaRPr lang="ko-KR" altLang="en-US" sz="4000" smtClean="0">
              <a:cs typeface="Times New Roman" pitchFamily="18" charset="0"/>
            </a:endParaRPr>
          </a:p>
        </p:txBody>
      </p:sp>
      <p:sp>
        <p:nvSpPr>
          <p:cNvPr id="4099" name="내용 개체 틀 2"/>
          <p:cNvSpPr>
            <a:spLocks noGrp="1"/>
          </p:cNvSpPr>
          <p:nvPr>
            <p:ph idx="4294967295"/>
          </p:nvPr>
        </p:nvSpPr>
        <p:spPr>
          <a:xfrm>
            <a:off x="482600" y="990600"/>
            <a:ext cx="8382000" cy="5334000"/>
          </a:xfrm>
        </p:spPr>
        <p:txBody>
          <a:bodyPr/>
          <a:lstStyle/>
          <a:p>
            <a:r>
              <a:rPr lang="en-US" altLang="zh-CN" sz="2000" dirty="0" smtClean="0"/>
              <a:t>At the RAN1 #90, the following working assumption for </a:t>
            </a:r>
            <a:r>
              <a:rPr lang="en-US" altLang="zh-CN" sz="2000" dirty="0" err="1" smtClean="0"/>
              <a:t>TxD</a:t>
            </a:r>
            <a:r>
              <a:rPr lang="en-US" altLang="zh-CN" sz="2000" dirty="0" smtClean="0"/>
              <a:t> on PSSCH was reached</a:t>
            </a:r>
            <a:endParaRPr lang="zh-CN" altLang="zh-CN" sz="2000" dirty="0" smtClean="0"/>
          </a:p>
          <a:p>
            <a:pPr lvl="0"/>
            <a:r>
              <a:rPr lang="en-US" altLang="zh-CN" sz="2000" i="1" dirty="0" smtClean="0"/>
              <a:t>For designing PSSCH, RAN1 assumes the use of two-port non-transparent transmit diversity</a:t>
            </a:r>
            <a:endParaRPr lang="zh-CN" altLang="zh-CN" sz="2000" dirty="0" smtClean="0"/>
          </a:p>
          <a:p>
            <a:pPr lvl="1"/>
            <a:r>
              <a:rPr lang="en-US" altLang="zh-CN" sz="1800" i="1" dirty="0" smtClean="0"/>
              <a:t>The use of non-transparent transmit diversity is configured. </a:t>
            </a:r>
            <a:endParaRPr lang="zh-CN" altLang="zh-CN" sz="1800" dirty="0" smtClean="0"/>
          </a:p>
          <a:p>
            <a:pPr lvl="1"/>
            <a:r>
              <a:rPr lang="en-US" altLang="zh-CN" sz="1800" i="1" dirty="0" smtClean="0"/>
              <a:t>Details, including diversity scheme, are FFS</a:t>
            </a:r>
            <a:endParaRPr lang="zh-CN" altLang="zh-CN" sz="1800" dirty="0" smtClean="0"/>
          </a:p>
          <a:p>
            <a:pPr lvl="1"/>
            <a:r>
              <a:rPr lang="en-US" altLang="zh-CN" sz="1800" i="1" dirty="0" smtClean="0"/>
              <a:t>Support of transmission and/or reception up to UE capability</a:t>
            </a:r>
            <a:endParaRPr lang="zh-CN" altLang="zh-CN" sz="1800" dirty="0" smtClean="0"/>
          </a:p>
          <a:p>
            <a:pPr lvl="2"/>
            <a:r>
              <a:rPr lang="en-US" altLang="zh-CN" sz="1600" i="1" dirty="0" smtClean="0"/>
              <a:t>Note: It is RAN1 understanding that requirements on capabilities can be set at regional level and are outside 3GPP scope</a:t>
            </a:r>
            <a:endParaRPr lang="zh-CN" altLang="zh-CN" sz="1600" dirty="0" smtClean="0"/>
          </a:p>
          <a:p>
            <a:pPr lvl="1"/>
            <a:r>
              <a:rPr lang="en-US" altLang="zh-CN" sz="1800" i="1" dirty="0" smtClean="0"/>
              <a:t>Send LS to RAN4 to ask their opinion about when non-transparent scheme for transmit diversity is used by Rel-15 UEs:</a:t>
            </a:r>
            <a:endParaRPr lang="zh-CN" altLang="zh-CN" sz="1800" dirty="0" smtClean="0"/>
          </a:p>
          <a:p>
            <a:pPr lvl="2"/>
            <a:r>
              <a:rPr lang="en-US" altLang="zh-CN" sz="1600" i="1" dirty="0" smtClean="0"/>
              <a:t>Impact on Rel-14 UEs of PSSCH-RSRP measurement accuracy</a:t>
            </a:r>
            <a:endParaRPr lang="zh-CN" altLang="zh-CN" sz="1600" dirty="0" smtClean="0"/>
          </a:p>
          <a:p>
            <a:pPr lvl="2"/>
            <a:r>
              <a:rPr lang="en-US" altLang="zh-CN" sz="1600" i="1" dirty="0" smtClean="0"/>
              <a:t>MPR for Rel-15 UEs</a:t>
            </a:r>
            <a:endParaRPr lang="zh-CN" altLang="zh-CN" sz="1600" dirty="0" smtClean="0"/>
          </a:p>
          <a:p>
            <a:pPr lvl="0"/>
            <a:r>
              <a:rPr lang="en-US" altLang="zh-CN" sz="2000" i="1" dirty="0" smtClean="0"/>
              <a:t>Non-transparent Transmit diversity is not used in the following cases:</a:t>
            </a:r>
            <a:endParaRPr lang="zh-CN" altLang="zh-CN" sz="2000" dirty="0" smtClean="0"/>
          </a:p>
          <a:p>
            <a:pPr lvl="1"/>
            <a:r>
              <a:rPr lang="en-US" altLang="zh-CN" sz="1800" i="1" dirty="0" smtClean="0"/>
              <a:t>When communicating with Rel-14 UEs</a:t>
            </a:r>
            <a:endParaRPr lang="zh-CN" altLang="zh-CN" sz="1800" dirty="0" smtClean="0"/>
          </a:p>
          <a:p>
            <a:pPr lvl="1"/>
            <a:r>
              <a:rPr lang="en-US" altLang="zh-CN" sz="1800" i="1" dirty="0" smtClean="0"/>
              <a:t>When there is a high probability of resource collision with Rel-14 UEs</a:t>
            </a:r>
            <a:endParaRPr lang="zh-CN" altLang="zh-CN" sz="1800" dirty="0" smtClean="0"/>
          </a:p>
          <a:p>
            <a:pPr>
              <a:defRPr/>
            </a:pPr>
            <a:endParaRPr lang="en-US" altLang="ko-KR" sz="900" dirty="0" smtClean="0">
              <a:cs typeface="Times New Roman" pitchFamily="18" charset="0"/>
            </a:endParaRPr>
          </a:p>
        </p:txBody>
      </p:sp>
      <p:sp>
        <p:nvSpPr>
          <p:cNvPr id="5124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25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26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27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28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29" name="Rectangle 5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0" name="Rectangle 7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1" name="Rectangle 9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2" name="Rectangle 11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3" name="Rectangle 13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4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5" name="Rectangle 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6" name="Rectangle 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7" name="Rectangle 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8" name="Rectangle 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39" name="Rectangle 10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40" name="Rectangle 12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41" name="Rectangle 14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42" name="Rectangle 16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  <p:sp>
        <p:nvSpPr>
          <p:cNvPr id="5143" name="Rectangle 18"/>
          <p:cNvSpPr>
            <a:spLocks noChangeArrowheads="1"/>
          </p:cNvSpPr>
          <p:nvPr/>
        </p:nvSpPr>
        <p:spPr bwMode="auto">
          <a:xfrm>
            <a:off x="0" y="-152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1" hangingPunct="1"/>
            <a:endParaRPr lang="ko-KR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/>
          <a:lstStyle/>
          <a:p>
            <a:r>
              <a:rPr lang="en-US" dirty="0" smtClean="0"/>
              <a:t>Proposals</a:t>
            </a:r>
            <a:endParaRPr lang="ru-RU" dirty="0"/>
          </a:p>
        </p:txBody>
      </p:sp>
      <p:sp>
        <p:nvSpPr>
          <p:cNvPr id="16" name="内容占位符 15"/>
          <p:cNvSpPr>
            <a:spLocks noGrp="1"/>
          </p:cNvSpPr>
          <p:nvPr>
            <p:ph idx="1"/>
          </p:nvPr>
        </p:nvSpPr>
        <p:spPr>
          <a:xfrm>
            <a:off x="457200" y="1600200"/>
            <a:ext cx="8382000" cy="4525963"/>
          </a:xfrm>
        </p:spPr>
        <p:txBody>
          <a:bodyPr/>
          <a:lstStyle/>
          <a:p>
            <a:r>
              <a:rPr lang="en-US" altLang="zh-CN" dirty="0" smtClean="0"/>
              <a:t>Assuming the use of two-port non-transparent transmit diversity for PSSCH, </a:t>
            </a:r>
            <a:r>
              <a:rPr lang="en-GB" altLang="zh-CN" dirty="0" err="1" smtClean="0"/>
              <a:t>downselect</a:t>
            </a:r>
            <a:r>
              <a:rPr lang="en-GB" altLang="zh-CN" dirty="0" smtClean="0"/>
              <a:t> one among the following candidate schemes</a:t>
            </a:r>
          </a:p>
          <a:p>
            <a:pPr lvl="1"/>
            <a:r>
              <a:rPr lang="en-GB" altLang="zh-CN" dirty="0" smtClean="0"/>
              <a:t>Option 1: SFBC-based scheme</a:t>
            </a:r>
          </a:p>
          <a:p>
            <a:pPr lvl="1"/>
            <a:r>
              <a:rPr lang="en-GB" altLang="zh-CN" dirty="0" smtClean="0"/>
              <a:t>Option 2: STBC (half symbol) </a:t>
            </a:r>
          </a:p>
          <a:p>
            <a:pPr lvl="1"/>
            <a:r>
              <a:rPr lang="en-GB" altLang="zh-CN" dirty="0" smtClean="0"/>
              <a:t>Option 3: Slot-level PVS + SFBC</a:t>
            </a:r>
            <a:r>
              <a:rPr lang="en-GB" altLang="zh-CN" dirty="0" smtClean="0">
                <a:solidFill>
                  <a:srgbClr val="FF0000"/>
                </a:solidFill>
              </a:rPr>
              <a:t>-based</a:t>
            </a:r>
            <a:r>
              <a:rPr lang="en-GB" altLang="zh-CN" dirty="0" smtClean="0"/>
              <a:t> or STBC</a:t>
            </a:r>
            <a:endParaRPr lang="en-US" altLang="zh-CN" dirty="0" smtClean="0"/>
          </a:p>
          <a:p>
            <a:endParaRPr lang="zh-CN" altLang="en-US" i="1" dirty="0"/>
          </a:p>
        </p:txBody>
      </p:sp>
    </p:spTree>
    <p:extLst>
      <p:ext uri="{BB962C8B-B14F-4D97-AF65-F5344CB8AC3E}">
        <p14:creationId xmlns="" xmlns:p14="http://schemas.microsoft.com/office/powerpoint/2010/main" val="3400206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199</Words>
  <Application>Microsoft Office PowerPoint</Application>
  <PresentationFormat>全屏显示(4:3)</PresentationFormat>
  <Paragraphs>25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WF on two-port Transmit Diversity design for PSSCH</vt:lpstr>
      <vt:lpstr>Background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2017-11-30T16:14:19Z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1e659312-ef3e-4cad-b687-93b6cd6b046f</vt:lpwstr>
  </property>
  <property fmtid="{D5CDD505-2E9C-101B-9397-08002B2CF9AE}" pid="3" name="CTP_TimeStamp">
    <vt:lpwstr>2016-11-16 08:46:37Z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(3)L8ncR+p89PgDitrXJaw9KAki6wQKZ/AtfoU9xo6e2xt3UTcmVyVWDIAD4jNAT11g/1pKpnuH
rYvjWArwlfjn7r74bLF8fb+nfVcSwA9PlL1mHEGdT9QJneE2eh9DTmziI+BKxHX12fSvoTof
/8fK991Z3BzSsoN9r4dJahwGUZ29Yzaqixo76rXWxvbLuH1h9VLEeNwOzZt8HfGT9hkJB9mJ
YHrhrel3WdD7ve4STe</vt:lpwstr>
  </property>
  <property fmtid="{D5CDD505-2E9C-101B-9397-08002B2CF9AE}" pid="9" name="_2015_ms_pID_7253431">
    <vt:lpwstr>MomiKusYrCFPdHa6IjGcm7Ct4+0u51C/gAYSfqb+o1k28wT8IbrcW7
Vl5bIMEO0LFsAGHpXnNohAkLAwfaG5/nWiXgITgI4vazNg0Ykg5kpZO01db8EFLHjv5L3lNS
IccTdyQrKwM3wc4hOWlBIXDxeBqusrla7aFQRlcvFsBZ44IMcPj/EBSMMwxZhD8NbAGf7k9R
Dos31VZB3JminhyY7aaj+a4YNIQ+IRAFnz78</vt:lpwstr>
  </property>
  <property fmtid="{D5CDD505-2E9C-101B-9397-08002B2CF9AE}" pid="10" name="_2015_ms_pID_7253432">
    <vt:lpwstr>zg==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1512058449</vt:lpwstr>
  </property>
</Properties>
</file>