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9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26D069-608D-4144-9E17-96591B3A09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4C00EF-DE53-4BB5-9BD6-F9A1898E8C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A86BD2-9332-405C-9ED9-73060EF52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6F2D-E632-4B13-91E6-0AAC1167D851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6B423E-2910-455D-9943-112736AFF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F8C3C5-09B3-4697-9AE1-D3CA43094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E1A22-EC8C-4674-B38A-74F67D2D3E7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30384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1DDC38-7D1C-4F9F-8684-097345CE9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6FBF28-F127-422A-BFCD-0E78B73FE7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F50DA7-863F-46EE-A8F2-7AB3BF820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6F2D-E632-4B13-91E6-0AAC1167D851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5C6073-5CCA-40D9-804F-8975C7DF9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1EF042-2F0C-474B-9064-68D29709D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E1A22-EC8C-4674-B38A-74F67D2D3E7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3677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43E84C7-8E61-411C-BB17-91CE6AEEEA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83D823-9143-4882-A580-CEFDE50725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E904E1-6E4B-4D8E-94E8-495FD2FDA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6F2D-E632-4B13-91E6-0AAC1167D851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CE7E0B-4639-46AC-8A1A-E12DCA001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333880-02CC-4068-822F-2C59B4C7D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E1A22-EC8C-4674-B38A-74F67D2D3E7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82890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6EA69-0542-49D8-9798-6E96A5A97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6C89F9-CEB4-4FEC-BD03-83F40764A0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5170A6-C8CC-444A-9274-741CD3D57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6F2D-E632-4B13-91E6-0AAC1167D851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C8474-C3B9-4041-B91F-0C6C940C6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99B47-569C-4B55-BE4B-3AC145CD8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E1A22-EC8C-4674-B38A-74F67D2D3E7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97274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0E7D4-C426-43FC-9C88-9FCCBB1B0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E2A341-047A-47DE-8E0F-0BC7E9C4A2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EB3AD-D5A6-4A20-B4B4-0C06CC298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6F2D-E632-4B13-91E6-0AAC1167D851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540095-15BC-47CA-95DB-F0A4196F6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D013A4-86BE-4225-A844-A6ED7BB11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E1A22-EC8C-4674-B38A-74F67D2D3E7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63101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261645-DD64-4C46-8EDF-A28C9B0F8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289C8A-A1A1-4CF8-AFDD-88764CC59C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74477F-D968-41E3-88FB-C50AEEAC96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9798DD-81AB-433E-BC3A-9684EE15F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6F2D-E632-4B13-91E6-0AAC1167D851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2EF34C-1CDF-48AC-B671-9379AA9A2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12B768-47AF-4BB0-B3D8-358537F86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E1A22-EC8C-4674-B38A-74F67D2D3E7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15652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A318E-9606-4A4A-A494-EA79727BA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F87ADF-D498-43C9-B77B-76463EFB17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878ABB-EEAC-4966-85C2-45CF08080E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BD2FBF-BE0E-4609-95F2-A4C1EA425A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EA1BD0-CEF8-4B83-97A2-8677837275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F32B95C-DC89-4712-83C1-17882B31E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6F2D-E632-4B13-91E6-0AAC1167D851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1267827-C159-473D-9897-9DABB26C1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ABCBBA-D755-4631-915F-0F8845ECF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E1A22-EC8C-4674-B38A-74F67D2D3E7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83553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E427F-0AC9-419D-8E1F-4A55C083E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52EC2B-A05B-4527-8930-D55A0F9CE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6F2D-E632-4B13-91E6-0AAC1167D851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24350E-98A3-4590-9F65-1EDD5D5A3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122FF4-C88B-4F79-842F-64E77EB34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E1A22-EC8C-4674-B38A-74F67D2D3E7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00352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B40F47-2237-4934-B6F8-106754DAC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6F2D-E632-4B13-91E6-0AAC1167D851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B6DAFF-FBC0-451A-8E74-4A71A3019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1C9214-8858-4489-8E6C-F765E5908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E1A22-EC8C-4674-B38A-74F67D2D3E7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86091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63630-AB61-4FC8-9E52-267ACECE1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DD1E32-5FE8-41CD-B306-82D3EF86DA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D62CF2-A1B9-4E47-8172-6892CB2480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EFD889-C5A3-48BA-861D-9F31286B4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6F2D-E632-4B13-91E6-0AAC1167D851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D5A5B8-224A-414B-AC4A-A3622F442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E2EA68-DD6D-4CB9-96AB-6AB851D69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E1A22-EC8C-4674-B38A-74F67D2D3E7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3889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EEC193-8662-4818-A206-16CE246191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1DF759-3DCB-4560-BD05-C0C6B546C4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899136-67EF-4F83-A47C-5EE7E6615C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03F56E-1B9C-46DC-A825-47966971C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B6F2D-E632-4B13-91E6-0AAC1167D851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432505-77C7-4497-ABBE-EEA151DC5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EA369B-E5C1-4A32-976F-82345B70F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E1A22-EC8C-4674-B38A-74F67D2D3E7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18856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DBBE40-8FD1-47FD-87D2-63579041F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D40605-E4A8-46CF-9FE6-FF8657295F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45E992-7712-438B-849B-7E1F7B0FB5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BB6F2D-E632-4B13-91E6-0AAC1167D851}" type="datetimeFigureOut">
              <a:rPr lang="en-IN" smtClean="0"/>
              <a:t>30-11-2017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E23981-125D-4C3E-B8D4-39D8494F0C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EE7846-40EF-4B2F-A1C6-247172CD76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E1A22-EC8C-4674-B38A-74F67D2D3E7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98464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17C89-BC6C-4D01-A959-8118FEF847F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NPRACH Design for NB-IoT TDD</a:t>
            </a:r>
            <a:endParaRPr lang="en-I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774E36-B96F-4AE7-B28D-0F70CE3E8E5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Nokia, Nokia Shanghai Bell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69738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BF1774-0310-450A-9C20-6BC5934B3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F5F967-F4EB-47B4-8318-7D339C1281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 per RAN90bis agreements different NPRACH Formats needs to be defined for 1,2,3 contiguous uplink subframes.</a:t>
            </a:r>
          </a:p>
          <a:p>
            <a:r>
              <a:rPr lang="en-US" dirty="0"/>
              <a:t>All the formats should have </a:t>
            </a:r>
          </a:p>
          <a:p>
            <a:pPr lvl="1"/>
            <a:r>
              <a:rPr lang="en-US" dirty="0"/>
              <a:t>Same number of symbol groups per preamble and also </a:t>
            </a:r>
          </a:p>
          <a:p>
            <a:pPr lvl="1"/>
            <a:r>
              <a:rPr lang="en-US" dirty="0"/>
              <a:t>The repetition period </a:t>
            </a:r>
          </a:p>
          <a:p>
            <a:pPr marL="0" indent="0">
              <a:buNone/>
            </a:pPr>
            <a:r>
              <a:rPr lang="en-US" dirty="0"/>
              <a:t>   so that latency and resource allocation for NPRACH remains same across different formats.</a:t>
            </a:r>
          </a:p>
          <a:p>
            <a:r>
              <a:rPr lang="en-US" dirty="0"/>
              <a:t>Format which allows fitting the NPRACH preamble in single contiguous transmission is considered for higher UL subframe configurations.</a:t>
            </a:r>
          </a:p>
          <a:p>
            <a:pPr marL="0" indent="0"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93861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81E2A3-FD33-414F-8372-5E2AA56E3E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344" y="680483"/>
            <a:ext cx="10515600" cy="4911689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/>
              <a:t>Proposed Common Parameters for All Formats</a:t>
            </a:r>
          </a:p>
          <a:p>
            <a:r>
              <a:rPr lang="en-US" dirty="0"/>
              <a:t>Common value for NPRACH Repetition Interval.</a:t>
            </a:r>
          </a:p>
          <a:p>
            <a:pPr lvl="1"/>
            <a:r>
              <a:rPr lang="en-US" dirty="0"/>
              <a:t>One NPRACH Preamble for every radio frames for all Formats.</a:t>
            </a:r>
          </a:p>
          <a:p>
            <a:r>
              <a:rPr lang="en-US" dirty="0"/>
              <a:t>Common value for P for all NPRACH Formats (P=4)</a:t>
            </a:r>
          </a:p>
          <a:p>
            <a:r>
              <a:rPr lang="en-US" dirty="0"/>
              <a:t>G and N depends on available uplink subframes to fit NPRACH Preamble within radio frame.</a:t>
            </a:r>
          </a:p>
          <a:p>
            <a:r>
              <a:rPr lang="en-US" dirty="0"/>
              <a:t>Symbols of UPPTS should be considered for NPRACH transmission </a:t>
            </a:r>
          </a:p>
          <a:p>
            <a:pPr marL="0" indent="0">
              <a:buNone/>
            </a:pPr>
            <a:r>
              <a:rPr lang="en-US" b="1" dirty="0"/>
              <a:t>Proposed Format with P=4 for all Formats with single NPRACH preamble/radio frame</a:t>
            </a:r>
          </a:p>
          <a:p>
            <a:pPr lvl="1"/>
            <a:r>
              <a:rPr lang="en-US" dirty="0"/>
              <a:t>3 NPRACH Formats are defined for NB-IoT TDD operation with P=4</a:t>
            </a:r>
          </a:p>
          <a:p>
            <a:pPr lvl="2"/>
            <a:r>
              <a:rPr lang="en-US" dirty="0"/>
              <a:t>NPRACH Format 1 (1 </a:t>
            </a:r>
            <a:r>
              <a:rPr lang="en-US" dirty="0" err="1"/>
              <a:t>msec</a:t>
            </a:r>
            <a:r>
              <a:rPr lang="en-US" dirty="0"/>
              <a:t>) : P=4/G=2/N=1</a:t>
            </a:r>
          </a:p>
          <a:p>
            <a:pPr lvl="2"/>
            <a:r>
              <a:rPr lang="en-US" dirty="0"/>
              <a:t>NPRACH Format 2 (2 </a:t>
            </a:r>
            <a:r>
              <a:rPr lang="en-US" dirty="0" err="1"/>
              <a:t>msec</a:t>
            </a:r>
            <a:r>
              <a:rPr lang="en-US" dirty="0"/>
              <a:t>) : P=4 ,G=2,N=2 /P=4,G=4,N=1</a:t>
            </a:r>
          </a:p>
          <a:p>
            <a:pPr lvl="2"/>
            <a:r>
              <a:rPr lang="en-US" dirty="0"/>
              <a:t>NPRACH Format 3 (3 </a:t>
            </a:r>
            <a:r>
              <a:rPr lang="en-US" dirty="0" err="1"/>
              <a:t>msec</a:t>
            </a:r>
            <a:r>
              <a:rPr lang="en-US" dirty="0"/>
              <a:t>) : P=4 /G=4/N=2</a:t>
            </a:r>
          </a:p>
          <a:p>
            <a:pPr lvl="1"/>
            <a:r>
              <a:rPr lang="en-US" dirty="0"/>
              <a:t>CP and GP values for the NPRACH Formats configurable depending on available UPPPTS symbols.</a:t>
            </a:r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995882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52A50-C495-40C1-9229-AFD98E6FC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Mapping of NPRACH Formats to UL/DL configurations</a:t>
            </a:r>
            <a:endParaRPr lang="en-IN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57BD114-2C25-4EDA-8298-58B8F43DB8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559962"/>
              </p:ext>
            </p:extLst>
          </p:nvPr>
        </p:nvGraphicFramePr>
        <p:xfrm>
          <a:off x="936845" y="2208224"/>
          <a:ext cx="9759508" cy="307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1901">
                  <a:extLst>
                    <a:ext uri="{9D8B030D-6E8A-4147-A177-3AD203B41FA5}">
                      <a16:colId xmlns:a16="http://schemas.microsoft.com/office/drawing/2014/main" val="1235088289"/>
                    </a:ext>
                  </a:extLst>
                </a:gridCol>
                <a:gridCol w="1951901">
                  <a:extLst>
                    <a:ext uri="{9D8B030D-6E8A-4147-A177-3AD203B41FA5}">
                      <a16:colId xmlns:a16="http://schemas.microsoft.com/office/drawing/2014/main" val="576078764"/>
                    </a:ext>
                  </a:extLst>
                </a:gridCol>
                <a:gridCol w="1385459">
                  <a:extLst>
                    <a:ext uri="{9D8B030D-6E8A-4147-A177-3AD203B41FA5}">
                      <a16:colId xmlns:a16="http://schemas.microsoft.com/office/drawing/2014/main" val="3680219267"/>
                    </a:ext>
                  </a:extLst>
                </a:gridCol>
                <a:gridCol w="1343453">
                  <a:extLst>
                    <a:ext uri="{9D8B030D-6E8A-4147-A177-3AD203B41FA5}">
                      <a16:colId xmlns:a16="http://schemas.microsoft.com/office/drawing/2014/main" val="498220398"/>
                    </a:ext>
                  </a:extLst>
                </a:gridCol>
                <a:gridCol w="1129450">
                  <a:extLst>
                    <a:ext uri="{9D8B030D-6E8A-4147-A177-3AD203B41FA5}">
                      <a16:colId xmlns:a16="http://schemas.microsoft.com/office/drawing/2014/main" val="3884960366"/>
                    </a:ext>
                  </a:extLst>
                </a:gridCol>
                <a:gridCol w="1158078">
                  <a:extLst>
                    <a:ext uri="{9D8B030D-6E8A-4147-A177-3AD203B41FA5}">
                      <a16:colId xmlns:a16="http://schemas.microsoft.com/office/drawing/2014/main" val="2070662921"/>
                    </a:ext>
                  </a:extLst>
                </a:gridCol>
                <a:gridCol w="839266">
                  <a:extLst>
                    <a:ext uri="{9D8B030D-6E8A-4147-A177-3AD203B41FA5}">
                      <a16:colId xmlns:a16="http://schemas.microsoft.com/office/drawing/2014/main" val="40184531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000" dirty="0"/>
                        <a:t>UL/DL Configuration</a:t>
                      </a:r>
                      <a:endParaRPr lang="en-IN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NPRACH Format </a:t>
                      </a:r>
                      <a:endParaRPr lang="en-IN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P</a:t>
                      </a:r>
                      <a:endParaRPr lang="en-IN" sz="1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G</a:t>
                      </a:r>
                      <a:endParaRPr lang="en-IN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N</a:t>
                      </a:r>
                      <a:endParaRPr lang="en-IN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NPRACH Split</a:t>
                      </a:r>
                      <a:endParaRPr lang="en-IN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err="1"/>
                        <a:t>Num</a:t>
                      </a:r>
                      <a:r>
                        <a:rPr lang="en-US" sz="1000" dirty="0"/>
                        <a:t> NPRACH preambles per radio frame</a:t>
                      </a:r>
                      <a:endParaRPr lang="en-IN" sz="10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2667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#1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Format 2A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  <a:endParaRPr lang="en-IN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en-IN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1125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#2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Format 1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  <a:endParaRPr lang="en-IN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en-IN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7779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#3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Format 3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  <a:endParaRPr lang="en-IN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en-IN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493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#4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Format 2B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  <a:endParaRPr lang="en-IN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en-IN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8937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#6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Format 3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  <a:endParaRPr lang="en-IN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en-IN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9924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#6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Format 2A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  <a:endParaRPr lang="en-IN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en-IN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3041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6757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A07AC-AB3B-4EF8-B061-CD8996333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Carrier spacing for NPRACH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23CCB4-4147-4594-932C-BD210D0AD9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NPRACH format uses 3.75 KHz.</a:t>
            </a:r>
          </a:p>
          <a:p>
            <a:r>
              <a:rPr lang="en-US" dirty="0"/>
              <a:t>FFS : NPRACH format using 15 KHz can be considered for higher cell radius support than 40 KM.</a:t>
            </a:r>
          </a:p>
          <a:p>
            <a:r>
              <a:rPr lang="en-US" dirty="0"/>
              <a:t>No support for other SCS for NPRACH</a:t>
            </a:r>
          </a:p>
          <a:p>
            <a:pPr marL="0" indent="0"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296814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373</Words>
  <Application>Microsoft Office PowerPoint</Application>
  <PresentationFormat>Widescreen</PresentationFormat>
  <Paragraphs>78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Way Forward on NPRACH Design for NB-IoT TDD</vt:lpstr>
      <vt:lpstr>Background</vt:lpstr>
      <vt:lpstr>PowerPoint Presentation</vt:lpstr>
      <vt:lpstr>Mapping of NPRACH Formats to UL/DL configurations</vt:lpstr>
      <vt:lpstr>Carrier spacing for NPRACH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NPRACH Design for NB-IoT TDD</dc:title>
  <dc:creator>Nokia</dc:creator>
  <cp:lastModifiedBy>Nokia</cp:lastModifiedBy>
  <cp:revision>16</cp:revision>
  <dcterms:created xsi:type="dcterms:W3CDTF">2017-11-27T08:41:21Z</dcterms:created>
  <dcterms:modified xsi:type="dcterms:W3CDTF">2017-11-30T02:50:42Z</dcterms:modified>
</cp:coreProperties>
</file>