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SIB1-NB transmission in TDD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>
            <a:normAutofit/>
          </a:bodyPr>
          <a:lstStyle/>
          <a:p>
            <a:r>
              <a:rPr lang="sv-SE" dirty="0" smtClean="0"/>
              <a:t>Huawei, HiSilicon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da-DK" altLang="zh-CN" dirty="0">
                <a:latin typeface="Calibri" pitchFamily="34" charset="0"/>
                <a:cs typeface="Times New Roman" pitchFamily="18" charset="0"/>
              </a:rPr>
              <a:t>Reno, USA, November 27 - December </a:t>
            </a:r>
            <a:r>
              <a:rPr lang="da-DK" altLang="zh-CN" dirty="0" smtClean="0">
                <a:latin typeface="Calibri" pitchFamily="34" charset="0"/>
                <a:cs typeface="Times New Roman" pitchFamily="18" charset="0"/>
              </a:rPr>
              <a:t>1,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6.2.6.3.1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R1-1721213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1072593"/>
            <a:ext cx="10817604" cy="4351338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200" dirty="0">
                <a:solidFill>
                  <a:prstClr val="black"/>
                </a:solidFill>
              </a:rPr>
              <a:t>In </a:t>
            </a:r>
            <a:r>
              <a:rPr lang="en-US" altLang="zh-CN" sz="2200" dirty="0" smtClean="0">
                <a:solidFill>
                  <a:prstClr val="black"/>
                </a:solidFill>
              </a:rPr>
              <a:t>RAN1#90bis, </a:t>
            </a:r>
            <a:r>
              <a:rPr lang="en-US" altLang="zh-CN" sz="2200" dirty="0">
                <a:solidFill>
                  <a:prstClr val="black"/>
                </a:solidFill>
              </a:rPr>
              <a:t>the following for </a:t>
            </a:r>
            <a:r>
              <a:rPr lang="en-US" altLang="zh-CN" sz="2200" dirty="0" smtClean="0">
                <a:solidFill>
                  <a:prstClr val="black"/>
                </a:solidFill>
              </a:rPr>
              <a:t>SIB1-NB transmission was </a:t>
            </a:r>
            <a:r>
              <a:rPr lang="en-US" altLang="zh-CN" sz="2200" dirty="0">
                <a:solidFill>
                  <a:prstClr val="black"/>
                </a:solidFill>
              </a:rPr>
              <a:t>agreed</a:t>
            </a:r>
            <a:r>
              <a:rPr lang="en-US" altLang="zh-CN" sz="2200" dirty="0" smtClean="0">
                <a:solidFill>
                  <a:prstClr val="black"/>
                </a:solidFill>
              </a:rPr>
              <a:t>:</a:t>
            </a:r>
            <a:endParaRPr lang="en-US" altLang="zh-CN" sz="1800" dirty="0" smtClean="0">
              <a:solidFill>
                <a:prstClr val="black"/>
              </a:solidFill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1800" dirty="0" smtClean="0">
                <a:solidFill>
                  <a:prstClr val="black"/>
                </a:solidFill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zh-CN" sz="1800" dirty="0">
                <a:solidFill>
                  <a:prstClr val="black"/>
                </a:solidFill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800" dirty="0">
              <a:solidFill>
                <a:prstClr val="black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It 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is supported that SIB1-NB is transmitted only on the anchor carrier</a:t>
            </a:r>
          </a:p>
          <a:p>
            <a:pPr lvl="2" hangingPunct="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In 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at least </a:t>
            </a:r>
            <a:r>
              <a:rPr lang="en-US" altLang="zh-CN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subframe</a:t>
            </a:r>
            <a:r>
              <a:rPr lang="en-US" altLang="zh-CN" sz="14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#0 in odd frames</a:t>
            </a: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It is supported that SIB1-NB can be transmitted on non-anchor carrier, FFS details</a:t>
            </a:r>
          </a:p>
          <a:p>
            <a:pPr lvl="2" hangingPunct="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It is necessary to consider SFN wraparound as part of FFS</a:t>
            </a: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Periodicity of SIB1-NB in TDD is the same as FDD (i.e. 2560ms)</a:t>
            </a:r>
          </a:p>
          <a:p>
            <a:pPr marL="800100" lvl="1" indent="-342900" hangingPunct="0">
              <a:lnSpc>
                <a:spcPct val="120000"/>
              </a:lnSpc>
              <a:buFont typeface="Symbol" panose="05050102010706020507" pitchFamily="18" charset="2"/>
              <a:buChar char=""/>
            </a:pPr>
            <a:r>
              <a:rPr lang="en-US" altLang="zh-CN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One 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transport block of SIB1-NB is transmitted over 8 SIB1-NB </a:t>
            </a:r>
            <a:r>
              <a:rPr lang="en-US" altLang="zh-CN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subframes</a:t>
            </a:r>
            <a:r>
              <a:rPr lang="en-US" altLang="zh-CN" sz="1800" dirty="0">
                <a:solidFill>
                  <a:prstClr val="black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(i.e. same as FDD)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295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96986"/>
          </a:xfrm>
        </p:spPr>
        <p:txBody>
          <a:bodyPr/>
          <a:lstStyle/>
          <a:p>
            <a:r>
              <a:rPr lang="en-US" altLang="zh-CN" sz="3600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59900"/>
            <a:ext cx="10515600" cy="39589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1800" dirty="0" smtClean="0"/>
              <a:t>For SIB1-NB transmission in SF0 on anchor carrier, the radio frame is determined by table-1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endParaRPr lang="en-US" altLang="zh-CN" dirty="0"/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endParaRPr lang="zh-CN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748498"/>
              </p:ext>
            </p:extLst>
          </p:nvPr>
        </p:nvGraphicFramePr>
        <p:xfrm>
          <a:off x="2225479" y="1240020"/>
          <a:ext cx="7691252" cy="2943199"/>
        </p:xfrm>
        <a:graphic>
          <a:graphicData uri="http://schemas.openxmlformats.org/drawingml/2006/table">
            <a:tbl>
              <a:tblPr firstRow="1" firstCol="1" bandRow="1"/>
              <a:tblGrid>
                <a:gridCol w="1680142"/>
                <a:gridCol w="3005555"/>
                <a:gridCol w="3005555"/>
              </a:tblGrid>
              <a:tr h="388803"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NPDSC</a:t>
                      </a:r>
                      <a:r>
                        <a:rPr lang="en-GB" sz="1100" b="1" baseline="0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repetitions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Starting radio frame number for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NB-SIB1</a:t>
                      </a:r>
                      <a:r>
                        <a:rPr lang="en-GB" sz="1100" b="1" baseline="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repetitions 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100" b="1" i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100" b="1" i="1" baseline="-25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100" b="1" i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mod 256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40939">
                <a:tc rowSpan="4"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mod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 =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 =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17</a:t>
                      </a:r>
                      <a:endParaRPr lang="zh-CN" sz="16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1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 =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33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8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 =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49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829">
                <a:tc rowSpan="2"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8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 =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</a:t>
                      </a: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 =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17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766"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等线"/>
                          <a:cs typeface="Times New Roman" panose="02020603050405020304" pitchFamily="18" charset="0"/>
                        </a:rPr>
                        <a:t>All PCIDs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等线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523" y="1237736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3051220" y="912141"/>
            <a:ext cx="552894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Table-1: Starting radio frame for SIB1-NB transmission on anchor carrier.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2" name="内容占位符 2"/>
          <p:cNvSpPr txBox="1">
            <a:spLocks/>
          </p:cNvSpPr>
          <p:nvPr/>
        </p:nvSpPr>
        <p:spPr>
          <a:xfrm>
            <a:off x="838200" y="4237686"/>
            <a:ext cx="10515600" cy="4692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800" dirty="0"/>
              <a:t>For SIB1-NB </a:t>
            </a:r>
            <a:r>
              <a:rPr lang="en-US" altLang="zh-CN" sz="1800" dirty="0" smtClean="0"/>
              <a:t>transmission </a:t>
            </a:r>
            <a:r>
              <a:rPr lang="en-US" altLang="zh-CN" sz="1800" dirty="0"/>
              <a:t>on non-anchor carrier, </a:t>
            </a:r>
            <a:r>
              <a:rPr lang="en-US" altLang="zh-CN" sz="1800" dirty="0" smtClean="0"/>
              <a:t>SIB1-NB is transmitted in SF0 and SF5 with the </a:t>
            </a:r>
            <a:r>
              <a:rPr lang="en-US" altLang="zh-CN" sz="1800" dirty="0"/>
              <a:t>radio </a:t>
            </a:r>
            <a:r>
              <a:rPr lang="en-US" altLang="zh-CN" sz="1800" dirty="0" smtClean="0"/>
              <a:t>frame determined </a:t>
            </a:r>
            <a:r>
              <a:rPr lang="en-US" altLang="zh-CN" sz="1800" dirty="0"/>
              <a:t>by </a:t>
            </a:r>
            <a:r>
              <a:rPr lang="en-US" altLang="zh-CN" sz="1800" dirty="0" smtClean="0"/>
              <a:t>table-2</a:t>
            </a:r>
            <a:endParaRPr lang="en-US" altLang="zh-CN" dirty="0" smtClean="0"/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endParaRPr lang="zh-CN" altLang="zh-CN" dirty="0"/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498" y="1664911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12" y="2049537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439" y="2405138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152" y="2760738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185" y="3109082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930" y="3508225"/>
            <a:ext cx="613604" cy="36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188095"/>
              </p:ext>
            </p:extLst>
          </p:nvPr>
        </p:nvGraphicFramePr>
        <p:xfrm>
          <a:off x="2070931" y="5219046"/>
          <a:ext cx="8257924" cy="1171922"/>
        </p:xfrm>
        <a:graphic>
          <a:graphicData uri="http://schemas.openxmlformats.org/drawingml/2006/table">
            <a:tbl>
              <a:tblPr firstRow="1" firstCol="1" bandRow="1"/>
              <a:tblGrid>
                <a:gridCol w="2393146"/>
                <a:gridCol w="2902637"/>
                <a:gridCol w="2962141"/>
              </a:tblGrid>
              <a:tr h="537810"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NPDSCH</a:t>
                      </a:r>
                      <a:r>
                        <a:rPr lang="en-GB" sz="1100" b="1" baseline="0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repetitions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Starting radio frame number for NB-SIB1 repetitions (nf mod 256)</a:t>
                      </a:r>
                      <a:endParaRPr lang="zh-CN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17056">
                <a:tc rowSpan="2"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2 = 0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等线"/>
                          <a:cs typeface="Times New Roman" panose="02020603050405020304" pitchFamily="18" charset="0"/>
                        </a:rPr>
                        <a:t>0</a:t>
                      </a:r>
                      <a:endParaRPr lang="zh-CN" sz="120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 2 = 1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等线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dirty="0"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310" y="5373590"/>
            <a:ext cx="461010" cy="2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2520528" y="4879842"/>
            <a:ext cx="62953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Times" panose="02020603050405020304" pitchFamily="18" charset="0"/>
                <a:cs typeface="Times New Roman" panose="02020603050405020304" pitchFamily="18" charset="0"/>
              </a:rPr>
              <a:t>Table-2: Starting radio frame for SIB1-NB transmission on non-anchor carrier.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4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949" y="5783569"/>
            <a:ext cx="461010" cy="2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680" y="6116275"/>
            <a:ext cx="461010" cy="2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07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</TotalTime>
  <Words>268</Words>
  <Application>Microsoft Office PowerPoint</Application>
  <PresentationFormat>宽屏</PresentationFormat>
  <Paragraphs>47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맑은 고딕</vt:lpstr>
      <vt:lpstr>MS Mincho</vt:lpstr>
      <vt:lpstr>等线</vt:lpstr>
      <vt:lpstr>等线 Light</vt:lpstr>
      <vt:lpstr>Arial</vt:lpstr>
      <vt:lpstr>Calibri</vt:lpstr>
      <vt:lpstr>Calibri Light</vt:lpstr>
      <vt:lpstr>Symbol</vt:lpstr>
      <vt:lpstr>Times</vt:lpstr>
      <vt:lpstr>Times New Roman</vt:lpstr>
      <vt:lpstr>Wingdings</vt:lpstr>
      <vt:lpstr>Office Theme</vt:lpstr>
      <vt:lpstr>Way Forward on SIB1-NB transmission in TDD NB-IoT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lijun (CS)</cp:lastModifiedBy>
  <cp:revision>93</cp:revision>
  <dcterms:created xsi:type="dcterms:W3CDTF">2017-08-18T07:18:33Z</dcterms:created>
  <dcterms:modified xsi:type="dcterms:W3CDTF">2017-11-29T20:50:01Z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(3)zsL/V6HNc3YvHUzSe16wS7ldQGbILCySfwtEMrIBIpw4oiSAqC/2Wc2fInlVTpeiQZzscuVV
Pkum6n1ag+OqMmVze0p8hf+f6Mtboe/HRo0X+p6xVTrqg5w5BVWzL79eIU7HpwxbMQRgv4lr
sME1WK/eFA3aOfFrgD5fJIaYuQ57TTjf1XFjkGwPNNCaTAu6aZTTa0btSDGfztGn28GVF7Lv
WHBZxLHGjD9EPONzOu</vt:lpwstr>
  </property>
  <property fmtid="{D5CDD505-2E9C-101B-9397-08002B2CF9AE}" pid="3" name="_2015_ms_pID_7253431">
    <vt:lpwstr>KKkDfRxudceliJUsWzG3Q15nBD0Lbg41RQDEspvMw0BWFVHcAH8bbN
oCI3L83HczZlpi0qNYQi1CIT1CKoNypmGADwUc2NYLyo9w61TzT5qX1nLIz5ig/TOfDUK/BA
f+zF+hEbt+hTN1UovGKEJ7gbjXYKNtl5uC6LH7Iq0ziIUPbBWeVlYJu2C7Qb9ABJQdhZQ4Wg
TFJf0ExYLwbmCZ6Cm3ZsuxTfUgEue9vIm+H5</vt:lpwstr>
  </property>
  <property fmtid="{D5CDD505-2E9C-101B-9397-08002B2CF9AE}" pid="4" name="_2015_ms_pID_7253432">
    <vt:lpwstr>OA==</vt:lpwstr>
  </property>
</Properties>
</file>