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67" r:id="rId3"/>
    <p:sldId id="270" r:id="rId4"/>
    <p:sldId id="269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Design of additional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SIB1-NB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ko-KR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FDD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R1-1721187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91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27th – December 1st, 2017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6.2.6.2.2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(agreement from </a:t>
            </a:r>
            <a:r>
              <a:rPr lang="en-US" altLang="ko-KR" dirty="0" smtClean="0"/>
              <a:t>RAN1#90bis)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SIB1-NB </a:t>
            </a:r>
            <a:r>
              <a:rPr lang="en-US" altLang="ko-KR" dirty="0"/>
              <a:t>can be additionally transmitted in </a:t>
            </a:r>
            <a:r>
              <a:rPr lang="en-US" altLang="ko-KR" dirty="0" err="1"/>
              <a:t>subframe</a:t>
            </a:r>
            <a:r>
              <a:rPr lang="en-US" altLang="ko-KR" dirty="0"/>
              <a:t>(s) other than Rel.13 existing SIB1-NB transmission </a:t>
            </a:r>
            <a:r>
              <a:rPr lang="en-US" altLang="ko-KR" dirty="0" err="1"/>
              <a:t>subframes</a:t>
            </a:r>
            <a:r>
              <a:rPr lang="en-US" altLang="ko-KR" dirty="0"/>
              <a:t> on the </a:t>
            </a:r>
            <a:r>
              <a:rPr lang="en-US" altLang="ko-KR" dirty="0" smtClean="0"/>
              <a:t>anchor-carrier.</a:t>
            </a:r>
          </a:p>
          <a:p>
            <a:pPr lvl="1"/>
            <a:r>
              <a:rPr lang="en-US" altLang="ko-KR" dirty="0" smtClean="0"/>
              <a:t>[allocation-perspective]</a:t>
            </a:r>
            <a:endParaRPr lang="en-US" altLang="ko-KR" dirty="0"/>
          </a:p>
          <a:p>
            <a:pPr lvl="2"/>
            <a:r>
              <a:rPr lang="en-GB" altLang="ko-KR" dirty="0"/>
              <a:t>Additional SIB1-NBs are transmitted on </a:t>
            </a:r>
            <a:r>
              <a:rPr lang="en-GB" altLang="ko-KR" dirty="0" err="1"/>
              <a:t>subframe</a:t>
            </a:r>
            <a:r>
              <a:rPr lang="en-GB" altLang="ko-KR" dirty="0"/>
              <a:t> #3</a:t>
            </a:r>
            <a:endParaRPr lang="ko-KR" altLang="ko-KR"/>
          </a:p>
          <a:p>
            <a:pPr lvl="2"/>
            <a:r>
              <a:rPr lang="en-GB" altLang="ko-KR" dirty="0"/>
              <a:t>The periodicity of additional SIB1-NB transmissions is 20 </a:t>
            </a:r>
            <a:r>
              <a:rPr lang="en-GB" altLang="ko-KR" dirty="0" err="1"/>
              <a:t>ms</a:t>
            </a:r>
            <a:r>
              <a:rPr lang="en-GB" altLang="ko-KR" dirty="0"/>
              <a:t> and in the same radio frame as legacy </a:t>
            </a:r>
            <a:r>
              <a:rPr lang="en-GB" altLang="ko-KR" dirty="0" smtClean="0"/>
              <a:t>transmission</a:t>
            </a:r>
          </a:p>
          <a:p>
            <a:pPr lvl="2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</a:t>
            </a:r>
            <a:r>
              <a:rPr lang="en-GB" altLang="ko-KR" dirty="0">
                <a:solidFill>
                  <a:srgbClr val="0070C0"/>
                </a:solidFill>
              </a:rPr>
              <a:t>the</a:t>
            </a:r>
            <a:r>
              <a:rPr lang="en-GB" altLang="ko-KR" dirty="0"/>
              <a:t> </a:t>
            </a:r>
            <a:r>
              <a:rPr lang="en-GB" altLang="ko-KR" dirty="0">
                <a:solidFill>
                  <a:srgbClr val="0070C0"/>
                </a:solidFill>
              </a:rPr>
              <a:t>supported number(s) of additional transmissions of SIB1-NB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r>
              <a:rPr lang="en-US" altLang="ko-KR" dirty="0" smtClean="0"/>
              <a:t>[transmission-perspective]</a:t>
            </a:r>
          </a:p>
          <a:p>
            <a:pPr lvl="2"/>
            <a:r>
              <a:rPr lang="en-GB" altLang="ko-KR" dirty="0"/>
              <a:t>The TBS, coding, and modulation of additional SIB1-NB repetitions are the same as the existing ones for Rel.13 SIB1-NB</a:t>
            </a:r>
            <a:endParaRPr lang="ko-KR" altLang="ko-KR"/>
          </a:p>
          <a:p>
            <a:pPr lvl="3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scrambling</a:t>
            </a:r>
            <a:endParaRPr lang="ko-KR" altLang="ko-KR"/>
          </a:p>
          <a:p>
            <a:pPr lvl="2"/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: </a:t>
            </a:r>
            <a:r>
              <a:rPr lang="en-GB" altLang="ko-KR" dirty="0">
                <a:solidFill>
                  <a:srgbClr val="0070C0"/>
                </a:solidFill>
              </a:rPr>
              <a:t>The sequence of coded bits-to-</a:t>
            </a:r>
            <a:r>
              <a:rPr lang="en-GB" altLang="ko-KR" dirty="0" err="1">
                <a:solidFill>
                  <a:srgbClr val="0070C0"/>
                </a:solidFill>
              </a:rPr>
              <a:t>subframe</a:t>
            </a:r>
            <a:r>
              <a:rPr lang="en-GB" altLang="ko-KR" dirty="0">
                <a:solidFill>
                  <a:srgbClr val="0070C0"/>
                </a:solidFill>
              </a:rPr>
              <a:t> allocation of additional SIB1-NB transmission can be interleaved compared to the existing SIB1-NB transmission</a:t>
            </a:r>
            <a:endParaRPr lang="ko-KR" altLang="ko-KR">
              <a:solidFill>
                <a:srgbClr val="0070C0"/>
              </a:solidFill>
            </a:endParaRPr>
          </a:p>
          <a:p>
            <a:pPr lvl="1"/>
            <a:r>
              <a:rPr lang="en-US" altLang="ko-KR" dirty="0" smtClean="0"/>
              <a:t>[procedure-perspective]</a:t>
            </a:r>
          </a:p>
          <a:p>
            <a:pPr lvl="2"/>
            <a:r>
              <a:rPr lang="en-GB" altLang="ko-KR" dirty="0"/>
              <a:t>There is no signalling of the number of additional SIB1-NB </a:t>
            </a:r>
            <a:r>
              <a:rPr lang="en-GB" altLang="ko-KR" dirty="0" smtClean="0"/>
              <a:t>transmissions</a:t>
            </a:r>
          </a:p>
          <a:p>
            <a:pPr lvl="2"/>
            <a:r>
              <a:rPr lang="en-GB" altLang="ko-KR" dirty="0"/>
              <a:t>Additional SIB1-NB transmission can be configured by </a:t>
            </a:r>
            <a:r>
              <a:rPr lang="en-GB" altLang="ko-KR" dirty="0" err="1"/>
              <a:t>eNB</a:t>
            </a:r>
            <a:r>
              <a:rPr lang="en-GB" altLang="ko-KR" dirty="0"/>
              <a:t>, and the presence of additional SIB1-NB can be indicated by one of unused bits in MIB-NB</a:t>
            </a:r>
            <a:endParaRPr lang="ko-KR" altLang="ko-KR"/>
          </a:p>
          <a:p>
            <a:pPr lvl="2"/>
            <a:r>
              <a:rPr lang="en-GB" altLang="ko-KR" dirty="0" smtClean="0"/>
              <a:t>When </a:t>
            </a:r>
            <a:r>
              <a:rPr lang="en-GB" altLang="ko-KR" dirty="0"/>
              <a:t>additional SIB1-NBs are transmitted, the </a:t>
            </a:r>
            <a:r>
              <a:rPr lang="en-GB" altLang="ko-KR" dirty="0" err="1"/>
              <a:t>subframe</a:t>
            </a:r>
            <a:r>
              <a:rPr lang="en-GB" altLang="ko-KR" dirty="0"/>
              <a:t>(s) carrying additional SIB1-NB(s) can be declared as invalid downlink </a:t>
            </a:r>
            <a:r>
              <a:rPr lang="en-GB" altLang="ko-KR" dirty="0" err="1"/>
              <a:t>subframe</a:t>
            </a:r>
            <a:r>
              <a:rPr lang="en-GB" altLang="ko-KR" dirty="0"/>
              <a:t> by </a:t>
            </a:r>
            <a:r>
              <a:rPr lang="en-GB" altLang="ko-KR" dirty="0" err="1"/>
              <a:t>downlinkBitmap</a:t>
            </a:r>
            <a:endParaRPr lang="ko-KR" altLang="ko-KR"/>
          </a:p>
          <a:p>
            <a:pPr lvl="3"/>
            <a:r>
              <a:rPr lang="en-GB" altLang="ko-KR" dirty="0"/>
              <a:t>Rel.15 UEs interpret invalid downlink </a:t>
            </a:r>
            <a:r>
              <a:rPr lang="en-GB" altLang="ko-KR" dirty="0" err="1"/>
              <a:t>subframes</a:t>
            </a:r>
            <a:r>
              <a:rPr lang="en-GB" altLang="ko-KR" dirty="0"/>
              <a:t> whose indices are corresponding to additional SIB1-NBs transmissions but not carrying additional SIB1-NB (and NSSS) as valid downlink </a:t>
            </a:r>
            <a:r>
              <a:rPr lang="en-GB" altLang="ko-KR" dirty="0" err="1" smtClean="0"/>
              <a:t>subframes</a:t>
            </a:r>
            <a:endParaRPr lang="en-US" altLang="ko-KR" dirty="0" smtClean="0"/>
          </a:p>
          <a:p>
            <a:r>
              <a:rPr lang="en-GB" altLang="ko-KR" dirty="0">
                <a:solidFill>
                  <a:srgbClr val="FF0000"/>
                </a:solidFill>
              </a:rPr>
              <a:t>FFS</a:t>
            </a:r>
            <a:r>
              <a:rPr lang="en-GB" altLang="ko-KR" dirty="0"/>
              <a:t> if additional SIB1-NB transmissions are also supported on non-anchor carriers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43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(code-rate of SIB1-NB)</a:t>
            </a:r>
            <a:endParaRPr lang="ko-KR" altLang="en-US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128320"/>
              </p:ext>
            </p:extLst>
          </p:nvPr>
        </p:nvGraphicFramePr>
        <p:xfrm>
          <a:off x="224444" y="863458"/>
          <a:ext cx="11804072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894"/>
                <a:gridCol w="4206240"/>
                <a:gridCol w="2036618"/>
                <a:gridCol w="1704109"/>
                <a:gridCol w="3142211"/>
              </a:tblGrid>
              <a:tr h="4463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TBS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Operation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mode, (#CRS ports, #NRS ports)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# available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200" dirty="0" smtClean="0">
                          <a:latin typeface="+mn-lt"/>
                        </a:rPr>
                        <a:t>REs in a </a:t>
                      </a:r>
                      <a:r>
                        <a:rPr lang="en-US" altLang="ko-KR" sz="1200" dirty="0" err="1" smtClean="0">
                          <a:latin typeface="+mn-lt"/>
                        </a:rPr>
                        <a:t>subframe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Code rate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Portion 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of actual transmission of SIB-NB coded-bits over full SIB1-NB coded-bits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</a:tr>
              <a:tr h="267798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208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160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3.68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(NA,2)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152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3.49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116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2.67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(2,2) or </a:t>
                      </a:r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 (4,1)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100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2.30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92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2.11</a:t>
                      </a:r>
                    </a:p>
                  </a:txBody>
                  <a:tcPr anchor="ctr"/>
                </a:tc>
              </a:tr>
              <a:tr h="267798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328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160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2.42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(NA,2)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152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2.30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116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1.76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(2,2) or </a:t>
                      </a:r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 (4,1)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100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1.52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92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1.39</a:t>
                      </a:r>
                    </a:p>
                  </a:txBody>
                  <a:tcPr anchor="ctr"/>
                </a:tc>
              </a:tr>
              <a:tr h="267798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440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160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1.84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(NA,2)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152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1.75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116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1.33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(2,2) or </a:t>
                      </a:r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 (4,1)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100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1.15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92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1.06</a:t>
                      </a:r>
                    </a:p>
                  </a:txBody>
                  <a:tcPr anchor="ctr"/>
                </a:tc>
              </a:tr>
              <a:tr h="267798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680</a:t>
                      </a:r>
                      <a:endParaRPr lang="ko-KR" altLang="en-US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(NA,1)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160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1.21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Guard-band/Standalone,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(NA,2)</a:t>
                      </a:r>
                      <a:endParaRPr lang="ko-KR" altLang="en-US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152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1.15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latin typeface="+mn-lt"/>
                        </a:rPr>
                        <a:t> PCI, (1,1)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116</a:t>
                      </a:r>
                      <a:endParaRPr lang="ko-KR" altLang="en-US" sz="120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lt"/>
                        </a:rPr>
                        <a:t>0.88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In-band same/different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PCI, (2,2) or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PCI (4,1)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ko-KR" altLang="en-US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0.76</a:t>
                      </a:r>
                    </a:p>
                  </a:txBody>
                  <a:tcPr anchor="ctr"/>
                </a:tc>
              </a:tr>
              <a:tr h="26779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In-band different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PCI, (1,1)</a:t>
                      </a:r>
                      <a:endParaRPr lang="ko-KR" altLang="en-US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92</a:t>
                      </a:r>
                      <a:endParaRPr lang="ko-KR" altLang="en-US" sz="120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0.70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3129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(1/2)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For the repetition number 4 and 8, 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will be </a:t>
            </a:r>
            <a:r>
              <a:rPr lang="en-US" altLang="ko-KR" dirty="0" err="1"/>
              <a:t>downselected</a:t>
            </a:r>
            <a:r>
              <a:rPr lang="en-US" altLang="ko-KR" dirty="0"/>
              <a:t> between the following alternatives</a:t>
            </a:r>
          </a:p>
          <a:p>
            <a:pPr lvl="1"/>
            <a:r>
              <a:rPr lang="en-US" altLang="ko-KR" dirty="0" smtClean="0"/>
              <a:t>(Alt.1</a:t>
            </a:r>
            <a:r>
              <a:rPr lang="en-US" altLang="ko-KR" dirty="0"/>
              <a:t>) no additional SIB1-NB transmission</a:t>
            </a:r>
          </a:p>
          <a:p>
            <a:pPr lvl="1"/>
            <a:r>
              <a:rPr lang="en-US" altLang="ko-KR" dirty="0" smtClean="0"/>
              <a:t>(Alt.2</a:t>
            </a:r>
            <a:r>
              <a:rPr lang="en-US" altLang="ko-KR" dirty="0"/>
              <a:t>) half as many as that of the legacy SIB1-NB </a:t>
            </a:r>
            <a:r>
              <a:rPr lang="en-US" altLang="ko-KR" dirty="0" smtClean="0"/>
              <a:t>transmissions</a:t>
            </a:r>
          </a:p>
          <a:p>
            <a:pPr lvl="1"/>
            <a:r>
              <a:rPr lang="en-US" altLang="ko-KR" dirty="0"/>
              <a:t>(Alt.3) the same as that of the legacy SIB1-NB transmissions</a:t>
            </a:r>
          </a:p>
          <a:p>
            <a:r>
              <a:rPr lang="en-US" altLang="ko-KR" dirty="0" smtClean="0"/>
              <a:t>For </a:t>
            </a:r>
            <a:r>
              <a:rPr lang="en-US" altLang="ko-KR" dirty="0"/>
              <a:t>the repetition number 16, 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will be </a:t>
            </a:r>
            <a:r>
              <a:rPr lang="en-US" altLang="ko-KR" dirty="0" err="1"/>
              <a:t>downselected</a:t>
            </a:r>
            <a:r>
              <a:rPr lang="en-US" altLang="ko-KR" dirty="0"/>
              <a:t> between the following alternatives</a:t>
            </a:r>
          </a:p>
          <a:p>
            <a:pPr lvl="1"/>
            <a:r>
              <a:rPr lang="en-US" altLang="ko-KR" dirty="0" smtClean="0"/>
              <a:t>(Alt.1</a:t>
            </a:r>
            <a:r>
              <a:rPr lang="en-US" altLang="ko-KR" dirty="0"/>
              <a:t>) the same as that of the legacy SIB1-NB transmissions</a:t>
            </a:r>
          </a:p>
          <a:p>
            <a:pPr lvl="1"/>
            <a:r>
              <a:rPr lang="en-US" altLang="ko-KR" dirty="0" smtClean="0"/>
              <a:t>(Alt.2</a:t>
            </a:r>
            <a:r>
              <a:rPr lang="en-US" altLang="ko-KR" dirty="0"/>
              <a:t>) depends on code rate (e.g., </a:t>
            </a:r>
            <a:r>
              <a:rPr lang="en-US" altLang="ko-KR" dirty="0" smtClean="0"/>
              <a:t>TBS, #CRS/NRS ports, operation mode) </a:t>
            </a:r>
            <a:r>
              <a:rPr lang="en-US" altLang="ko-KR" dirty="0"/>
              <a:t>of SIB1-NB</a:t>
            </a:r>
          </a:p>
          <a:p>
            <a:pPr lvl="2"/>
            <a:r>
              <a:rPr lang="en-US" altLang="ko-KR" dirty="0" smtClean="0"/>
              <a:t>When </a:t>
            </a:r>
            <a:r>
              <a:rPr lang="en-US" altLang="ko-KR" dirty="0"/>
              <a:t>the code rate of SIB1-NB is equal to or larger than X, additional SIB1-NB </a:t>
            </a:r>
            <a:r>
              <a:rPr lang="en-US" altLang="ko-KR" dirty="0" err="1"/>
              <a:t>subframes</a:t>
            </a:r>
            <a:r>
              <a:rPr lang="en-US" altLang="ko-KR" dirty="0"/>
              <a:t> are transmitted on every other </a:t>
            </a:r>
            <a:r>
              <a:rPr lang="en-US" altLang="ko-KR" dirty="0" err="1"/>
              <a:t>subframe</a:t>
            </a:r>
            <a:r>
              <a:rPr lang="en-US" altLang="ko-KR" dirty="0"/>
              <a:t> #3</a:t>
            </a:r>
          </a:p>
          <a:p>
            <a:pPr lvl="2"/>
            <a:r>
              <a:rPr lang="en-US" altLang="ko-KR" dirty="0" smtClean="0"/>
              <a:t>Otherwise</a:t>
            </a:r>
            <a:r>
              <a:rPr lang="en-US" altLang="ko-KR" dirty="0"/>
              <a:t>, additional SIB1-NB </a:t>
            </a:r>
            <a:r>
              <a:rPr lang="en-US" altLang="ko-KR" dirty="0" err="1"/>
              <a:t>subframes</a:t>
            </a:r>
            <a:r>
              <a:rPr lang="en-US" altLang="ko-KR" dirty="0"/>
              <a:t> are transmitted on every 4th </a:t>
            </a:r>
            <a:r>
              <a:rPr lang="en-US" altLang="ko-KR" dirty="0" err="1"/>
              <a:t>subframe</a:t>
            </a:r>
            <a:r>
              <a:rPr lang="en-US" altLang="ko-KR" dirty="0"/>
              <a:t> #3</a:t>
            </a:r>
          </a:p>
          <a:p>
            <a:pPr lvl="2"/>
            <a:r>
              <a:rPr lang="en-US" altLang="ko-KR" dirty="0" smtClean="0"/>
              <a:t>If </a:t>
            </a:r>
            <a:r>
              <a:rPr lang="en-US" altLang="ko-KR" dirty="0"/>
              <a:t>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is less than that of the legacy SIB1-NB transmissions, the starting radio frame index of additional SIB1-NB transmission depends on Cell ID and the number of SIB1-NB repetition scheduled by </a:t>
            </a:r>
            <a:r>
              <a:rPr lang="en-US" altLang="ko-KR" dirty="0" smtClean="0"/>
              <a:t>MIB-NB</a:t>
            </a:r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altLang="ko-KR" dirty="0"/>
                  <a:t>The sequence of coded bits-to-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allocation of additional SIB1-NB transmission will be </a:t>
                </a:r>
                <a:r>
                  <a:rPr lang="en-US" altLang="ko-KR" dirty="0" err="1"/>
                  <a:t>downselected</a:t>
                </a:r>
                <a:r>
                  <a:rPr lang="en-US" altLang="ko-KR" dirty="0"/>
                  <a:t> between the following alternatives</a:t>
                </a:r>
              </a:p>
              <a:p>
                <a:pPr lvl="1"/>
                <a:r>
                  <a:rPr lang="en-US" altLang="ko-KR" dirty="0"/>
                  <a:t>(Alt.1) The additional SIB1-NB uses the same coded bits-to-</a:t>
                </a:r>
                <a:r>
                  <a:rPr lang="en-US" altLang="ko-KR" dirty="0" err="1"/>
                  <a:t>subframes</a:t>
                </a:r>
                <a:r>
                  <a:rPr lang="en-US" altLang="ko-KR" dirty="0"/>
                  <a:t> mapping as the legacy SIB1-NB</a:t>
                </a:r>
              </a:p>
              <a:p>
                <a:pPr lvl="1"/>
                <a:r>
                  <a:rPr lang="en-US" altLang="ko-KR" dirty="0"/>
                  <a:t>(Alt.2) reuse coded bits generated for existing SIB1-NB transmission while coded bits-to-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allocation is circularly shifted as much as 8 radio frames compared to the existing SIB1-NB transmission</a:t>
                </a:r>
              </a:p>
              <a:p>
                <a:pPr lvl="1"/>
                <a:r>
                  <a:rPr lang="en-US" altLang="ko-KR" dirty="0"/>
                  <a:t>(Alt.3) the coded bits that are mapped to 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#3 used for additional SIB1-NB transmissions are generated by continuing reading from the virtual circular buffer </a:t>
                </a:r>
                <a:endParaRPr lang="en-US" altLang="ko-KR" dirty="0" smtClean="0"/>
              </a:p>
              <a:p>
                <a:r>
                  <a:rPr lang="en-US" altLang="ko-KR" dirty="0" smtClean="0"/>
                  <a:t>Scrambling </a:t>
                </a:r>
                <a:r>
                  <a:rPr lang="en-US" altLang="ko-KR" dirty="0"/>
                  <a:t>sequence will be generated and applied to </a:t>
                </a:r>
                <a:r>
                  <a:rPr lang="en-US" altLang="ko-KR" dirty="0" err="1"/>
                  <a:t>subframes</a:t>
                </a:r>
                <a:r>
                  <a:rPr lang="en-US" altLang="ko-KR" dirty="0"/>
                  <a:t> for additional SIB1-NB following one of the alternatives below</a:t>
                </a:r>
              </a:p>
              <a:p>
                <a:pPr lvl="1"/>
                <a:r>
                  <a:rPr lang="en-US" altLang="ko-KR" dirty="0"/>
                  <a:t>(Alt.1) The additional SIB1-NB reuses the bit-level scrambling mechanism of legacy SIB1-NB, and uses the same symbol-level scrambling mechanism as NPBCH by replacing the initialization equation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𝑅𝑁𝑇𝐼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</a:rPr>
                      <m:t>+(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𝑁𝑐𝑒𝑙𝑙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+1)(</m:t>
                    </m:r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𝑚𝑜𝑑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 59</m:t>
                        </m:r>
                      </m:e>
                    </m:d>
                    <m:r>
                      <a:rPr lang="en-US" altLang="ko-KR" i="1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/>
                  <a:t>(Alt.2) The scrambling sequence generator for additional SIB1-NB transmission is initialized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𝑅𝑁𝑇𝐼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−1)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</a:rPr>
                      <m:t>+(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𝑁𝑐𝑒𝑙𝑙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+1)(</m:t>
                    </m:r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𝑚𝑜𝑑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 61</m:t>
                        </m:r>
                      </m:e>
                    </m:d>
                    <m:r>
                      <a:rPr lang="en-US" altLang="ko-KR" i="1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/>
                  <a:t>(Alt.3) The scrambling sequence used for the new SIB1-NB 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is generated based on advancing the Gold sequence generators used for generating the scrambling sequence for SIB1-NB in 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#4 in the same frame by 2560 </a:t>
                </a:r>
                <a:r>
                  <a:rPr lang="en-US" altLang="ko-KR" dirty="0" smtClean="0"/>
                  <a:t>shifts</a:t>
                </a:r>
              </a:p>
              <a:p>
                <a:pPr lvl="1"/>
                <a:r>
                  <a:rPr lang="en-US" altLang="ko-KR" dirty="0" smtClean="0"/>
                  <a:t>(Alt.4) Keep the same scrambling sequence as the legacy one </a:t>
                </a:r>
                <a:r>
                  <a:rPr lang="en-US" altLang="ko-KR" dirty="0" smtClean="0"/>
                  <a:t>if the </a:t>
                </a:r>
                <a:r>
                  <a:rPr lang="en-US" altLang="ko-KR" dirty="0"/>
                  <a:t>additional SIB1-NB </a:t>
                </a:r>
                <a:r>
                  <a:rPr lang="en-US" altLang="ko-KR" dirty="0" smtClean="0"/>
                  <a:t>does not use </a:t>
                </a:r>
                <a:r>
                  <a:rPr lang="en-US" altLang="ko-KR" dirty="0"/>
                  <a:t>the same coded bits-to-</a:t>
                </a:r>
                <a:r>
                  <a:rPr lang="en-US" altLang="ko-KR" dirty="0" err="1"/>
                  <a:t>subframes</a:t>
                </a:r>
                <a:r>
                  <a:rPr lang="en-US" altLang="ko-KR" dirty="0"/>
                  <a:t> mapping as the legacy SIB1-NB</a:t>
                </a:r>
                <a:r>
                  <a:rPr lang="en-US" altLang="ko-KR" dirty="0" smtClean="0"/>
                  <a:t> </a:t>
                </a:r>
                <a:endParaRPr lang="en-US" altLang="ko-KR" dirty="0"/>
              </a:p>
              <a:p>
                <a:r>
                  <a:rPr lang="en-US" altLang="ko-KR" dirty="0"/>
                  <a:t>Do not support additional SIB1-NB transmissions on non-anchor </a:t>
                </a:r>
                <a:r>
                  <a:rPr lang="en-US" altLang="ko-KR" dirty="0" smtClean="0"/>
                  <a:t>carrier</a:t>
                </a:r>
                <a:endParaRPr lang="ko-KR" altLang="en-US" dirty="0"/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07" t="-2318" r="-33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0776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3356</TotalTime>
  <Words>836</Words>
  <Application>Microsoft Office PowerPoint</Application>
  <PresentationFormat>와이드스크린</PresentationFormat>
  <Paragraphs>134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Cambria Math</vt:lpstr>
      <vt:lpstr>Times New Roman</vt:lpstr>
      <vt:lpstr>Office Theme</vt:lpstr>
      <vt:lpstr>WF on Design of additional SIB1-NB in FDD</vt:lpstr>
      <vt:lpstr>Background (agreement from RAN1#90bis)</vt:lpstr>
      <vt:lpstr>Background (code-rate of SIB1-NB)</vt:lpstr>
      <vt:lpstr>Proposals (1/2)</vt:lpstr>
      <vt:lpstr>Proposals (2/2)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216</cp:revision>
  <dcterms:created xsi:type="dcterms:W3CDTF">2017-02-14T13:23:58Z</dcterms:created>
  <dcterms:modified xsi:type="dcterms:W3CDTF">2017-11-29T02:37:00Z</dcterms:modified>
</cp:coreProperties>
</file>