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67" r:id="rId3"/>
    <p:sldId id="270" r:id="rId4"/>
    <p:sldId id="271" r:id="rId5"/>
    <p:sldId id="26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2017-11-29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 fontScale="90000"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Interpretation and application of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subframes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 additional SIB1-NB in FDD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Ericsson,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R1-1721186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91</a:t>
            </a:r>
          </a:p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Reno, USA, November 27th – December 1st, 2017</a:t>
            </a:r>
          </a:p>
          <a:p>
            <a:r>
              <a:rPr lang="en-US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Agenda </a:t>
            </a:r>
            <a:r>
              <a:rPr lang="en-US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item 6.2.6.2.2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 (agreement from </a:t>
            </a:r>
            <a:r>
              <a:rPr lang="en-US" altLang="ko-KR" dirty="0" smtClean="0"/>
              <a:t>RAN1#90bis)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/>
              <a:t>SIB1-NB can be additionally transmitted in </a:t>
            </a:r>
            <a:r>
              <a:rPr lang="en-US" altLang="ko-KR" dirty="0" err="1"/>
              <a:t>subframe</a:t>
            </a:r>
            <a:r>
              <a:rPr lang="en-US" altLang="ko-KR" dirty="0"/>
              <a:t>(s) other than Rel.13 existing SIB1-NB transmission </a:t>
            </a:r>
            <a:r>
              <a:rPr lang="en-US" altLang="ko-KR" dirty="0" err="1"/>
              <a:t>subframes</a:t>
            </a:r>
            <a:r>
              <a:rPr lang="en-US" altLang="ko-KR" dirty="0"/>
              <a:t> on the anchor-carrier.</a:t>
            </a:r>
          </a:p>
          <a:p>
            <a:pPr lvl="1"/>
            <a:r>
              <a:rPr lang="en-US" altLang="ko-KR" dirty="0"/>
              <a:t>[allocation-perspective]</a:t>
            </a:r>
          </a:p>
          <a:p>
            <a:pPr lvl="2"/>
            <a:r>
              <a:rPr lang="en-GB" altLang="ko-KR" dirty="0"/>
              <a:t>Additional SIB1-NBs are transmitted on </a:t>
            </a:r>
            <a:r>
              <a:rPr lang="en-GB" altLang="ko-KR" dirty="0" err="1"/>
              <a:t>subframe</a:t>
            </a:r>
            <a:r>
              <a:rPr lang="en-GB" altLang="ko-KR" dirty="0"/>
              <a:t> #3</a:t>
            </a:r>
            <a:endParaRPr lang="ko-KR" altLang="ko-KR"/>
          </a:p>
          <a:p>
            <a:pPr lvl="2"/>
            <a:r>
              <a:rPr lang="en-GB" altLang="ko-KR" dirty="0"/>
              <a:t>The periodicity of additional SIB1-NB transmissions is 20 </a:t>
            </a:r>
            <a:r>
              <a:rPr lang="en-GB" altLang="ko-KR" dirty="0" err="1"/>
              <a:t>ms</a:t>
            </a:r>
            <a:r>
              <a:rPr lang="en-GB" altLang="ko-KR" dirty="0"/>
              <a:t> and in the same radio frame as legacy transmission</a:t>
            </a:r>
          </a:p>
          <a:p>
            <a:pPr lvl="2"/>
            <a:r>
              <a:rPr lang="en-GB" altLang="ko-KR" dirty="0">
                <a:solidFill>
                  <a:srgbClr val="FF0000"/>
                </a:solidFill>
              </a:rPr>
              <a:t>FFS</a:t>
            </a:r>
            <a:r>
              <a:rPr lang="en-GB" altLang="ko-KR" dirty="0"/>
              <a:t> the supported number(s) of additional transmissions of SIB1-NB</a:t>
            </a:r>
            <a:endParaRPr lang="en-US" altLang="ko-KR" dirty="0"/>
          </a:p>
          <a:p>
            <a:pPr lvl="1"/>
            <a:r>
              <a:rPr lang="en-US" altLang="ko-KR" dirty="0"/>
              <a:t>[transmission-perspective]</a:t>
            </a:r>
          </a:p>
          <a:p>
            <a:pPr lvl="2"/>
            <a:r>
              <a:rPr lang="en-GB" altLang="ko-KR" dirty="0"/>
              <a:t>The TBS, coding, and modulation of additional SIB1-NB repetitions are the same as the existing ones for Rel.13 SIB1-NB</a:t>
            </a:r>
            <a:endParaRPr lang="ko-KR" altLang="ko-KR"/>
          </a:p>
          <a:p>
            <a:pPr lvl="3"/>
            <a:r>
              <a:rPr lang="en-GB" altLang="ko-KR" dirty="0">
                <a:solidFill>
                  <a:srgbClr val="FF0000"/>
                </a:solidFill>
              </a:rPr>
              <a:t>FFS</a:t>
            </a:r>
            <a:r>
              <a:rPr lang="en-GB" altLang="ko-KR" dirty="0"/>
              <a:t> scrambling</a:t>
            </a:r>
            <a:endParaRPr lang="ko-KR" altLang="ko-KR"/>
          </a:p>
          <a:p>
            <a:pPr lvl="2"/>
            <a:r>
              <a:rPr lang="en-GB" altLang="ko-KR" dirty="0">
                <a:solidFill>
                  <a:srgbClr val="FF0000"/>
                </a:solidFill>
              </a:rPr>
              <a:t>FFS</a:t>
            </a:r>
            <a:r>
              <a:rPr lang="en-GB" altLang="ko-KR" dirty="0"/>
              <a:t>: The sequence of coded bits-to-</a:t>
            </a:r>
            <a:r>
              <a:rPr lang="en-GB" altLang="ko-KR" dirty="0" err="1"/>
              <a:t>subframe</a:t>
            </a:r>
            <a:r>
              <a:rPr lang="en-GB" altLang="ko-KR" dirty="0"/>
              <a:t> allocation of additional SIB1-NB transmission can be interleaved compared to the existing SIB1-NB transmission</a:t>
            </a:r>
            <a:endParaRPr lang="ko-KR" altLang="ko-KR"/>
          </a:p>
          <a:p>
            <a:pPr lvl="1"/>
            <a:r>
              <a:rPr lang="en-US" altLang="ko-KR" dirty="0"/>
              <a:t>[procedure-perspective]</a:t>
            </a:r>
          </a:p>
          <a:p>
            <a:pPr lvl="2"/>
            <a:r>
              <a:rPr lang="en-GB" altLang="ko-KR" dirty="0"/>
              <a:t>There is no signalling of the number of additional SIB1-NB transmissions</a:t>
            </a:r>
          </a:p>
          <a:p>
            <a:pPr lvl="2"/>
            <a:r>
              <a:rPr lang="en-GB" altLang="ko-KR" dirty="0"/>
              <a:t>Additional SIB1-NB transmission can be configured by </a:t>
            </a:r>
            <a:r>
              <a:rPr lang="en-GB" altLang="ko-KR" dirty="0" err="1"/>
              <a:t>eNB</a:t>
            </a:r>
            <a:r>
              <a:rPr lang="en-GB" altLang="ko-KR" dirty="0"/>
              <a:t>, and the presence of additional SIB1-NB can be indicated by one of unused bits in MIB-NB</a:t>
            </a:r>
            <a:endParaRPr lang="ko-KR" altLang="ko-KR"/>
          </a:p>
          <a:p>
            <a:pPr lvl="3"/>
            <a:r>
              <a:rPr lang="en-GB" altLang="ko-KR" dirty="0">
                <a:solidFill>
                  <a:srgbClr val="0070C0"/>
                </a:solidFill>
              </a:rPr>
              <a:t>When additional SIB1-NBs are transmitted, the </a:t>
            </a:r>
            <a:r>
              <a:rPr lang="en-GB" altLang="ko-KR" dirty="0" err="1">
                <a:solidFill>
                  <a:srgbClr val="0070C0"/>
                </a:solidFill>
              </a:rPr>
              <a:t>subframe</a:t>
            </a:r>
            <a:r>
              <a:rPr lang="en-GB" altLang="ko-KR" dirty="0">
                <a:solidFill>
                  <a:srgbClr val="0070C0"/>
                </a:solidFill>
              </a:rPr>
              <a:t>(s) carrying additional SIB1-NB(s) can be declared as invalid downlink </a:t>
            </a:r>
            <a:r>
              <a:rPr lang="en-GB" altLang="ko-KR" dirty="0" err="1">
                <a:solidFill>
                  <a:srgbClr val="0070C0"/>
                </a:solidFill>
              </a:rPr>
              <a:t>subframe</a:t>
            </a:r>
            <a:r>
              <a:rPr lang="en-GB" altLang="ko-KR" dirty="0">
                <a:solidFill>
                  <a:srgbClr val="0070C0"/>
                </a:solidFill>
              </a:rPr>
              <a:t> by </a:t>
            </a:r>
            <a:r>
              <a:rPr lang="en-GB" altLang="ko-KR" dirty="0" err="1">
                <a:solidFill>
                  <a:srgbClr val="0070C0"/>
                </a:solidFill>
              </a:rPr>
              <a:t>downlinkBitmap</a:t>
            </a:r>
            <a:endParaRPr lang="ko-KR" altLang="ko-KR">
              <a:solidFill>
                <a:srgbClr val="0070C0"/>
              </a:solidFill>
            </a:endParaRPr>
          </a:p>
          <a:p>
            <a:pPr lvl="4"/>
            <a:r>
              <a:rPr lang="en-GB" altLang="ko-KR" dirty="0">
                <a:solidFill>
                  <a:srgbClr val="0070C0"/>
                </a:solidFill>
              </a:rPr>
              <a:t>Rel.15 UEs interpret invalid downlink </a:t>
            </a:r>
            <a:r>
              <a:rPr lang="en-GB" altLang="ko-KR" dirty="0" err="1">
                <a:solidFill>
                  <a:srgbClr val="0070C0"/>
                </a:solidFill>
              </a:rPr>
              <a:t>subframes</a:t>
            </a:r>
            <a:r>
              <a:rPr lang="en-GB" altLang="ko-KR" dirty="0">
                <a:solidFill>
                  <a:srgbClr val="0070C0"/>
                </a:solidFill>
              </a:rPr>
              <a:t> whose indices are corresponding to additional SIB1-NBs transmissions but not carrying additional SIB1-NB (and NSSS) as valid downlink </a:t>
            </a:r>
            <a:r>
              <a:rPr lang="en-GB" altLang="ko-KR" dirty="0" err="1">
                <a:solidFill>
                  <a:srgbClr val="0070C0"/>
                </a:solidFill>
              </a:rPr>
              <a:t>subframes</a:t>
            </a:r>
            <a:endParaRPr lang="en-US" altLang="ko-KR" dirty="0">
              <a:solidFill>
                <a:srgbClr val="0070C0"/>
              </a:solidFill>
            </a:endParaRPr>
          </a:p>
          <a:p>
            <a:r>
              <a:rPr lang="en-GB" altLang="ko-KR" dirty="0">
                <a:solidFill>
                  <a:srgbClr val="FF0000"/>
                </a:solidFill>
              </a:rPr>
              <a:t>FFS</a:t>
            </a:r>
            <a:r>
              <a:rPr lang="en-GB" altLang="ko-KR" dirty="0"/>
              <a:t> if additional SIB1-NB transmissions are also supported on non-anchor carriers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2432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 (NPDCCH)</a:t>
            </a:r>
            <a:endParaRPr lang="ko-KR" altLang="en-US"/>
          </a:p>
        </p:txBody>
      </p:sp>
      <p:sp>
        <p:nvSpPr>
          <p:cNvPr id="16" name="내용 개체 틀 1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/>
              <a:t>Summary of NPDCCH</a:t>
            </a: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An </a:t>
            </a:r>
            <a:r>
              <a:rPr lang="en-US" altLang="ko-KR" dirty="0" smtClean="0">
                <a:solidFill>
                  <a:srgbClr val="0070C0"/>
                </a:solidFill>
              </a:rPr>
              <a:t>NPDCCH search space </a:t>
            </a:r>
            <a:r>
              <a:rPr lang="en-US" altLang="ko-KR" dirty="0" smtClean="0"/>
              <a:t>is defined by a set of NPDCCH candidates where each candidate is repeated in </a:t>
            </a:r>
            <a:r>
              <a:rPr lang="en-US" altLang="ko-KR" dirty="0" smtClean="0">
                <a:solidFill>
                  <a:srgbClr val="0070C0"/>
                </a:solidFill>
              </a:rPr>
              <a:t>a set of  </a:t>
            </a:r>
            <a:r>
              <a:rPr lang="en-US" altLang="ko-KR" i="1" dirty="0" smtClean="0">
                <a:solidFill>
                  <a:srgbClr val="0070C0"/>
                </a:solidFill>
              </a:rPr>
              <a:t>R</a:t>
            </a:r>
            <a:r>
              <a:rPr lang="en-US" altLang="ko-KR" dirty="0" smtClean="0">
                <a:solidFill>
                  <a:srgbClr val="0070C0"/>
                </a:solidFill>
              </a:rPr>
              <a:t> consecutive NB-</a:t>
            </a:r>
            <a:r>
              <a:rPr lang="en-US" altLang="ko-KR" dirty="0" err="1" smtClean="0">
                <a:solidFill>
                  <a:srgbClr val="0070C0"/>
                </a:solidFill>
              </a:rPr>
              <a:t>IoT</a:t>
            </a:r>
            <a:r>
              <a:rPr lang="en-US" altLang="ko-KR" dirty="0" smtClean="0">
                <a:solidFill>
                  <a:srgbClr val="0070C0"/>
                </a:solidFill>
              </a:rPr>
              <a:t> downlink </a:t>
            </a:r>
            <a:r>
              <a:rPr lang="en-US" altLang="ko-KR" dirty="0" err="1" smtClean="0">
                <a:solidFill>
                  <a:srgbClr val="0070C0"/>
                </a:solidFill>
              </a:rPr>
              <a:t>subframes</a:t>
            </a:r>
            <a:r>
              <a:rPr lang="en-US" altLang="ko-KR" dirty="0" smtClean="0">
                <a:solidFill>
                  <a:srgbClr val="0070C0"/>
                </a:solidFill>
              </a:rPr>
              <a:t> </a:t>
            </a:r>
            <a:r>
              <a:rPr lang="en-US" altLang="ko-KR" dirty="0" smtClean="0"/>
              <a:t>excluding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used for transmission of SI messages starting with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 </a:t>
            </a:r>
            <a:r>
              <a:rPr lang="en-US" altLang="ko-KR" i="1" dirty="0" smtClean="0"/>
              <a:t>k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dirty="0" smtClean="0"/>
              <a:t>The IE </a:t>
            </a:r>
            <a:r>
              <a:rPr lang="en-US" altLang="ko-KR" i="1" dirty="0" smtClean="0"/>
              <a:t>DL-Bitmap-NB </a:t>
            </a:r>
            <a:r>
              <a:rPr lang="en-US" altLang="ko-KR" dirty="0" smtClean="0"/>
              <a:t>is used to specify the set of 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downlink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for downlink transmission</a:t>
            </a:r>
            <a:endParaRPr lang="ko-KR" altLang="en-US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33" y="1523573"/>
            <a:ext cx="6312816" cy="29187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281949" y="3795969"/>
            <a:ext cx="4599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i="1" baseline="30000" dirty="0"/>
              <a:t>*</a:t>
            </a:r>
            <a:r>
              <a:rPr lang="en-GB" altLang="ko-KR" i="1" dirty="0"/>
              <a:t>CBRA(Contention-based Random Access), </a:t>
            </a:r>
            <a:r>
              <a:rPr lang="en-GB" altLang="ko-KR" i="1" baseline="30000" dirty="0"/>
              <a:t>**</a:t>
            </a:r>
            <a:r>
              <a:rPr lang="en-GB" altLang="ko-KR" i="1" dirty="0"/>
              <a:t>CFRA(Contention-free Random Access)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9057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 (</a:t>
            </a:r>
            <a:r>
              <a:rPr lang="en-US" altLang="ko-KR" dirty="0" smtClean="0"/>
              <a:t>NPDSCH</a:t>
            </a:r>
            <a:r>
              <a:rPr lang="en-US" altLang="ko-KR" dirty="0"/>
              <a:t>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A UE shall upon detection on a given serving cell of a NPDCCH with DCI format N1, N2 ending in </a:t>
            </a:r>
            <a:r>
              <a:rPr lang="en-US" altLang="ko-KR" dirty="0" err="1"/>
              <a:t>subframe</a:t>
            </a:r>
            <a:r>
              <a:rPr lang="en-US" altLang="ko-KR" dirty="0"/>
              <a:t> </a:t>
            </a:r>
            <a:r>
              <a:rPr lang="en-US" altLang="ko-KR" i="1" dirty="0"/>
              <a:t>n</a:t>
            </a:r>
            <a:r>
              <a:rPr lang="en-US" altLang="ko-KR" dirty="0"/>
              <a:t> </a:t>
            </a:r>
            <a:r>
              <a:rPr lang="en-US" altLang="ko-KR" dirty="0" smtClean="0"/>
              <a:t>intended </a:t>
            </a:r>
            <a:r>
              <a:rPr lang="en-US" altLang="ko-KR" dirty="0"/>
              <a:t>for the UE, decode, starting in </a:t>
            </a:r>
            <a:r>
              <a:rPr lang="en-US" altLang="ko-KR" i="1" dirty="0"/>
              <a:t>n</a:t>
            </a:r>
            <a:r>
              <a:rPr lang="en-US" altLang="ko-KR" dirty="0"/>
              <a:t>+5 DL </a:t>
            </a:r>
            <a:r>
              <a:rPr lang="en-US" altLang="ko-KR" dirty="0" err="1"/>
              <a:t>subframe</a:t>
            </a:r>
            <a:r>
              <a:rPr lang="en-US" altLang="ko-KR" dirty="0"/>
              <a:t>, the corresponding </a:t>
            </a:r>
            <a:r>
              <a:rPr lang="en-US" altLang="ko-KR" dirty="0" smtClean="0">
                <a:solidFill>
                  <a:srgbClr val="0070C0"/>
                </a:solidFill>
              </a:rPr>
              <a:t>NPDSCH transmission in </a:t>
            </a:r>
            <a:r>
              <a:rPr lang="en-US" altLang="ko-KR" i="1" dirty="0" smtClean="0">
                <a:solidFill>
                  <a:srgbClr val="0070C0"/>
                </a:solidFill>
              </a:rPr>
              <a:t>N</a:t>
            </a:r>
            <a:r>
              <a:rPr lang="en-US" altLang="ko-KR" dirty="0" smtClean="0">
                <a:solidFill>
                  <a:srgbClr val="0070C0"/>
                </a:solidFill>
              </a:rPr>
              <a:t> consecutive NB-</a:t>
            </a:r>
            <a:r>
              <a:rPr lang="en-US" altLang="ko-KR" dirty="0" err="1" smtClean="0">
                <a:solidFill>
                  <a:srgbClr val="0070C0"/>
                </a:solidFill>
              </a:rPr>
              <a:t>IoT</a:t>
            </a:r>
            <a:r>
              <a:rPr lang="en-US" altLang="ko-KR" dirty="0" smtClean="0">
                <a:solidFill>
                  <a:srgbClr val="0070C0"/>
                </a:solidFill>
              </a:rPr>
              <a:t> DL </a:t>
            </a:r>
            <a:r>
              <a:rPr lang="en-US" altLang="ko-KR" dirty="0" err="1" smtClean="0">
                <a:solidFill>
                  <a:srgbClr val="0070C0"/>
                </a:solidFill>
              </a:rPr>
              <a:t>subframe</a:t>
            </a:r>
            <a:r>
              <a:rPr lang="en-US" altLang="ko-KR" dirty="0" smtClean="0">
                <a:solidFill>
                  <a:srgbClr val="0070C0"/>
                </a:solidFill>
              </a:rPr>
              <a:t>(s)</a:t>
            </a:r>
            <a:r>
              <a:rPr lang="en-US" altLang="ko-KR" dirty="0" smtClean="0"/>
              <a:t> </a:t>
            </a:r>
            <a:r>
              <a:rPr lang="en-US" altLang="ko-KR" i="1" dirty="0" err="1" smtClean="0"/>
              <a:t>n</a:t>
            </a:r>
            <a:r>
              <a:rPr lang="en-US" altLang="ko-KR" i="1" baseline="-25000" dirty="0" err="1" smtClean="0"/>
              <a:t>i</a:t>
            </a:r>
            <a:r>
              <a:rPr lang="en-US" altLang="ko-KR" dirty="0" smtClean="0"/>
              <a:t>  </a:t>
            </a:r>
            <a:r>
              <a:rPr lang="en-US" altLang="ko-KR" dirty="0"/>
              <a:t>with </a:t>
            </a:r>
            <a:r>
              <a:rPr lang="en-US" altLang="ko-KR" i="1" dirty="0" err="1"/>
              <a:t>i</a:t>
            </a:r>
            <a:r>
              <a:rPr lang="en-US" altLang="ko-KR" i="1" dirty="0"/>
              <a:t> = 0, 1, …, </a:t>
            </a:r>
            <a:r>
              <a:rPr lang="en-US" altLang="ko-KR" i="1" dirty="0" smtClean="0"/>
              <a:t>N-1</a:t>
            </a:r>
            <a:r>
              <a:rPr lang="en-US" altLang="ko-KR" dirty="0" smtClean="0"/>
              <a:t> </a:t>
            </a:r>
            <a:r>
              <a:rPr lang="en-US" altLang="ko-KR" dirty="0"/>
              <a:t>according to the NPDCCH </a:t>
            </a:r>
            <a:r>
              <a:rPr lang="en-US" altLang="ko-KR" dirty="0" smtClean="0"/>
              <a:t>information.</a:t>
            </a:r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/>
              <a:t>IE </a:t>
            </a:r>
            <a:r>
              <a:rPr lang="en-US" altLang="ko-KR" i="1" dirty="0"/>
              <a:t>DL-Bitmap-NB </a:t>
            </a:r>
            <a:r>
              <a:rPr lang="en-US" altLang="ko-KR" dirty="0"/>
              <a:t>is used to specify the set of NB-</a:t>
            </a:r>
            <a:r>
              <a:rPr lang="en-US" altLang="ko-KR" dirty="0" err="1"/>
              <a:t>IoT</a:t>
            </a:r>
            <a:r>
              <a:rPr lang="en-US" altLang="ko-KR" dirty="0"/>
              <a:t> downlink </a:t>
            </a:r>
            <a:r>
              <a:rPr lang="en-US" altLang="ko-KR" dirty="0" err="1"/>
              <a:t>subframes</a:t>
            </a:r>
            <a:r>
              <a:rPr lang="en-US" altLang="ko-KR" dirty="0"/>
              <a:t> for downlink transmission</a:t>
            </a:r>
            <a:endParaRPr lang="ko-KR" altLang="en-US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19020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Update the agreement from the RAN1#90bis meeting as follows</a:t>
            </a:r>
          </a:p>
          <a:p>
            <a:pPr lvl="1"/>
            <a:r>
              <a:rPr lang="en-US" altLang="ko-KR" dirty="0"/>
              <a:t>When additional SIB1-NBs are transmitted, the </a:t>
            </a:r>
            <a:r>
              <a:rPr lang="en-US" altLang="ko-KR" dirty="0" err="1"/>
              <a:t>subframe</a:t>
            </a:r>
            <a:r>
              <a:rPr lang="en-US" altLang="ko-KR" dirty="0"/>
              <a:t>(s) carrying additional SIB1-NB(s) can be declared as invalid downlink </a:t>
            </a:r>
            <a:r>
              <a:rPr lang="en-US" altLang="ko-KR" dirty="0" err="1"/>
              <a:t>subframe</a:t>
            </a:r>
            <a:r>
              <a:rPr lang="en-US" altLang="ko-KR" dirty="0"/>
              <a:t> by </a:t>
            </a:r>
            <a:r>
              <a:rPr lang="en-US" altLang="ko-KR" dirty="0" err="1"/>
              <a:t>downlinkBitmap</a:t>
            </a:r>
            <a:endParaRPr lang="en-US" altLang="ko-KR" dirty="0"/>
          </a:p>
          <a:p>
            <a:pPr lvl="2"/>
            <a:r>
              <a:rPr lang="en-US" altLang="ko-KR" dirty="0"/>
              <a:t>Rel.15 UEs interpret invalid downlink </a:t>
            </a:r>
            <a:r>
              <a:rPr lang="en-US" altLang="ko-KR" dirty="0" err="1"/>
              <a:t>subframes</a:t>
            </a:r>
            <a:r>
              <a:rPr lang="en-US" altLang="ko-KR" dirty="0"/>
              <a:t> whose indices are corresponding to additional SIB1-NBs transmissions but not carrying additional </a:t>
            </a:r>
            <a:r>
              <a:rPr lang="en-US" altLang="ko-KR" dirty="0" smtClean="0"/>
              <a:t>SIB1-NB as </a:t>
            </a:r>
            <a:r>
              <a:rPr lang="en-US" altLang="ko-KR" dirty="0"/>
              <a:t>valid downlink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</a:t>
            </a:r>
            <a:r>
              <a:rPr lang="en-US" altLang="ko-KR" dirty="0"/>
              <a:t>only when the UE attempts to decode DCI format N0/N1 scrambled by C-RNTI in UE-specific search space or receive NPDSCH scheduled by DCI format N1 scrambled by C-RNTI in UE-specific search </a:t>
            </a:r>
            <a:r>
              <a:rPr lang="en-US" altLang="ko-KR" dirty="0" smtClean="0"/>
              <a:t>space.</a:t>
            </a:r>
          </a:p>
          <a:p>
            <a:pPr lvl="2"/>
            <a:r>
              <a:rPr lang="en-US" altLang="ko-KR" dirty="0" smtClean="0"/>
              <a:t>If the </a:t>
            </a:r>
            <a:r>
              <a:rPr lang="en-US" altLang="ko-KR" dirty="0"/>
              <a:t>signaling </a:t>
            </a:r>
            <a:r>
              <a:rPr lang="en-US" altLang="ko-KR" dirty="0" smtClean="0"/>
              <a:t>in SIB1-NB to </a:t>
            </a:r>
            <a:r>
              <a:rPr lang="en-US" altLang="ko-KR" dirty="0"/>
              <a:t>enable this feature </a:t>
            </a:r>
            <a:r>
              <a:rPr lang="en-US" altLang="ko-KR" dirty="0" smtClean="0"/>
              <a:t>is supported, it will be chosen </a:t>
            </a:r>
            <a:r>
              <a:rPr lang="en-US" altLang="ko-KR" dirty="0"/>
              <a:t>from the following </a:t>
            </a:r>
            <a:r>
              <a:rPr lang="en-US" altLang="ko-KR" dirty="0" smtClean="0"/>
              <a:t>alternatives </a:t>
            </a:r>
            <a:endParaRPr lang="ko-KR" altLang="ko-KR"/>
          </a:p>
          <a:p>
            <a:pPr lvl="3"/>
            <a:r>
              <a:rPr lang="en-US" altLang="ko-KR" dirty="0" smtClean="0"/>
              <a:t>(Atl.1) </a:t>
            </a:r>
            <a:r>
              <a:rPr lang="en-US" altLang="ko-KR" dirty="0"/>
              <a:t>using 1 bit to </a:t>
            </a:r>
            <a:r>
              <a:rPr lang="en-US" altLang="ko-KR" dirty="0" smtClean="0"/>
              <a:t>indicate </a:t>
            </a:r>
            <a:r>
              <a:rPr lang="en-US" altLang="ko-KR" dirty="0"/>
              <a:t>whether the addition SF#3 that is configured but not used for SIB1-NBs can be used by Rel15 UEs.</a:t>
            </a:r>
            <a:endParaRPr lang="ko-KR" altLang="ko-KR"/>
          </a:p>
          <a:p>
            <a:pPr lvl="3"/>
            <a:r>
              <a:rPr lang="en-US" altLang="ko-KR" dirty="0" smtClean="0"/>
              <a:t>(Atl.2) </a:t>
            </a:r>
            <a:r>
              <a:rPr lang="en-US" altLang="ko-KR" dirty="0"/>
              <a:t>using a 4-bits bit map to indicate in the Rel13/Rel14 bit map which SF#3 can be used for </a:t>
            </a:r>
            <a:r>
              <a:rPr lang="en-US" altLang="ko-KR" dirty="0" err="1"/>
              <a:t>inband</a:t>
            </a:r>
            <a:r>
              <a:rPr lang="en-US" altLang="ko-KR" dirty="0"/>
              <a:t>, and  using a 1 bit for </a:t>
            </a:r>
            <a:r>
              <a:rPr lang="en-US" altLang="ko-KR" dirty="0" err="1"/>
              <a:t>guardband</a:t>
            </a:r>
            <a:r>
              <a:rPr lang="en-US" altLang="ko-KR" dirty="0"/>
              <a:t> and standalone. </a:t>
            </a:r>
            <a:endParaRPr lang="ko-KR" altLang="ko-KR"/>
          </a:p>
          <a:p>
            <a:pPr lvl="2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55536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3180</TotalTime>
  <Words>563</Words>
  <Application>Microsoft Office PowerPoint</Application>
  <PresentationFormat>와이드스크린</PresentationFormat>
  <Paragraphs>44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Times New Roman</vt:lpstr>
      <vt:lpstr>Office Theme</vt:lpstr>
      <vt:lpstr>WF on Interpretation and application of subframes for additional SIB1-NB in FDD</vt:lpstr>
      <vt:lpstr>Background (agreement from RAN1#90bis)</vt:lpstr>
      <vt:lpstr>Background (NPDCCH)</vt:lpstr>
      <vt:lpstr>Background (NPDSCH)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박창환/책임연구원/차세대표준(연)ACS팀(changhwan.park@lge.com)</cp:lastModifiedBy>
  <cp:revision>215</cp:revision>
  <dcterms:created xsi:type="dcterms:W3CDTF">2017-02-14T13:23:58Z</dcterms:created>
  <dcterms:modified xsi:type="dcterms:W3CDTF">2017-11-29T02:37:31Z</dcterms:modified>
</cp:coreProperties>
</file>