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72" r:id="rId3"/>
    <p:sldId id="274" r:id="rId4"/>
    <p:sldId id="273" r:id="rId5"/>
    <p:sldId id="26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2017-11-29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81421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3" y="1101970"/>
            <a:ext cx="11047614" cy="552327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NPRACH preamble format for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single UL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subframe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Qualcomm, 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393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R1-1721179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</a:t>
            </a:r>
            <a:r>
              <a:rPr lang="en-US" sz="13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91</a:t>
            </a:r>
            <a:endParaRPr lang="en-US" sz="13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3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Reno, USA, November 27</a:t>
            </a:r>
            <a:r>
              <a:rPr lang="en-US" sz="135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13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December 1</a:t>
            </a:r>
            <a:r>
              <a:rPr lang="en-US" sz="135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sz="13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2017</a:t>
            </a:r>
            <a:endParaRPr lang="en-US" sz="13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Agenda </a:t>
            </a:r>
            <a:r>
              <a:rPr lang="en-US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item </a:t>
            </a:r>
            <a:r>
              <a:rPr lang="en-US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6.2.6.3.2</a:t>
            </a:r>
            <a:endParaRPr 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2226" y="127065"/>
            <a:ext cx="11047614" cy="814217"/>
          </a:xfrm>
        </p:spPr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Since certain TDD cells may have much smaller cell coverage, the PRACH preamble format 4 is available in LTE TDD system. </a:t>
            </a:r>
            <a:endParaRPr lang="en-US" altLang="ko-KR" dirty="0" smtClean="0"/>
          </a:p>
          <a:p>
            <a:r>
              <a:rPr lang="en-US" altLang="ko-KR" dirty="0" smtClean="0"/>
              <a:t>If certain TDD cells, which support </a:t>
            </a:r>
            <a:r>
              <a:rPr lang="en-US" altLang="ko-KR" dirty="0"/>
              <a:t>PRACH preamble format 4, </a:t>
            </a:r>
            <a:r>
              <a:rPr lang="en-US" altLang="ko-KR" dirty="0" smtClean="0"/>
              <a:t>operate </a:t>
            </a:r>
            <a:r>
              <a:rPr lang="en-US" altLang="ko-KR" dirty="0"/>
              <a:t>the in-band mode or guard-band mode NB-</a:t>
            </a:r>
            <a:r>
              <a:rPr lang="en-US" altLang="ko-KR" dirty="0" err="1"/>
              <a:t>IoT</a:t>
            </a:r>
            <a:r>
              <a:rPr lang="en-US" altLang="ko-KR" dirty="0"/>
              <a:t> system, introducing the new NPRACH preamble format for </a:t>
            </a:r>
            <a:r>
              <a:rPr lang="en-US" altLang="ko-KR" dirty="0" smtClean="0"/>
              <a:t>short coverage </a:t>
            </a:r>
            <a:r>
              <a:rPr lang="en-US" altLang="ko-KR" dirty="0"/>
              <a:t>has advantages on the latency and battery life on UE side</a:t>
            </a:r>
            <a:r>
              <a:rPr lang="en-US" altLang="ko-KR" dirty="0" smtClean="0"/>
              <a:t>.</a:t>
            </a:r>
          </a:p>
          <a:p>
            <a:r>
              <a:rPr lang="en-US" altLang="ko-KR" dirty="0"/>
              <a:t>Therefore, it is desirable considering new NPRACH preamble format for short coverage which supports similar </a:t>
            </a:r>
            <a:r>
              <a:rPr lang="en-US" altLang="ko-KR" dirty="0" smtClean="0"/>
              <a:t>cell </a:t>
            </a:r>
            <a:r>
              <a:rPr lang="en-US" altLang="ko-KR" dirty="0"/>
              <a:t>coverage of PRACH preamble format 4 (e.g., 1.4 km).</a:t>
            </a:r>
            <a:endParaRPr lang="en-US" altLang="ko-KR" dirty="0" smtClean="0"/>
          </a:p>
          <a:p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417743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64"/>
            <a:ext cx="12192000" cy="6730935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2226" y="127065"/>
            <a:ext cx="11047614" cy="814217"/>
          </a:xfrm>
        </p:spPr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236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Examples of NPRACH preamble format for short coverage in single UL SF</a:t>
            </a:r>
          </a:p>
        </p:txBody>
      </p:sp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202226" y="127065"/>
            <a:ext cx="11047614" cy="814217"/>
          </a:xfrm>
        </p:spPr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1119452" y="4356400"/>
            <a:ext cx="3609604" cy="1857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 smtClean="0"/>
              <a:t>Example A</a:t>
            </a:r>
          </a:p>
          <a:p>
            <a:pPr lvl="1"/>
            <a:r>
              <a:rPr lang="en-US" altLang="ko-KR" sz="1400" dirty="0" smtClean="0"/>
              <a:t>CP length: </a:t>
            </a:r>
            <a:r>
              <a:rPr lang="en-US" altLang="ko-KR" sz="1400" dirty="0" smtClean="0">
                <a:solidFill>
                  <a:srgbClr val="FF0000"/>
                </a:solidFill>
              </a:rPr>
              <a:t>448</a:t>
            </a:r>
            <a:r>
              <a:rPr lang="en-US" altLang="ko-KR" sz="1400" dirty="0" smtClean="0"/>
              <a:t> T</a:t>
            </a:r>
            <a:r>
              <a:rPr lang="en-US" altLang="ko-KR" sz="1400" baseline="-25000" dirty="0" smtClean="0"/>
              <a:t>S</a:t>
            </a:r>
          </a:p>
          <a:p>
            <a:pPr lvl="1"/>
            <a:r>
              <a:rPr lang="en-US" altLang="ko-KR" sz="1400" dirty="0" smtClean="0"/>
              <a:t>Symbol length: 8192 T</a:t>
            </a:r>
            <a:r>
              <a:rPr lang="en-US" altLang="ko-KR" sz="1400" baseline="-25000" dirty="0" smtClean="0"/>
              <a:t>S</a:t>
            </a:r>
          </a:p>
          <a:p>
            <a:pPr lvl="1"/>
            <a:r>
              <a:rPr lang="en-US" altLang="ko-KR" sz="1400" dirty="0" smtClean="0"/>
              <a:t>Number </a:t>
            </a:r>
            <a:r>
              <a:rPr lang="en-US" altLang="ko-KR" sz="1400" dirty="0"/>
              <a:t>of back-to-back symbol groups </a:t>
            </a:r>
            <a:r>
              <a:rPr lang="en-US" altLang="ko-KR" sz="1400" dirty="0" smtClean="0"/>
              <a:t>(G): </a:t>
            </a:r>
            <a:r>
              <a:rPr lang="en-US" altLang="ko-KR" sz="1400" dirty="0" smtClean="0">
                <a:solidFill>
                  <a:srgbClr val="FF0000"/>
                </a:solidFill>
              </a:rPr>
              <a:t>2</a:t>
            </a:r>
          </a:p>
          <a:p>
            <a:pPr lvl="1"/>
            <a:r>
              <a:rPr lang="en-US" altLang="ko-KR" sz="1400" dirty="0" smtClean="0"/>
              <a:t>Maximum cell coverage: 1.48 km</a:t>
            </a:r>
          </a:p>
          <a:p>
            <a:pPr lvl="1"/>
            <a:r>
              <a:rPr lang="en-US" altLang="ko-KR" sz="1400" dirty="0" smtClean="0"/>
              <a:t>Available guard time: 13440 T</a:t>
            </a:r>
            <a:r>
              <a:rPr lang="en-US" altLang="ko-KR" sz="1400" baseline="-25000" dirty="0" smtClean="0"/>
              <a:t>S</a:t>
            </a: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4274328" y="4359875"/>
            <a:ext cx="3579962" cy="1859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/>
              <a:t>Example </a:t>
            </a:r>
            <a:r>
              <a:rPr lang="en-US" altLang="ko-KR" sz="1800" dirty="0" smtClean="0"/>
              <a:t>B-1</a:t>
            </a:r>
            <a:endParaRPr lang="en-US" altLang="ko-KR" sz="1800" dirty="0"/>
          </a:p>
          <a:p>
            <a:pPr lvl="1"/>
            <a:r>
              <a:rPr lang="en-US" altLang="ko-KR" sz="1400" dirty="0"/>
              <a:t>CP length: </a:t>
            </a:r>
            <a:r>
              <a:rPr lang="en-US" altLang="ko-KR" sz="1400" dirty="0">
                <a:solidFill>
                  <a:srgbClr val="FF0000"/>
                </a:solidFill>
              </a:rPr>
              <a:t>448</a:t>
            </a:r>
            <a:r>
              <a:rPr lang="en-US" altLang="ko-KR" sz="1400" dirty="0"/>
              <a:t> T</a:t>
            </a:r>
            <a:r>
              <a:rPr lang="en-US" altLang="ko-KR" sz="1400" baseline="-25000" dirty="0"/>
              <a:t>S</a:t>
            </a:r>
          </a:p>
          <a:p>
            <a:pPr lvl="1"/>
            <a:r>
              <a:rPr lang="en-US" altLang="ko-KR" sz="1400" dirty="0"/>
              <a:t>Symbol length: 8192 T</a:t>
            </a:r>
            <a:r>
              <a:rPr lang="en-US" altLang="ko-KR" sz="1400" baseline="-25000" dirty="0"/>
              <a:t>S</a:t>
            </a:r>
          </a:p>
          <a:p>
            <a:pPr lvl="1"/>
            <a:r>
              <a:rPr lang="en-US" altLang="ko-KR" sz="1400" dirty="0" smtClean="0"/>
              <a:t>Number </a:t>
            </a:r>
            <a:r>
              <a:rPr lang="en-US" altLang="ko-KR" sz="1400" dirty="0"/>
              <a:t>of back-to-back symbol groups (G)</a:t>
            </a:r>
            <a:r>
              <a:rPr lang="en-US" altLang="ko-KR" sz="1400" dirty="0" smtClean="0"/>
              <a:t>: </a:t>
            </a:r>
            <a:r>
              <a:rPr lang="en-US" altLang="ko-KR" sz="1400" dirty="0">
                <a:solidFill>
                  <a:srgbClr val="FF0000"/>
                </a:solidFill>
              </a:rPr>
              <a:t>3</a:t>
            </a:r>
          </a:p>
          <a:p>
            <a:pPr lvl="1"/>
            <a:r>
              <a:rPr lang="en-US" altLang="ko-KR" sz="1400" dirty="0"/>
              <a:t>Maximum cell coverage: 1.48 km</a:t>
            </a:r>
          </a:p>
          <a:p>
            <a:pPr lvl="1"/>
            <a:r>
              <a:rPr lang="en-US" altLang="ko-KR" sz="1400" dirty="0"/>
              <a:t>Available guard time: 4800 T</a:t>
            </a:r>
            <a:r>
              <a:rPr lang="en-US" altLang="ko-KR" sz="1400" baseline="-25000" dirty="0"/>
              <a:t>S</a:t>
            </a: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7389510" y="4356400"/>
            <a:ext cx="3609606" cy="1852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/>
              <a:t>Example </a:t>
            </a:r>
            <a:r>
              <a:rPr lang="en-US" altLang="ko-KR" sz="1800" dirty="0" smtClean="0"/>
              <a:t>B-2</a:t>
            </a:r>
            <a:endParaRPr lang="en-US" altLang="ko-KR" sz="1800" dirty="0"/>
          </a:p>
          <a:p>
            <a:pPr lvl="1"/>
            <a:r>
              <a:rPr lang="en-US" altLang="ko-KR" sz="1400" dirty="0"/>
              <a:t>CP length: </a:t>
            </a:r>
            <a:r>
              <a:rPr lang="en-US" altLang="ko-KR" sz="1400" dirty="0">
                <a:solidFill>
                  <a:srgbClr val="FF0000"/>
                </a:solidFill>
              </a:rPr>
              <a:t>1572</a:t>
            </a:r>
            <a:r>
              <a:rPr lang="en-US" altLang="ko-KR" sz="1400" dirty="0"/>
              <a:t> T</a:t>
            </a:r>
            <a:r>
              <a:rPr lang="en-US" altLang="ko-KR" sz="1400" baseline="-25000" dirty="0"/>
              <a:t>S</a:t>
            </a:r>
          </a:p>
          <a:p>
            <a:pPr lvl="1"/>
            <a:r>
              <a:rPr lang="en-US" altLang="ko-KR" sz="1400" dirty="0"/>
              <a:t>Symbol length: 8192 T</a:t>
            </a:r>
            <a:r>
              <a:rPr lang="en-US" altLang="ko-KR" sz="1400" baseline="-25000" dirty="0"/>
              <a:t>S</a:t>
            </a:r>
          </a:p>
          <a:p>
            <a:pPr lvl="1"/>
            <a:r>
              <a:rPr lang="en-US" altLang="ko-KR" sz="1400" dirty="0" smtClean="0"/>
              <a:t>Number </a:t>
            </a:r>
            <a:r>
              <a:rPr lang="en-US" altLang="ko-KR" sz="1400" dirty="0"/>
              <a:t>of back-to-back symbol groups (G)</a:t>
            </a:r>
            <a:r>
              <a:rPr lang="en-US" altLang="ko-KR" sz="1400" dirty="0" smtClean="0"/>
              <a:t>: </a:t>
            </a:r>
            <a:r>
              <a:rPr lang="en-US" altLang="ko-KR" sz="1400" dirty="0">
                <a:solidFill>
                  <a:srgbClr val="FF0000"/>
                </a:solidFill>
              </a:rPr>
              <a:t>3</a:t>
            </a:r>
          </a:p>
          <a:p>
            <a:pPr lvl="1"/>
            <a:r>
              <a:rPr lang="en-US" altLang="ko-KR" sz="1400" dirty="0"/>
              <a:t>Maximum cell coverage: 6.97 km</a:t>
            </a:r>
          </a:p>
          <a:p>
            <a:pPr lvl="1"/>
            <a:r>
              <a:rPr lang="en-US" altLang="ko-KR" sz="1400" dirty="0"/>
              <a:t>Available guard time: 1428 T</a:t>
            </a:r>
            <a:r>
              <a:rPr lang="en-US" altLang="ko-KR" sz="1400" baseline="-25000" dirty="0"/>
              <a:t>S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227" y="1774831"/>
            <a:ext cx="11473958" cy="22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64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Following preamble parameters should be considered for NPRACH preamble format for single UL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in TDD NB-</a:t>
            </a:r>
            <a:r>
              <a:rPr lang="en-US" altLang="ko-KR" dirty="0" err="1" smtClean="0"/>
              <a:t>IoT</a:t>
            </a:r>
            <a:r>
              <a:rPr lang="en-US" altLang="ko-KR" dirty="0" smtClean="0"/>
              <a:t> system</a:t>
            </a:r>
          </a:p>
          <a:p>
            <a:pPr lvl="1"/>
            <a:r>
              <a:rPr lang="en-US" altLang="ko-KR" dirty="0" smtClean="0"/>
              <a:t>One CP length should be selected from [448] T</a:t>
            </a:r>
            <a:r>
              <a:rPr lang="en-US" altLang="ko-KR" baseline="-25000" dirty="0" smtClean="0"/>
              <a:t>S</a:t>
            </a:r>
            <a:r>
              <a:rPr lang="en-US" altLang="ko-KR" dirty="0" smtClean="0"/>
              <a:t> to [1572] T</a:t>
            </a:r>
            <a:r>
              <a:rPr lang="en-US" altLang="ko-KR" baseline="-25000" dirty="0" smtClean="0"/>
              <a:t>S</a:t>
            </a:r>
            <a:r>
              <a:rPr lang="en-US" altLang="ko-KR" dirty="0" smtClean="0"/>
              <a:t> </a:t>
            </a:r>
          </a:p>
          <a:p>
            <a:pPr lvl="1"/>
            <a:r>
              <a:rPr lang="en-US" altLang="ko-KR" dirty="0" smtClean="0"/>
              <a:t>The number of symbols (N) in the symbol group is 1</a:t>
            </a:r>
          </a:p>
          <a:p>
            <a:pPr lvl="1"/>
            <a:r>
              <a:rPr lang="en-US" altLang="ko-KR" dirty="0" smtClean="0"/>
              <a:t>The number of back-to-back symbol groups (G) in single UL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is 3</a:t>
            </a:r>
          </a:p>
          <a:p>
            <a:pPr lvl="1"/>
            <a:r>
              <a:rPr lang="en-US" altLang="ko-KR" dirty="0" smtClean="0"/>
              <a:t>The number of symbol groups (P) in the preamble is FFS</a:t>
            </a:r>
          </a:p>
          <a:p>
            <a:r>
              <a:rPr lang="en-US" altLang="ko-KR" dirty="0" smtClean="0"/>
              <a:t>Preamble parameters of NPRACH preamble formats for 2 or 3 UL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in TDD NB-</a:t>
            </a:r>
            <a:r>
              <a:rPr lang="en-US" altLang="ko-KR" dirty="0" err="1" smtClean="0"/>
              <a:t>IoT</a:t>
            </a:r>
            <a:r>
              <a:rPr lang="en-US" altLang="ko-KR" dirty="0" smtClean="0"/>
              <a:t> system are FFS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5553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5038</TotalTime>
  <Words>338</Words>
  <Application>Microsoft Office PowerPoint</Application>
  <PresentationFormat>와이드스크린</PresentationFormat>
  <Paragraphs>38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맑은 고딕</vt:lpstr>
      <vt:lpstr>Arial</vt:lpstr>
      <vt:lpstr>Calibri</vt:lpstr>
      <vt:lpstr>Calibri Light</vt:lpstr>
      <vt:lpstr>Times New Roman</vt:lpstr>
      <vt:lpstr>Office Theme</vt:lpstr>
      <vt:lpstr>WF on NPRACH preamble format for single UL subframe</vt:lpstr>
      <vt:lpstr>Background</vt:lpstr>
      <vt:lpstr>Background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Seokmin Shin5</cp:lastModifiedBy>
  <cp:revision>273</cp:revision>
  <dcterms:created xsi:type="dcterms:W3CDTF">2017-02-14T13:23:58Z</dcterms:created>
  <dcterms:modified xsi:type="dcterms:W3CDTF">2017-11-29T01:53:42Z</dcterms:modified>
</cp:coreProperties>
</file>