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9" r:id="rId3"/>
    <p:sldId id="333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dirty="0"/>
              <a:t>on </a:t>
            </a:r>
            <a:r>
              <a:rPr kumimoji="1" lang="en-US" altLang="ja-JP" dirty="0" smtClean="0"/>
              <a:t>Early data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</a:t>
            </a:r>
            <a:r>
              <a:rPr lang="en-US" dirty="0">
                <a:solidFill>
                  <a:schemeClr val="tx1"/>
                </a:solidFill>
              </a:rPr>
              <a:t>, HiSilicon, 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200456" y="236092"/>
            <a:ext cx="16379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b="1" dirty="0"/>
              <a:t>R1-1721175</a:t>
            </a:r>
            <a:endParaRPr lang="en-US" altLang="en-US" sz="2000" b="1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3GPP TSG RAN WG1 Meeting #</a:t>
            </a:r>
            <a:r>
              <a:rPr lang="en-US" altLang="ja-JP" sz="1800" dirty="0" smtClean="0"/>
              <a:t>91</a:t>
            </a:r>
            <a:endParaRPr lang="en-US" altLang="ja-JP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/>
              <a:t>Reno, USA, </a:t>
            </a:r>
            <a:r>
              <a:rPr lang="en-GB" altLang="zh-CN" sz="1800" dirty="0"/>
              <a:t>November 27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 – December </a:t>
            </a:r>
            <a:r>
              <a:rPr lang="en-GB" altLang="zh-CN" sz="1800" dirty="0" smtClean="0"/>
              <a:t>1</a:t>
            </a:r>
            <a:r>
              <a:rPr lang="en-GB" altLang="zh-CN" sz="1800" baseline="30000" dirty="0" smtClean="0"/>
              <a:t>st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Agenda item </a:t>
            </a:r>
            <a:r>
              <a:rPr lang="en-US" altLang="ja-JP" sz="1800" dirty="0" smtClean="0"/>
              <a:t>6.2.5.2</a:t>
            </a:r>
            <a:endParaRPr lang="ja-JP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944" y="1385392"/>
            <a:ext cx="10972800" cy="4392488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altLang="zh-CN" b="1" dirty="0" smtClean="0"/>
              <a:t>RAN2 </a:t>
            </a:r>
            <a:r>
              <a:rPr lang="x-none" altLang="zh-CN" b="1" dirty="0" smtClean="0"/>
              <a:t>Agreements</a:t>
            </a:r>
            <a:r>
              <a:rPr lang="en-US" altLang="zh-CN" b="1" dirty="0" smtClean="0"/>
              <a:t> in #99bis meeting</a:t>
            </a:r>
            <a:endParaRPr lang="zh-CN" altLang="zh-CN" dirty="0"/>
          </a:p>
          <a:p>
            <a:pPr hangingPunct="0"/>
            <a:r>
              <a:rPr lang="x-none" altLang="zh-CN" dirty="0"/>
              <a:t> </a:t>
            </a:r>
            <a:r>
              <a:rPr lang="x-none" altLang="zh-CN" dirty="0" smtClean="0"/>
              <a:t>PRACH </a:t>
            </a:r>
            <a:r>
              <a:rPr lang="x-none" altLang="zh-CN" dirty="0"/>
              <a:t>partitioning is used to indicate UE’s intention to use early data transmission in Msg3. Backward compatibility shall be preserved. FFS: details on the PRACH pool, e.g., preamble/time/frequency/carrier domain of PRACH partitioning.</a:t>
            </a:r>
            <a:endParaRPr lang="zh-CN" altLang="zh-CN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06348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944" y="1385392"/>
            <a:ext cx="10972800" cy="4392488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altLang="zh-CN" sz="3600" dirty="0"/>
              <a:t>For early data </a:t>
            </a:r>
            <a:r>
              <a:rPr lang="en-US" altLang="zh-CN" sz="3600" dirty="0" smtClean="0"/>
              <a:t>transmission in Msg3:</a:t>
            </a:r>
            <a:endParaRPr lang="en-US" altLang="zh-CN" sz="3600" dirty="0"/>
          </a:p>
          <a:p>
            <a:pPr lvl="2"/>
            <a:r>
              <a:rPr lang="en-US" altLang="zh-CN" dirty="0" smtClean="0"/>
              <a:t>The UL grant in RAR is 20 bits for PRACH CEL 0 and </a:t>
            </a:r>
            <a:r>
              <a:rPr lang="en-US" altLang="zh-CN" dirty="0"/>
              <a:t>PRACH </a:t>
            </a:r>
            <a:r>
              <a:rPr lang="en-US" altLang="zh-CN" dirty="0" smtClean="0"/>
              <a:t>CEL 1</a:t>
            </a:r>
          </a:p>
          <a:p>
            <a:pPr lvl="2"/>
            <a:r>
              <a:rPr lang="en-US" altLang="zh-CN" dirty="0"/>
              <a:t>The UL grant in RAR is </a:t>
            </a:r>
            <a:r>
              <a:rPr lang="en-US" altLang="zh-CN" dirty="0" smtClean="0"/>
              <a:t>12 </a:t>
            </a:r>
            <a:r>
              <a:rPr lang="en-US" altLang="zh-CN" dirty="0"/>
              <a:t>bits for PRACH </a:t>
            </a:r>
            <a:r>
              <a:rPr lang="en-US" altLang="zh-CN" dirty="0" smtClean="0"/>
              <a:t>CEL </a:t>
            </a:r>
            <a:r>
              <a:rPr lang="en-US" altLang="zh-CN" dirty="0"/>
              <a:t>2</a:t>
            </a:r>
            <a:r>
              <a:rPr lang="en-US" altLang="zh-CN" dirty="0" smtClean="0"/>
              <a:t> </a:t>
            </a:r>
            <a:r>
              <a:rPr lang="en-US" altLang="zh-CN" dirty="0"/>
              <a:t>and PRACH </a:t>
            </a:r>
            <a:r>
              <a:rPr lang="en-US" altLang="zh-CN" dirty="0" smtClean="0"/>
              <a:t>CEL 3</a:t>
            </a:r>
            <a:endParaRPr lang="en-US" altLang="zh-CN" dirty="0"/>
          </a:p>
          <a:p>
            <a:pPr lvl="1">
              <a:buFont typeface="Arial" pitchFamily="34" charset="0"/>
              <a:buChar char="•"/>
            </a:pPr>
            <a:r>
              <a:rPr lang="en-GB" altLang="zh-CN" sz="3600" dirty="0"/>
              <a:t>Maximum TBS for early data transmission in Msg3 is 1000 bits</a:t>
            </a:r>
          </a:p>
          <a:p>
            <a:pPr lvl="1"/>
            <a:endParaRPr lang="en-US" altLang="zh-CN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59289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376" y="1385392"/>
            <a:ext cx="11449272" cy="4392488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en-GB" altLang="zh-CN" sz="3600" dirty="0" smtClean="0"/>
              <a:t>One </a:t>
            </a:r>
            <a:r>
              <a:rPr lang="en-GB" altLang="zh-CN" sz="3600" dirty="0" smtClean="0"/>
              <a:t>reserved </a:t>
            </a:r>
            <a:r>
              <a:rPr lang="en-GB" altLang="zh-CN" sz="3600" dirty="0"/>
              <a:t>bit in </a:t>
            </a:r>
            <a:r>
              <a:rPr lang="en-GB" altLang="zh-CN" sz="3600" dirty="0" smtClean="0"/>
              <a:t>MAC RAR is used to </a:t>
            </a:r>
            <a:r>
              <a:rPr lang="en-GB" altLang="zh-CN" sz="3600" dirty="0" smtClean="0"/>
              <a:t>differentiate:</a:t>
            </a:r>
          </a:p>
          <a:p>
            <a:pPr lvl="2"/>
            <a:r>
              <a:rPr lang="en-GB" altLang="zh-CN" dirty="0"/>
              <a:t>UL grant in RAR for EDT </a:t>
            </a:r>
          </a:p>
          <a:p>
            <a:pPr lvl="2"/>
            <a:r>
              <a:rPr lang="en-GB" altLang="zh-CN" dirty="0"/>
              <a:t>UL grant in RAR for </a:t>
            </a:r>
            <a:r>
              <a:rPr lang="en-GB" altLang="zh-CN" dirty="0" smtClean="0"/>
              <a:t>Non-EDT</a:t>
            </a:r>
          </a:p>
          <a:p>
            <a:pPr lvl="1">
              <a:buFont typeface="Arial" pitchFamily="34" charset="0"/>
              <a:buChar char="•"/>
            </a:pPr>
            <a:r>
              <a:rPr lang="en-GB" altLang="zh-CN" sz="3600" dirty="0"/>
              <a:t>Depending on </a:t>
            </a:r>
            <a:r>
              <a:rPr lang="en-GB" altLang="zh-CN" sz="3600" dirty="0" err="1"/>
              <a:t>eNB’s</a:t>
            </a:r>
            <a:r>
              <a:rPr lang="en-GB" altLang="zh-CN" sz="3600" dirty="0"/>
              <a:t> implementation, PRACH partitioning can be based on </a:t>
            </a:r>
            <a:r>
              <a:rPr lang="en-US" altLang="zh-CN" sz="3600" dirty="0"/>
              <a:t>p</a:t>
            </a:r>
            <a:r>
              <a:rPr lang="x-none" altLang="zh-CN" sz="3600" dirty="0"/>
              <a:t>reamble/time/frequency</a:t>
            </a:r>
            <a:r>
              <a:rPr lang="en-US" altLang="zh-CN" sz="3600" dirty="0"/>
              <a:t> or its combination</a:t>
            </a:r>
            <a:endParaRPr lang="zh-CN" altLang="zh-CN" sz="3600" dirty="0"/>
          </a:p>
          <a:p>
            <a:pPr lvl="2"/>
            <a:endParaRPr lang="zh-CN" altLang="zh-CN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41036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15158</TotalTime>
  <Words>129</Words>
  <Application>Microsoft Office PowerPoint</Application>
  <PresentationFormat>宽屏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WF on Early data transmission</vt:lpstr>
      <vt:lpstr>Background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Yuzheng</cp:lastModifiedBy>
  <cp:revision>1757</cp:revision>
  <dcterms:created xsi:type="dcterms:W3CDTF">2015-04-22T00:12:23Z</dcterms:created>
  <dcterms:modified xsi:type="dcterms:W3CDTF">2017-11-30T03:17:29Z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(3)4x5pSPcgytvQrYRJSBddmcR74e7CKZhbTjIkDTJE8n1XsIpQww/6bOPa2YH4aKcy13nC88KB
VuPcJYUuuv+vo0S9MJ/mkMr4P6zKUziSToupw6YpgVFkvoh0uk1x6Cs0XTToS62vopAFsVVv
faaEZM9vFVCH+jmxH6nCzRD3HfWNNecwK6K36xx63sjKyOYV9vBj57k1acv0Z+qdtrqmH2PT
64IlO9/3fRsYsPvA6J</vt:lpwstr>
  </property>
  <property fmtid="{D5CDD505-2E9C-101B-9397-08002B2CF9AE}" pid="8" name="_2015_ms_pID_7253431">
    <vt:lpwstr>1TITcS782YHYCNbGoVoV/p+9QeQ3RUe0ZrhQVcVavGSGdhzRetVUoA
YCdnsEpFDKF5ZX11GO6XjbaKDSyDBPapeFiniEgSFjqYW83MgUcR6bcF8Ysruyt2+/Csbr5k
X16yfhl+g/jUYgskGFLG4i0xnDHAok6+r9AN5gWknqbQdljZxpHqXwFyyDNBKh/fEALFgK4L
fiQSrbgK2thl8H39yFgaGzM8YCwyofjvFpPH</vt:lpwstr>
  </property>
  <property fmtid="{D5CDD505-2E9C-101B-9397-08002B2CF9AE}" pid="9" name="_2015_ms_pID_7253432">
    <vt:lpwstr>hH5Hp+Pq89Pva9H6kEjAE10UolgO4gECiX7K
FWDChw1BzdhWwXwV4g3dTu4PbwVA4h4c+IoiaWsi4k+5zb2PJcZOlaUebJ4mHewJirSX66uE
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