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2"/>
    <p:sldId id="330" r:id="rId3"/>
    <p:sldId id="333" r:id="rId4"/>
    <p:sldId id="325" r:id="rId5"/>
    <p:sldId id="334" r:id="rId6"/>
  </p:sldIdLst>
  <p:sldSz cx="9144000" cy="6858000" type="screen4x3"/>
  <p:notesSz cx="6858000" cy="9144000"/>
  <p:defaultTextStyle>
    <a:defPPr>
      <a:defRPr lang="en-U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 xmlns:p14="http://schemas.microsoft.com/office/powerpoint/2010/main" val="1"/>
      </p:ext>
    </p:extLst>
  </p:showPr>
  <p:clrMru>
    <a:srgbClr val="0000FF"/>
    <a:srgbClr val="FF0000"/>
    <a:srgbClr val="FF0066"/>
    <a:srgbClr val="EEEC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70" autoAdjust="0"/>
    <p:restoredTop sz="99405" autoAdjust="0"/>
  </p:normalViewPr>
  <p:slideViewPr>
    <p:cSldViewPr>
      <p:cViewPr>
        <p:scale>
          <a:sx n="60" d="100"/>
          <a:sy n="60" d="100"/>
        </p:scale>
        <p:origin x="-936" y="-34"/>
      </p:cViewPr>
      <p:guideLst>
        <p:guide orient="horz" pos="2160"/>
        <p:guide pos="2880"/>
      </p:guideLst>
    </p:cSldViewPr>
  </p:slideViewPr>
  <p:outlineViewPr>
    <p:cViewPr>
      <p:scale>
        <a:sx n="33" d="100"/>
        <a:sy n="33" d="100"/>
      </p:scale>
      <p:origin x="36" y="0"/>
    </p:cViewPr>
  </p:outlineViewPr>
  <p:notesTextViewPr>
    <p:cViewPr>
      <p:scale>
        <a:sx n="100" d="100"/>
        <a:sy n="100" d="100"/>
      </p:scale>
      <p:origin x="0" y="0"/>
    </p:cViewPr>
  </p:notesTextViewPr>
  <p:sorterViewPr>
    <p:cViewPr>
      <p:scale>
        <a:sx n="66" d="100"/>
        <a:sy n="66" d="100"/>
      </p:scale>
      <p:origin x="0" y="0"/>
    </p:cViewPr>
  </p:sorter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Tx/>
              <a:buNone/>
              <a:defRPr sz="1200">
                <a:latin typeface="Calibri" panose="020F0502020204030204"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Tx/>
              <a:buNone/>
              <a:defRPr sz="1200" dirty="0">
                <a:latin typeface="Calibri" panose="020F0502020204030204" pitchFamily="34" charset="0"/>
              </a:defRPr>
            </a:lvl1pPr>
          </a:lstStyle>
          <a:p>
            <a:pPr>
              <a:defRPr/>
            </a:pPr>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Tx/>
              <a:buNone/>
              <a:defRPr sz="1200">
                <a:latin typeface="Calibri" panose="020F0502020204030204"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04B34CD1-F1A7-49E7-915D-C4C32A7E992E}"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Slide Image Placeholder 1"/>
          <p:cNvSpPr>
            <a:spLocks noGrp="1" noRot="1" noChangeAspect="1" noChangeArrowheads="1" noTextEdit="1"/>
          </p:cNvSpPr>
          <p:nvPr>
            <p:ph type="sldImg" idx="4294967295"/>
          </p:nvPr>
        </p:nvSpPr>
        <p:spPr bwMode="auto">
          <a:ln>
            <a:solidFill>
              <a:srgbClr val="000000"/>
            </a:solidFill>
            <a:miter lim="800000"/>
          </a:ln>
        </p:spPr>
      </p:sp>
      <p:sp>
        <p:nvSpPr>
          <p:cNvPr id="4098" name="Notes Placeholder 2"/>
          <p:cNvSpPr>
            <a:spLocks noGrp="1" noChangeArrowheads="1"/>
          </p:cNvSpPr>
          <p:nvPr>
            <p:ph type="body" idx="4294967295"/>
          </p:nvPr>
        </p:nvSpPr>
        <p:spPr bwMode="auto">
          <a:noFill/>
        </p:spPr>
        <p:txBody>
          <a:bodyPr wrap="square" numCol="1" anchor="t" anchorCtr="0" compatLnSpc="1"/>
          <a:lstStyle/>
          <a:p>
            <a:pPr eaLnBrk="1" hangingPunct="1"/>
            <a:endParaRPr lang="zh-CN" altLang="en-US" smtClean="0"/>
          </a:p>
        </p:txBody>
      </p:sp>
      <p:sp>
        <p:nvSpPr>
          <p:cNvPr id="4099" name="Slide Number Placeholder 3"/>
          <p:cNvSpPr>
            <a:spLocks noGrp="1" noChangeArrowheads="1"/>
          </p:cNvSpPr>
          <p:nvPr>
            <p:ph type="sldNum" sz="quarter" idx="5"/>
          </p:nvPr>
        </p:nvSpPr>
        <p:spPr bwMode="auto">
          <a:noFill/>
          <a:ln>
            <a:miter lim="800000"/>
          </a:ln>
        </p:spPr>
        <p:txBody>
          <a:bodyPr/>
          <a:lstStyle/>
          <a:p>
            <a:fld id="{BCD51C17-AB22-4225-B0DB-713C1A554554}" type="slidenum">
              <a:rPr lang="zh-CN" altLang="en-US"/>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8194" name="备注占位符 2"/>
          <p:cNvSpPr>
            <a:spLocks noGrp="1" noChangeArrowheads="1"/>
          </p:cNvSpPr>
          <p:nvPr>
            <p:ph type="body" idx="4294967295"/>
          </p:nvPr>
        </p:nvSpPr>
        <p:spPr bwMode="auto">
          <a:noFill/>
        </p:spPr>
        <p:txBody>
          <a:bodyPr wrap="square" numCol="1" anchor="t" anchorCtr="0" compatLnSpc="1"/>
          <a:lstStyle/>
          <a:p>
            <a:endParaRPr lang="zh-CN" altLang="en-US" smtClean="0"/>
          </a:p>
        </p:txBody>
      </p:sp>
      <p:sp>
        <p:nvSpPr>
          <p:cNvPr id="8195" name="灯片编号占位符 3"/>
          <p:cNvSpPr>
            <a:spLocks noGrp="1" noChangeArrowheads="1"/>
          </p:cNvSpPr>
          <p:nvPr>
            <p:ph type="sldNum" sz="quarter" idx="5"/>
          </p:nvPr>
        </p:nvSpPr>
        <p:spPr bwMode="auto">
          <a:noFill/>
          <a:ln>
            <a:miter lim="800000"/>
          </a:ln>
        </p:spPr>
        <p:txBody>
          <a:bodyPr/>
          <a:lstStyle/>
          <a:p>
            <a:fld id="{174F17EC-9C1B-42B8-B2A0-E6A878466343}" type="slidenum">
              <a:rPr lang="zh-CN" altLang="en-US"/>
              <a:pPr/>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smtClean="0"/>
              <a:t>Click to edit Master title style</a:t>
            </a:r>
            <a:endParaRPr lang="en-US"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1" smtClean="0"/>
              <a:t>Click to edit Master subtitle style</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90FC0F46-1809-4975-AF05-B50753C795EA}" type="slidenum">
              <a:rPr lang="zh-CN" altLang="en-US"/>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Vertical Text Placeholder 2"/>
          <p:cNvSpPr>
            <a:spLocks noGrp="1"/>
          </p:cNvSpPr>
          <p:nvPr>
            <p:ph type="body" orient="vert" idx="1"/>
          </p:nvPr>
        </p:nvSpPr>
        <p:spPr/>
        <p:txBody>
          <a:bodyPr vert="eaVer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033DEEED-D12D-451A-8AC9-ED9EBECB4FB9}" type="slidenum">
              <a:rPr lang="zh-CN" altLang="en-US"/>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noProof="1" smtClean="0"/>
              <a:t>Click to edit Master title style</a:t>
            </a:r>
            <a:endParaRPr lang="en-US" noProof="1"/>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6FBE872F-DDAD-49FE-8C5D-C244E481470C}" type="slidenum">
              <a:rPr lang="zh-CN" altLang="en-US"/>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fld id="{21CE5474-8E99-43B1-8496-CD3197E845B3}" type="slidenum">
              <a:rPr lang="zh-CN" altLang="en-US"/>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Content Placeholder 2"/>
          <p:cNvSpPr>
            <a:spLocks noGrp="1"/>
          </p:cNvSpPr>
          <p:nvPr>
            <p:ph idx="1"/>
          </p:nvPr>
        </p:nvSpPr>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B67B7B65-C803-41C7-B6E4-8475F34B0FDB}" type="slidenum">
              <a:rPr lang="zh-CN" altLang="en-US"/>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smtClean="0"/>
              <a:t>Click to edit Master title style</a:t>
            </a:r>
            <a:endParaRPr lang="en-US" noProof="1"/>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1"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6157E601-BD1B-4492-8CF4-AAA0026D2A2E}" type="slidenum">
              <a:rPr lang="zh-CN" altLang="en-US"/>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71831D03-4284-47D1-94F2-5E0BFA20BBC4}" type="slidenum">
              <a:rPr lang="zh-CN" altLang="en-US"/>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noProof="1" smtClean="0"/>
              <a:t>Click to edit Master title style</a:t>
            </a:r>
            <a:endParaRPr lang="en-US" noProof="1"/>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fld id="{A9D1F601-6A7E-4F45-9532-162AFE5F16BF}" type="slidenum">
              <a:rPr lang="zh-CN" altLang="en-US"/>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F6009A19-AE8A-4864-A464-E4592C9AB181}" type="slidenum">
              <a:rPr lang="zh-CN" altLang="en-US"/>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E47D844A-EEBE-4621-BC78-B5DF1AA47079}" type="slidenum">
              <a:rPr lang="zh-CN" altLang="en-US"/>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noProof="1" smtClean="0"/>
              <a:t>Click to edit Master title style</a:t>
            </a:r>
            <a:endParaRPr lang="en-US" noProof="1"/>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43652205-6CC7-467C-A1D2-547AA6CB8394}" type="slidenum">
              <a:rPr lang="zh-CN" altLang="en-US"/>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noProof="1" smtClean="0"/>
              <a:t>Click to edit Master title style</a:t>
            </a:r>
            <a:endParaRPr lang="en-US" noProof="1"/>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D0FB2148-0427-4529-BE49-001EEA4B29EA}" type="slidenum">
              <a:rPr lang="zh-CN" altLang="en-US"/>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en-US" altLang="zh-CN" smtClean="0"/>
              <a:t>Click to edit Master title style</a:t>
            </a:r>
          </a:p>
        </p:txBody>
      </p:sp>
      <p:sp>
        <p:nvSpPr>
          <p:cNvPr id="1027" name="Text Placeholder 2"/>
          <p:cNvSpPr>
            <a:spLocks noGrp="1" noChangeArrowheads="1"/>
          </p:cNvSpPr>
          <p:nvPr>
            <p:ph type="body" idx="9"/>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dirty="0">
                <a:solidFill>
                  <a:srgbClr val="898989"/>
                </a:solidFill>
                <a:latin typeface="Calibri" panose="020F0502020204030204" pitchFamily="34" charset="0"/>
              </a:defRPr>
            </a:lvl1pPr>
          </a:lstStyle>
          <a:p>
            <a:pPr>
              <a:defRPr/>
            </a:pPr>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21CE5474-8E99-43B1-8496-CD3197E845B3}"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itle 1"/>
          <p:cNvSpPr>
            <a:spLocks noGrp="1" noChangeArrowheads="1"/>
          </p:cNvSpPr>
          <p:nvPr>
            <p:ph type="ctrTitle"/>
          </p:nvPr>
        </p:nvSpPr>
        <p:spPr>
          <a:xfrm>
            <a:off x="381000" y="2438400"/>
            <a:ext cx="8534400" cy="1470025"/>
          </a:xfrm>
        </p:spPr>
        <p:txBody>
          <a:bodyPr/>
          <a:lstStyle/>
          <a:p>
            <a:pPr eaLnBrk="1" hangingPunct="1"/>
            <a:r>
              <a:rPr lang="en-GB" altLang="ko-KR" sz="3600" dirty="0" smtClean="0"/>
              <a:t>WF on </a:t>
            </a:r>
            <a:r>
              <a:rPr lang="en-US" altLang="zh-CN" sz="3600" dirty="0" smtClean="0">
                <a:sym typeface="+mn-ea"/>
              </a:rPr>
              <a:t>Explicit HARQ-ACK feedback for a single UE</a:t>
            </a:r>
            <a:endParaRPr lang="en-US" altLang="en-GB" sz="3600" dirty="0" smtClean="0">
              <a:ea typeface="Malgun Gothic" panose="020B0503020000020004" pitchFamily="34" charset="-127"/>
            </a:endParaRPr>
          </a:p>
        </p:txBody>
      </p:sp>
      <p:sp>
        <p:nvSpPr>
          <p:cNvPr id="3074" name="Subtitle 2"/>
          <p:cNvSpPr>
            <a:spLocks noGrp="1" noChangeArrowheads="1"/>
          </p:cNvSpPr>
          <p:nvPr>
            <p:ph type="subTitle" idx="1"/>
          </p:nvPr>
        </p:nvSpPr>
        <p:spPr>
          <a:xfrm>
            <a:off x="914400" y="4267200"/>
            <a:ext cx="7467600" cy="1981200"/>
          </a:xfrm>
        </p:spPr>
        <p:txBody>
          <a:bodyPr/>
          <a:lstStyle/>
          <a:p>
            <a:pPr eaLnBrk="1" hangingPunct="1"/>
            <a:r>
              <a:rPr lang="en-US" altLang="zh-CN" sz="2800" dirty="0" smtClean="0">
                <a:solidFill>
                  <a:schemeClr val="tx1"/>
                </a:solidFill>
              </a:rPr>
              <a:t>ZTE, </a:t>
            </a:r>
            <a:r>
              <a:rPr lang="en-US" altLang="zh-CN" sz="2800" dirty="0" err="1" smtClean="0">
                <a:solidFill>
                  <a:schemeClr val="tx1"/>
                </a:solidFill>
              </a:rPr>
              <a:t>Sanechips</a:t>
            </a:r>
            <a:r>
              <a:rPr lang="en-US" altLang="zh-CN" sz="2800" dirty="0" smtClean="0">
                <a:solidFill>
                  <a:schemeClr val="tx1"/>
                </a:solidFill>
              </a:rPr>
              <a:t>, Ericsson, Intel, Qualcomm, </a:t>
            </a:r>
            <a:r>
              <a:rPr lang="en-US" altLang="zh-CN" sz="2800" dirty="0" smtClean="0">
                <a:solidFill>
                  <a:schemeClr val="tx1"/>
                </a:solidFill>
              </a:rPr>
              <a:t>…</a:t>
            </a:r>
            <a:endParaRPr lang="zh-CN" altLang="en-US" sz="2800" dirty="0" smtClean="0">
              <a:solidFill>
                <a:schemeClr val="tx1"/>
              </a:solidFill>
            </a:endParaRPr>
          </a:p>
        </p:txBody>
      </p:sp>
      <p:sp>
        <p:nvSpPr>
          <p:cNvPr id="2052" name="Rectangle 4"/>
          <p:cNvSpPr>
            <a:spLocks noChangeArrowheads="1"/>
          </p:cNvSpPr>
          <p:nvPr/>
        </p:nvSpPr>
        <p:spPr bwMode="auto">
          <a:xfrm>
            <a:off x="0" y="16193"/>
            <a:ext cx="4572000" cy="891540"/>
          </a:xfrm>
          <a:prstGeom prst="rect">
            <a:avLst/>
          </a:prstGeom>
          <a:noFill/>
          <a:ln w="9525">
            <a:noFill/>
            <a:miter lim="800000"/>
          </a:ln>
        </p:spPr>
        <p:txBody>
          <a:bodyPr anchor="ctr">
            <a:spAutoFit/>
          </a:bodyPr>
          <a:lstStyle/>
          <a:p>
            <a:pPr eaLnBrk="0" hangingPunct="0">
              <a:buFontTx/>
              <a:buNone/>
              <a:defRPr/>
            </a:pPr>
            <a:r>
              <a:rPr lang="en-GB" altLang="ko-KR" b="1" dirty="0">
                <a:latin typeface="Calibri" panose="020F0502020204030204" pitchFamily="34" charset="0"/>
                <a:cs typeface="Times New Roman" panose="02020603050405020304" pitchFamily="18" charset="0"/>
              </a:rPr>
              <a:t>3GPP TSG RAN WG1 </a:t>
            </a:r>
            <a:r>
              <a:rPr lang="en-US" altLang="ko-KR" b="1" dirty="0">
                <a:latin typeface="Calibri" panose="020F0502020204030204" pitchFamily="34" charset="0"/>
                <a:cs typeface="Times New Roman" panose="02020603050405020304" pitchFamily="18" charset="0"/>
              </a:rPr>
              <a:t>Meeting #</a:t>
            </a:r>
            <a:r>
              <a:rPr lang="en-US" altLang="ko-KR" b="1" dirty="0" smtClean="0">
                <a:latin typeface="Calibri" panose="020F0502020204030204" pitchFamily="34" charset="0"/>
                <a:cs typeface="Times New Roman" panose="02020603050405020304" pitchFamily="18" charset="0"/>
              </a:rPr>
              <a:t>91</a:t>
            </a:r>
            <a:endParaRPr lang="en-US" altLang="ko-KR" b="1" dirty="0">
              <a:latin typeface="Calibri" panose="020F0502020204030204" pitchFamily="34" charset="0"/>
              <a:cs typeface="Times New Roman" panose="02020603050405020304" pitchFamily="18" charset="0"/>
            </a:endParaRPr>
          </a:p>
          <a:p>
            <a:pPr eaLnBrk="0" hangingPunct="0">
              <a:buFontTx/>
              <a:buNone/>
              <a:defRPr/>
            </a:pPr>
            <a:r>
              <a:rPr lang="en-US" altLang="zh-CN" sz="1600" b="1" dirty="0">
                <a:latin typeface="+mn-lt"/>
              </a:rPr>
              <a:t>Reno, </a:t>
            </a:r>
            <a:r>
              <a:rPr lang="en-US" altLang="zh-CN" sz="1600" b="1" dirty="0" err="1">
                <a:latin typeface="+mn-lt"/>
              </a:rPr>
              <a:t>USA</a:t>
            </a:r>
            <a:r>
              <a:rPr lang="en-US" altLang="zh-CN" sz="1600" b="1" dirty="0">
                <a:latin typeface="+mn-lt"/>
              </a:rPr>
              <a:t>, November 27</a:t>
            </a:r>
            <a:r>
              <a:rPr lang="en-US" altLang="zh-CN" sz="1600" b="1" baseline="30000" dirty="0">
                <a:latin typeface="+mn-lt"/>
              </a:rPr>
              <a:t>th</a:t>
            </a:r>
            <a:r>
              <a:rPr lang="en-US" altLang="zh-CN" sz="1600" b="1" dirty="0">
                <a:latin typeface="+mn-lt"/>
              </a:rPr>
              <a:t> – December 1</a:t>
            </a:r>
            <a:r>
              <a:rPr lang="en-US" altLang="zh-CN" sz="1600" b="1" baseline="30000" dirty="0">
                <a:latin typeface="+mn-lt"/>
              </a:rPr>
              <a:t>st</a:t>
            </a:r>
            <a:r>
              <a:rPr lang="en-US" altLang="zh-CN" sz="1600" b="1" dirty="0">
                <a:latin typeface="+mn-lt"/>
              </a:rPr>
              <a:t>, 2017</a:t>
            </a:r>
          </a:p>
          <a:p>
            <a:pPr eaLnBrk="0" hangingPunct="0">
              <a:buFontTx/>
              <a:buNone/>
              <a:defRPr/>
            </a:pPr>
            <a:r>
              <a:rPr lang="en-US" altLang="ko-KR" b="1" dirty="0">
                <a:latin typeface="Calibri" panose="020F0502020204030204" pitchFamily="34" charset="0"/>
                <a:cs typeface="Times New Roman" panose="02020603050405020304" pitchFamily="18" charset="0"/>
              </a:rPr>
              <a:t>Agenda item 6.2.5.4</a:t>
            </a:r>
          </a:p>
        </p:txBody>
      </p:sp>
      <p:sp>
        <p:nvSpPr>
          <p:cNvPr id="3076" name="Rectangle 4"/>
          <p:cNvSpPr>
            <a:spLocks noChangeArrowheads="1"/>
          </p:cNvSpPr>
          <p:nvPr/>
        </p:nvSpPr>
        <p:spPr bwMode="auto">
          <a:xfrm>
            <a:off x="7391400" y="163513"/>
            <a:ext cx="1752600" cy="369887"/>
          </a:xfrm>
          <a:prstGeom prst="rect">
            <a:avLst/>
          </a:prstGeom>
          <a:noFill/>
          <a:ln w="9525">
            <a:noFill/>
            <a:miter lim="800000"/>
          </a:ln>
        </p:spPr>
        <p:txBody>
          <a:bodyPr anchor="ctr">
            <a:spAutoFit/>
          </a:bodyPr>
          <a:lstStyle/>
          <a:p>
            <a:pPr algn="ctr" eaLnBrk="0" hangingPunct="0"/>
            <a:r>
              <a:rPr lang="en-US" altLang="ko-KR" b="1" dirty="0" smtClean="0">
                <a:latin typeface="Calibri" panose="020F0502020204030204" pitchFamily="34" charset="0"/>
              </a:rPr>
              <a:t>R1-1721157</a:t>
            </a:r>
            <a:endParaRPr lang="en-US" altLang="ko-KR" b="1"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제목 1"/>
          <p:cNvSpPr txBox="1">
            <a:spLocks noChangeArrowheads="1"/>
          </p:cNvSpPr>
          <p:nvPr/>
        </p:nvSpPr>
        <p:spPr bwMode="auto">
          <a:xfrm>
            <a:off x="457200" y="274638"/>
            <a:ext cx="8229600" cy="563562"/>
          </a:xfrm>
          <a:prstGeom prst="rect">
            <a:avLst/>
          </a:prstGeom>
          <a:noFill/>
          <a:ln w="9525">
            <a:noFill/>
            <a:miter lim="800000"/>
          </a:ln>
        </p:spPr>
        <p:txBody>
          <a:bodyPr anchor="ctr"/>
          <a:lstStyle/>
          <a:p>
            <a:pPr algn="ctr" eaLnBrk="0" hangingPunct="0"/>
            <a:r>
              <a:rPr lang="en-US" altLang="en-US" sz="4000" dirty="0">
                <a:latin typeface="Calibri" panose="020F0502020204030204" pitchFamily="34" charset="0"/>
                <a:ea typeface="Malgun Gothic" panose="020B0503020000020004" pitchFamily="34" charset="-127"/>
                <a:sym typeface="+mn-ea"/>
              </a:rPr>
              <a:t>Background 1 </a:t>
            </a:r>
            <a:r>
              <a:rPr lang="en-US" altLang="en-US" sz="4000" dirty="0" smtClean="0">
                <a:latin typeface="Calibri" panose="020F0502020204030204" pitchFamily="34" charset="0"/>
                <a:ea typeface="Malgun Gothic" panose="020B0503020000020004" pitchFamily="34" charset="-127"/>
              </a:rPr>
              <a:t> </a:t>
            </a:r>
            <a:endParaRPr lang="en-US" altLang="en-US" sz="4000" dirty="0">
              <a:latin typeface="Calibri" panose="020F0502020204030204" pitchFamily="34" charset="0"/>
              <a:ea typeface="Malgun Gothic" panose="020B0503020000020004" pitchFamily="34" charset="-127"/>
            </a:endParaRPr>
          </a:p>
        </p:txBody>
      </p:sp>
      <p:sp>
        <p:nvSpPr>
          <p:cNvPr id="5122" name="내용 개체 틀 2"/>
          <p:cNvSpPr txBox="1"/>
          <p:nvPr/>
        </p:nvSpPr>
        <p:spPr>
          <a:xfrm>
            <a:off x="274320" y="1143000"/>
            <a:ext cx="8677910" cy="5410200"/>
          </a:xfrm>
          <a:prstGeom prst="rect">
            <a:avLst/>
          </a:prstGeom>
          <a:noFill/>
          <a:ln w="9525">
            <a:noFill/>
          </a:ln>
        </p:spPr>
        <p:txBody>
          <a:bodyPr/>
          <a:lstStyle/>
          <a:p>
            <a:pPr marL="342900" lvl="1" indent="-342900" algn="l" eaLnBrk="0" hangingPunct="0">
              <a:spcBef>
                <a:spcPct val="20000"/>
              </a:spcBef>
              <a:buFont typeface="Arial" panose="020B0604020202020204" pitchFamily="34" charset="0"/>
              <a:buChar char="•"/>
            </a:pPr>
            <a:r>
              <a:rPr lang="en-US" altLang="zh-CN" sz="2400" dirty="0" smtClean="0">
                <a:cs typeface="+mn-ea"/>
                <a:sym typeface="+mn-ea"/>
              </a:rPr>
              <a:t>In RAN1#90bis meeting, the following were agreed: </a:t>
            </a:r>
            <a:endParaRPr lang="en-US" altLang="zh-CN" sz="2400" noProof="1" smtClean="0">
              <a:cs typeface="+mn-ea"/>
              <a:sym typeface="+mn-ea"/>
            </a:endParaRPr>
          </a:p>
          <a:p>
            <a:pPr marL="342900" lvl="1" indent="-342900" eaLnBrk="0" hangingPunct="0">
              <a:spcBef>
                <a:spcPct val="20000"/>
              </a:spcBef>
              <a:buFont typeface="Arial" panose="020B0604020202020204" pitchFamily="34" charset="0"/>
              <a:buChar char="•"/>
            </a:pPr>
            <a:endParaRPr lang="en-US" altLang="zh-CN" sz="2400" b="1" i="1" noProof="1" smtClean="0">
              <a:cs typeface="+mn-ea"/>
              <a:sym typeface="+mn-ea"/>
            </a:endParaRPr>
          </a:p>
          <a:p>
            <a:pPr marL="0" lvl="1" indent="0" eaLnBrk="0" hangingPunct="0">
              <a:spcBef>
                <a:spcPct val="20000"/>
              </a:spcBef>
              <a:buFont typeface="Arial" panose="020B0604020202020204" pitchFamily="34" charset="0"/>
              <a:buNone/>
            </a:pPr>
            <a:endParaRPr lang="en-US" altLang="zh-CN" sz="2000" noProof="1">
              <a:cs typeface="+mn-ea"/>
              <a:sym typeface="+mn-ea"/>
            </a:endParaRPr>
          </a:p>
          <a:p>
            <a:pPr marL="800100" lvl="2" indent="-342900" eaLnBrk="0" hangingPunct="0">
              <a:spcBef>
                <a:spcPct val="20000"/>
              </a:spcBef>
              <a:buFont typeface="Arial" panose="020B0604020202020204" pitchFamily="34" charset="0"/>
              <a:buChar char="•"/>
            </a:pPr>
            <a:endParaRPr lang="en-US" altLang="zh-CN" sz="2000" noProof="1" smtClean="0">
              <a:cs typeface="+mn-ea"/>
              <a:sym typeface="+mn-ea"/>
            </a:endParaRPr>
          </a:p>
          <a:p>
            <a:pPr marL="800100" lvl="2" indent="-342900" eaLnBrk="0" hangingPunct="0">
              <a:spcBef>
                <a:spcPct val="20000"/>
              </a:spcBef>
              <a:buFont typeface="Arial" panose="020B0604020202020204" pitchFamily="34" charset="0"/>
              <a:buChar char="•"/>
            </a:pPr>
            <a:endParaRPr lang="en-US" altLang="zh-CN" noProof="1"/>
          </a:p>
          <a:p>
            <a:pPr marL="0" lvl="1" eaLnBrk="0" hangingPunct="0">
              <a:spcBef>
                <a:spcPct val="20000"/>
              </a:spcBef>
            </a:pPr>
            <a:endParaRPr lang="en-US" altLang="zh-CN" sz="2800" noProof="1"/>
          </a:p>
        </p:txBody>
      </p:sp>
      <p:sp>
        <p:nvSpPr>
          <p:cNvPr id="5124" name="Rectangle 4"/>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4" name="图片 3"/>
          <p:cNvPicPr>
            <a:picLocks noChangeAspect="1"/>
          </p:cNvPicPr>
          <p:nvPr/>
        </p:nvPicPr>
        <p:blipFill>
          <a:blip r:embed="rId2" cstate="print"/>
          <a:stretch>
            <a:fillRect/>
          </a:stretch>
        </p:blipFill>
        <p:spPr>
          <a:xfrm>
            <a:off x="304800" y="2057400"/>
            <a:ext cx="8203565" cy="728980"/>
          </a:xfrm>
          <a:prstGeom prst="rect">
            <a:avLst/>
          </a:prstGeom>
        </p:spPr>
      </p:pic>
      <p:pic>
        <p:nvPicPr>
          <p:cNvPr id="5" name="图片 4"/>
          <p:cNvPicPr>
            <a:picLocks noChangeAspect="1"/>
          </p:cNvPicPr>
          <p:nvPr/>
        </p:nvPicPr>
        <p:blipFill>
          <a:blip r:embed="rId3" cstate="print"/>
          <a:stretch>
            <a:fillRect/>
          </a:stretch>
        </p:blipFill>
        <p:spPr>
          <a:xfrm>
            <a:off x="228600" y="3124200"/>
            <a:ext cx="8479790" cy="147447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제목 1"/>
          <p:cNvSpPr txBox="1">
            <a:spLocks noChangeArrowheads="1"/>
          </p:cNvSpPr>
          <p:nvPr/>
        </p:nvSpPr>
        <p:spPr bwMode="auto">
          <a:xfrm>
            <a:off x="457200" y="274638"/>
            <a:ext cx="8229600" cy="563562"/>
          </a:xfrm>
          <a:prstGeom prst="rect">
            <a:avLst/>
          </a:prstGeom>
          <a:noFill/>
          <a:ln w="9525">
            <a:noFill/>
            <a:miter lim="800000"/>
          </a:ln>
        </p:spPr>
        <p:txBody>
          <a:bodyPr anchor="ctr"/>
          <a:lstStyle/>
          <a:p>
            <a:pPr algn="ctr" eaLnBrk="0" hangingPunct="0"/>
            <a:r>
              <a:rPr lang="en-US" altLang="en-US" sz="4000" dirty="0">
                <a:latin typeface="Calibri" panose="020F0502020204030204" pitchFamily="34" charset="0"/>
                <a:ea typeface="Malgun Gothic" panose="020B0503020000020004" pitchFamily="34" charset="-127"/>
                <a:sym typeface="+mn-ea"/>
              </a:rPr>
              <a:t>Background 2 </a:t>
            </a:r>
            <a:r>
              <a:rPr lang="en-US" altLang="en-US" sz="4000" dirty="0" smtClean="0">
                <a:latin typeface="Calibri" panose="020F0502020204030204" pitchFamily="34" charset="0"/>
                <a:ea typeface="Malgun Gothic" panose="020B0503020000020004" pitchFamily="34" charset="-127"/>
              </a:rPr>
              <a:t> </a:t>
            </a:r>
            <a:endParaRPr lang="en-US" altLang="en-US" sz="4000" dirty="0">
              <a:latin typeface="Calibri" panose="020F0502020204030204" pitchFamily="34" charset="0"/>
              <a:ea typeface="Malgun Gothic" panose="020B0503020000020004" pitchFamily="34" charset="-127"/>
            </a:endParaRPr>
          </a:p>
        </p:txBody>
      </p:sp>
      <p:sp>
        <p:nvSpPr>
          <p:cNvPr id="5122" name="내용 개체 틀 2"/>
          <p:cNvSpPr txBox="1"/>
          <p:nvPr/>
        </p:nvSpPr>
        <p:spPr>
          <a:xfrm>
            <a:off x="274320" y="1143000"/>
            <a:ext cx="8677910" cy="5410200"/>
          </a:xfrm>
          <a:prstGeom prst="rect">
            <a:avLst/>
          </a:prstGeom>
          <a:noFill/>
          <a:ln w="9525">
            <a:noFill/>
          </a:ln>
        </p:spPr>
        <p:txBody>
          <a:bodyPr/>
          <a:lstStyle/>
          <a:p>
            <a:pPr marL="342900" lvl="1" indent="-342900" algn="l" eaLnBrk="0" hangingPunct="0">
              <a:spcBef>
                <a:spcPct val="20000"/>
              </a:spcBef>
              <a:buFont typeface="Arial" panose="020B0604020202020204" pitchFamily="34" charset="0"/>
              <a:buChar char="•"/>
            </a:pPr>
            <a:r>
              <a:rPr lang="en-US" altLang="zh-CN" sz="2400" dirty="0" smtClean="0">
                <a:cs typeface="+mn-ea"/>
                <a:sym typeface="+mn-ea"/>
              </a:rPr>
              <a:t>For CE mode A, the “resource assignment” field in DCI format 6-0A has some unused states. </a:t>
            </a:r>
          </a:p>
          <a:p>
            <a:pPr marL="342900" lvl="1" indent="-342900" algn="l" eaLnBrk="0" hangingPunct="0">
              <a:spcBef>
                <a:spcPct val="20000"/>
              </a:spcBef>
              <a:buFont typeface="Arial" panose="020B0604020202020204" pitchFamily="34" charset="0"/>
              <a:buChar char="•"/>
            </a:pPr>
            <a:r>
              <a:rPr lang="en-US" altLang="zh-CN" sz="2400" dirty="0" smtClean="0">
                <a:cs typeface="+mn-ea"/>
                <a:sym typeface="+mn-ea"/>
              </a:rPr>
              <a:t>For CE mode B, the “MCS” field in DCI format 6-0B has some unused states.</a:t>
            </a:r>
            <a:endParaRPr lang="en-US" altLang="zh-CN" sz="2000" dirty="0" smtClean="0">
              <a:sym typeface="+mn-ea"/>
            </a:endParaRPr>
          </a:p>
          <a:p>
            <a:pPr marL="342900" lvl="1" indent="-342900" algn="l" eaLnBrk="0" hangingPunct="0">
              <a:spcBef>
                <a:spcPct val="20000"/>
              </a:spcBef>
              <a:buFont typeface="Arial" panose="020B0604020202020204" pitchFamily="34" charset="0"/>
              <a:buChar char="•"/>
            </a:pPr>
            <a:endParaRPr lang="en-US" altLang="zh-CN" sz="2400" dirty="0" smtClean="0">
              <a:cs typeface="+mn-ea"/>
              <a:sym typeface="+mn-ea"/>
            </a:endParaRPr>
          </a:p>
          <a:p>
            <a:pPr marL="342900" lvl="1" indent="-342900" algn="l" eaLnBrk="0" hangingPunct="0">
              <a:spcBef>
                <a:spcPct val="20000"/>
              </a:spcBef>
              <a:buFont typeface="Arial" panose="020B0604020202020204" pitchFamily="34" charset="0"/>
              <a:buChar char="•"/>
            </a:pPr>
            <a:r>
              <a:rPr lang="en-US" altLang="zh-CN" sz="2400" dirty="0" smtClean="0">
                <a:cs typeface="+mn-ea"/>
                <a:sym typeface="+mn-ea"/>
              </a:rPr>
              <a:t>Explicit HARQ-ACK feedback for a single UE for early termination of MPDCCH monitoring may happen during PUSCH transmission period, or happen outside of PUSCH transmission period. </a:t>
            </a:r>
            <a:endParaRPr lang="en-US" altLang="zh-CN" sz="2400" b="1" i="1" noProof="1" smtClean="0">
              <a:cs typeface="+mn-ea"/>
              <a:sym typeface="+mn-ea"/>
            </a:endParaRPr>
          </a:p>
          <a:p>
            <a:pPr marL="0" lvl="1" indent="0" eaLnBrk="0" hangingPunct="0">
              <a:spcBef>
                <a:spcPct val="20000"/>
              </a:spcBef>
              <a:buFont typeface="Arial" panose="020B0604020202020204" pitchFamily="34" charset="0"/>
              <a:buNone/>
            </a:pPr>
            <a:endParaRPr lang="en-US" altLang="zh-CN" sz="2000" noProof="1">
              <a:cs typeface="+mn-ea"/>
              <a:sym typeface="+mn-ea"/>
            </a:endParaRPr>
          </a:p>
          <a:p>
            <a:pPr marL="800100" lvl="2" indent="-342900" eaLnBrk="0" hangingPunct="0">
              <a:spcBef>
                <a:spcPct val="20000"/>
              </a:spcBef>
              <a:buFont typeface="Arial" panose="020B0604020202020204" pitchFamily="34" charset="0"/>
              <a:buChar char="•"/>
            </a:pPr>
            <a:endParaRPr lang="en-US" altLang="zh-CN" sz="2000" noProof="1" smtClean="0">
              <a:cs typeface="+mn-ea"/>
              <a:sym typeface="+mn-ea"/>
            </a:endParaRPr>
          </a:p>
          <a:p>
            <a:pPr marL="800100" lvl="2" indent="-342900" eaLnBrk="0" hangingPunct="0">
              <a:spcBef>
                <a:spcPct val="20000"/>
              </a:spcBef>
              <a:buFont typeface="Arial" panose="020B0604020202020204" pitchFamily="34" charset="0"/>
              <a:buChar char="•"/>
            </a:pPr>
            <a:endParaRPr lang="en-US" altLang="zh-CN" noProof="1"/>
          </a:p>
          <a:p>
            <a:pPr marL="0" lvl="1" eaLnBrk="0" hangingPunct="0">
              <a:spcBef>
                <a:spcPct val="20000"/>
              </a:spcBef>
            </a:pPr>
            <a:endParaRPr lang="en-US" altLang="zh-CN" sz="2800" noProof="1"/>
          </a:p>
        </p:txBody>
      </p:sp>
      <p:sp>
        <p:nvSpPr>
          <p:cNvPr id="5124" name="Rectangle 4"/>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제목 1"/>
          <p:cNvSpPr txBox="1">
            <a:spLocks noChangeArrowheads="1"/>
          </p:cNvSpPr>
          <p:nvPr/>
        </p:nvSpPr>
        <p:spPr bwMode="auto">
          <a:xfrm>
            <a:off x="457200" y="274638"/>
            <a:ext cx="8229600" cy="563562"/>
          </a:xfrm>
          <a:prstGeom prst="rect">
            <a:avLst/>
          </a:prstGeom>
          <a:noFill/>
          <a:ln w="9525">
            <a:noFill/>
            <a:miter lim="800000"/>
          </a:ln>
        </p:spPr>
        <p:txBody>
          <a:bodyPr anchor="ctr"/>
          <a:lstStyle/>
          <a:p>
            <a:pPr algn="ctr" eaLnBrk="0" hangingPunct="0"/>
            <a:r>
              <a:rPr lang="en-US" altLang="ko-KR" sz="4000" dirty="0" smtClean="0">
                <a:latin typeface="Calibri" panose="020F0502020204030204" pitchFamily="34" charset="0"/>
              </a:rPr>
              <a:t>Proposal 1</a:t>
            </a:r>
            <a:endParaRPr lang="ko-KR" altLang="en-US" sz="4000" dirty="0">
              <a:latin typeface="Calibri" panose="020F0502020204030204" pitchFamily="34" charset="0"/>
            </a:endParaRPr>
          </a:p>
        </p:txBody>
      </p:sp>
      <p:sp>
        <p:nvSpPr>
          <p:cNvPr id="7170" name="내용 개체 틀 2"/>
          <p:cNvSpPr txBox="1">
            <a:spLocks noChangeArrowheads="1"/>
          </p:cNvSpPr>
          <p:nvPr/>
        </p:nvSpPr>
        <p:spPr bwMode="auto">
          <a:xfrm>
            <a:off x="228600" y="1219200"/>
            <a:ext cx="8839200" cy="5410200"/>
          </a:xfrm>
          <a:prstGeom prst="rect">
            <a:avLst/>
          </a:prstGeom>
          <a:noFill/>
          <a:ln w="9525">
            <a:noFill/>
            <a:miter lim="800000"/>
          </a:ln>
        </p:spPr>
        <p:txBody>
          <a:bodyPr/>
          <a:lstStyle/>
          <a:p>
            <a:pPr marL="342900" lvl="1" indent="-342900" eaLnBrk="0" hangingPunct="0">
              <a:lnSpc>
                <a:spcPct val="110000"/>
              </a:lnSpc>
              <a:spcBef>
                <a:spcPts val="0"/>
              </a:spcBef>
              <a:spcAft>
                <a:spcPts val="600"/>
              </a:spcAft>
              <a:buFont typeface="Arial" panose="020B0604020202020204" pitchFamily="34" charset="0"/>
              <a:buChar char="•"/>
            </a:pPr>
            <a:r>
              <a:rPr lang="en-US" altLang="zh-CN" sz="2400" dirty="0" smtClean="0"/>
              <a:t>For the explicit HARQ-ACK feedback signaling,</a:t>
            </a:r>
          </a:p>
          <a:p>
            <a:pPr marL="800100" lvl="2" indent="-342900" eaLnBrk="0" hangingPunct="0">
              <a:lnSpc>
                <a:spcPct val="110000"/>
              </a:lnSpc>
              <a:spcBef>
                <a:spcPts val="0"/>
              </a:spcBef>
              <a:spcAft>
                <a:spcPts val="600"/>
              </a:spcAft>
              <a:buFont typeface="Arial" panose="020B0604020202020204" pitchFamily="34" charset="0"/>
              <a:buChar char="•"/>
            </a:pPr>
            <a:r>
              <a:rPr lang="en-US" altLang="zh-CN" sz="2400" dirty="0" smtClean="0"/>
              <a:t>For CE mode A, unused state(s) in the “resource assignment” field in DCI format 6-0A is used to indicate </a:t>
            </a:r>
            <a:r>
              <a:rPr lang="en-US" altLang="zh-CN" sz="2400" dirty="0" smtClean="0">
                <a:sym typeface="+mn-ea"/>
              </a:rPr>
              <a:t>explicit HARQ-ACK feedback for a single UE.</a:t>
            </a:r>
            <a:endParaRPr lang="en-US" altLang="zh-CN" sz="2400" dirty="0" smtClean="0"/>
          </a:p>
          <a:p>
            <a:pPr marL="800100" lvl="2" indent="-342900" eaLnBrk="0" hangingPunct="0">
              <a:lnSpc>
                <a:spcPct val="110000"/>
              </a:lnSpc>
              <a:spcBef>
                <a:spcPts val="0"/>
              </a:spcBef>
              <a:spcAft>
                <a:spcPts val="600"/>
              </a:spcAft>
              <a:buFont typeface="Arial" panose="020B0604020202020204" pitchFamily="34" charset="0"/>
              <a:buChar char="•"/>
            </a:pPr>
            <a:r>
              <a:rPr lang="en-US" altLang="zh-CN" sz="2400" dirty="0" smtClean="0">
                <a:sym typeface="+mn-ea"/>
              </a:rPr>
              <a:t>For CE mode B, unused state(s) in the “MCS” field in DCI format 6-0B is used </a:t>
            </a:r>
            <a:r>
              <a:rPr lang="en-US" altLang="zh-CN" sz="2400" dirty="0" smtClean="0"/>
              <a:t>to indicate </a:t>
            </a:r>
            <a:r>
              <a:rPr lang="en-US" altLang="zh-CN" sz="2400" dirty="0" smtClean="0">
                <a:sym typeface="+mn-ea"/>
              </a:rPr>
              <a:t>explicit HARQ-ACK feedback for a single UE.</a:t>
            </a:r>
          </a:p>
          <a:p>
            <a:pPr marL="342900" lvl="1" indent="-342900" eaLnBrk="0" hangingPunct="0">
              <a:lnSpc>
                <a:spcPct val="110000"/>
              </a:lnSpc>
              <a:spcBef>
                <a:spcPts val="0"/>
              </a:spcBef>
              <a:spcAft>
                <a:spcPts val="600"/>
              </a:spcAft>
              <a:buFont typeface="Arial" panose="020B0604020202020204" pitchFamily="34" charset="0"/>
              <a:buChar char="•"/>
            </a:pPr>
            <a:endParaRPr lang="en-US" altLang="zh-CN" sz="2400" dirty="0" smtClean="0">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제목 1"/>
          <p:cNvSpPr txBox="1">
            <a:spLocks noChangeArrowheads="1"/>
          </p:cNvSpPr>
          <p:nvPr/>
        </p:nvSpPr>
        <p:spPr bwMode="auto">
          <a:xfrm>
            <a:off x="457200" y="274638"/>
            <a:ext cx="8229600" cy="563562"/>
          </a:xfrm>
          <a:prstGeom prst="rect">
            <a:avLst/>
          </a:prstGeom>
          <a:noFill/>
          <a:ln w="9525">
            <a:noFill/>
            <a:miter lim="800000"/>
          </a:ln>
        </p:spPr>
        <p:txBody>
          <a:bodyPr anchor="ctr"/>
          <a:lstStyle/>
          <a:p>
            <a:pPr algn="ctr" eaLnBrk="0" hangingPunct="0"/>
            <a:r>
              <a:rPr lang="en-US" altLang="ko-KR" sz="4000" dirty="0" smtClean="0">
                <a:latin typeface="Calibri" panose="020F0502020204030204" pitchFamily="34" charset="0"/>
              </a:rPr>
              <a:t>Proposal 2</a:t>
            </a:r>
            <a:endParaRPr lang="ko-KR" altLang="en-US" sz="4000" dirty="0">
              <a:latin typeface="Calibri" panose="020F0502020204030204" pitchFamily="34" charset="0"/>
            </a:endParaRPr>
          </a:p>
        </p:txBody>
      </p:sp>
      <p:sp>
        <p:nvSpPr>
          <p:cNvPr id="7170" name="내용 개체 틀 2"/>
          <p:cNvSpPr txBox="1">
            <a:spLocks noChangeArrowheads="1"/>
          </p:cNvSpPr>
          <p:nvPr/>
        </p:nvSpPr>
        <p:spPr bwMode="auto">
          <a:xfrm>
            <a:off x="228600" y="1219200"/>
            <a:ext cx="8839200" cy="5410200"/>
          </a:xfrm>
          <a:prstGeom prst="rect">
            <a:avLst/>
          </a:prstGeom>
          <a:noFill/>
          <a:ln w="9525">
            <a:noFill/>
            <a:miter lim="800000"/>
          </a:ln>
        </p:spPr>
        <p:txBody>
          <a:bodyPr/>
          <a:lstStyle/>
          <a:p>
            <a:pPr marL="342900" lvl="1" indent="-342900" eaLnBrk="0" hangingPunct="0">
              <a:lnSpc>
                <a:spcPct val="110000"/>
              </a:lnSpc>
              <a:spcBef>
                <a:spcPts val="0"/>
              </a:spcBef>
              <a:spcAft>
                <a:spcPts val="600"/>
              </a:spcAft>
              <a:buFont typeface="Arial" panose="020B0604020202020204" pitchFamily="34" charset="0"/>
              <a:buChar char="•"/>
            </a:pPr>
            <a:r>
              <a:rPr lang="en-US" altLang="zh-CN" sz="2200" dirty="0" smtClean="0">
                <a:sym typeface="+mn-ea"/>
              </a:rPr>
              <a:t>Down-select between the following options:</a:t>
            </a:r>
          </a:p>
          <a:p>
            <a:pPr marL="800100" lvl="2" indent="-342900" eaLnBrk="0" hangingPunct="0">
              <a:lnSpc>
                <a:spcPct val="110000"/>
              </a:lnSpc>
              <a:spcBef>
                <a:spcPts val="0"/>
              </a:spcBef>
              <a:spcAft>
                <a:spcPts val="600"/>
              </a:spcAft>
              <a:buFont typeface="Arial" panose="020B0604020202020204" pitchFamily="34" charset="0"/>
              <a:buChar char="•"/>
            </a:pPr>
            <a:r>
              <a:rPr lang="en-US" altLang="zh-CN" sz="2200" dirty="0" smtClean="0">
                <a:sym typeface="+mn-ea"/>
              </a:rPr>
              <a:t>Option 1: A single unused DCI state in each CE mode is used for indicating both early termination of PUSCH transmission and early termination of MPDCCH monitoring.</a:t>
            </a:r>
          </a:p>
          <a:p>
            <a:pPr marL="800100" lvl="2" indent="-342900" eaLnBrk="0" hangingPunct="0">
              <a:lnSpc>
                <a:spcPct val="110000"/>
              </a:lnSpc>
              <a:spcBef>
                <a:spcPts val="0"/>
              </a:spcBef>
              <a:spcAft>
                <a:spcPts val="600"/>
              </a:spcAft>
              <a:buFont typeface="Arial" panose="020B0604020202020204" pitchFamily="34" charset="0"/>
              <a:buChar char="•"/>
            </a:pPr>
            <a:r>
              <a:rPr lang="en-US" altLang="zh-CN" sz="2200" dirty="0" smtClean="0">
                <a:sym typeface="+mn-ea"/>
              </a:rPr>
              <a:t>Option 2: Two unused DCI states in each CE mode are used for indicating the two following cases:</a:t>
            </a:r>
          </a:p>
          <a:p>
            <a:pPr marL="1257300" lvl="3" indent="-342900" eaLnBrk="0" hangingPunct="0">
              <a:lnSpc>
                <a:spcPct val="110000"/>
              </a:lnSpc>
              <a:spcBef>
                <a:spcPts val="0"/>
              </a:spcBef>
              <a:spcAft>
                <a:spcPts val="600"/>
              </a:spcAft>
              <a:buFont typeface="Arial" panose="020B0604020202020204" pitchFamily="34" charset="0"/>
              <a:buChar char="•"/>
            </a:pPr>
            <a:r>
              <a:rPr lang="en-US" altLang="zh-CN" sz="2200" dirty="0" smtClean="0">
                <a:sym typeface="+mn-ea"/>
              </a:rPr>
              <a:t>Early termination of MPDCCH monitoring and ongoing PUSCH transmission (if any)</a:t>
            </a:r>
          </a:p>
          <a:p>
            <a:pPr marL="1257300" lvl="3" indent="-342900" eaLnBrk="0" hangingPunct="0">
              <a:lnSpc>
                <a:spcPct val="110000"/>
              </a:lnSpc>
              <a:spcBef>
                <a:spcPts val="0"/>
              </a:spcBef>
              <a:spcAft>
                <a:spcPts val="600"/>
              </a:spcAft>
              <a:buFont typeface="Arial" panose="020B0604020202020204" pitchFamily="34" charset="0"/>
              <a:buChar char="•"/>
            </a:pPr>
            <a:r>
              <a:rPr lang="en-US" altLang="zh-CN" sz="2200" dirty="0" smtClean="0">
                <a:sym typeface="+mn-ea"/>
              </a:rPr>
              <a:t>Early termination of ongoing PUSCH transmission</a:t>
            </a:r>
          </a:p>
          <a:p>
            <a:pPr marL="342900" lvl="1" indent="-342900" eaLnBrk="0" hangingPunct="0">
              <a:lnSpc>
                <a:spcPct val="110000"/>
              </a:lnSpc>
              <a:spcBef>
                <a:spcPts val="0"/>
              </a:spcBef>
              <a:spcAft>
                <a:spcPts val="600"/>
              </a:spcAft>
              <a:buFont typeface="Arial" panose="020B0604020202020204" pitchFamily="34" charset="0"/>
              <a:buChar char="•"/>
            </a:pPr>
            <a:r>
              <a:rPr lang="en-US" altLang="zh-CN" sz="2200" dirty="0" smtClean="0">
                <a:sym typeface="+mn-ea"/>
              </a:rPr>
              <a:t>It can be left up to RAN2 whether the new feedback signaling should also be used for termination of MPDCCH monitoring not related to UL HARQ (re)transmissions (e.g. MPDCCH monitoring related to DL transmissions).</a:t>
            </a:r>
          </a:p>
          <a:p>
            <a:pPr marL="800100" lvl="2" indent="-342900" eaLnBrk="0" hangingPunct="0">
              <a:lnSpc>
                <a:spcPct val="110000"/>
              </a:lnSpc>
              <a:spcBef>
                <a:spcPts val="0"/>
              </a:spcBef>
              <a:spcAft>
                <a:spcPts val="600"/>
              </a:spcAft>
              <a:buFont typeface="Arial" panose="020B0604020202020204" pitchFamily="34" charset="0"/>
              <a:buChar char="•"/>
            </a:pPr>
            <a:endParaRPr lang="en-US" altLang="zh-CN" sz="2000" dirty="0" smtClean="0">
              <a:sym typeface="+mn-ea"/>
            </a:endParaRPr>
          </a:p>
          <a:p>
            <a:pPr marL="1257300" lvl="3" indent="-342900" eaLnBrk="0" hangingPunct="0">
              <a:lnSpc>
                <a:spcPct val="110000"/>
              </a:lnSpc>
              <a:spcBef>
                <a:spcPts val="0"/>
              </a:spcBef>
              <a:spcAft>
                <a:spcPts val="600"/>
              </a:spcAft>
              <a:buFont typeface="Arial" panose="020B0604020202020204" pitchFamily="34" charset="0"/>
              <a:buChar char="•"/>
            </a:pPr>
            <a:endParaRPr lang="en-US" altLang="zh-CN" sz="2000" dirty="0" smtClean="0">
              <a:sym typeface="+mn-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308</Words>
  <Application>Microsoft Office PowerPoint</Application>
  <PresentationFormat>全屏显示(4:3)</PresentationFormat>
  <Paragraphs>31</Paragraphs>
  <Slides>5</Slides>
  <Notes>2</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Theme</vt:lpstr>
      <vt:lpstr>WF on Explicit HARQ-ACK feedback for a single UE</vt:lpstr>
      <vt:lpstr>幻灯片 2</vt:lpstr>
      <vt:lpstr>幻灯片 3</vt:lpstr>
      <vt:lpstr>幻灯片 4</vt:lpstr>
      <vt:lpstr>幻灯片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dc:title>
  <dc:creator>RAN1</dc:creator>
  <cp:lastModifiedBy>ZTE</cp:lastModifiedBy>
  <cp:revision>1661</cp:revision>
  <dcterms:created xsi:type="dcterms:W3CDTF">2010-05-12T23:28:00Z</dcterms:created>
  <dcterms:modified xsi:type="dcterms:W3CDTF">2017-11-28T19:03:48Z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1280969395</vt:lpwstr>
  </property>
  <property fmtid="{D5CDD505-2E9C-101B-9397-08002B2CF9AE}" pid="3" name="KSOProductBuildVer">
    <vt:lpwstr>2052-10.8.0.6308</vt:lpwstr>
  </property>
</Properties>
</file>