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3" r:id="rId4"/>
    <p:sldId id="266" r:id="rId5"/>
    <p:sldId id="262" r:id="rId6"/>
    <p:sldId id="265"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8" autoAdjust="0"/>
    <p:restoredTop sz="95000" autoAdjust="0"/>
  </p:normalViewPr>
  <p:slideViewPr>
    <p:cSldViewPr>
      <p:cViewPr>
        <p:scale>
          <a:sx n="90" d="100"/>
          <a:sy n="90" d="100"/>
        </p:scale>
        <p:origin x="-28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11/27/17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11/27/17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CW update for Autonomous </a:t>
            </a:r>
            <a:r>
              <a:rPr lang="en-US" altLang="ja-JP" dirty="0"/>
              <a:t>UL in </a:t>
            </a:r>
            <a:r>
              <a:rPr lang="en-US" altLang="ja-JP" dirty="0" err="1" smtClean="0"/>
              <a:t>FeLAA</a:t>
            </a:r>
            <a:endParaRPr kumimoji="1" lang="ja-JP" altLang="en-US" dirty="0"/>
          </a:p>
        </p:txBody>
      </p:sp>
      <p:sp>
        <p:nvSpPr>
          <p:cNvPr id="3" name="サブタイトル 2"/>
          <p:cNvSpPr>
            <a:spLocks noGrp="1"/>
          </p:cNvSpPr>
          <p:nvPr>
            <p:ph type="subTitle" idx="1"/>
          </p:nvPr>
        </p:nvSpPr>
        <p:spPr>
          <a:xfrm>
            <a:off x="611560" y="3886200"/>
            <a:ext cx="8064896" cy="1752600"/>
          </a:xfrm>
        </p:spPr>
        <p:txBody>
          <a:bodyPr/>
          <a:lstStyle/>
          <a:p>
            <a:r>
              <a:rPr kumimoji="1" lang="en-US" altLang="ja-JP" dirty="0" smtClean="0">
                <a:solidFill>
                  <a:schemeClr val="tx1"/>
                </a:solidFill>
              </a:rPr>
              <a:t>CableLabs, Broadcom, Comcast, HPE</a:t>
            </a:r>
          </a:p>
          <a:p>
            <a:r>
              <a:rPr kumimoji="1" lang="en-US" altLang="ja-JP" dirty="0" smtClean="0">
                <a:solidFill>
                  <a:schemeClr val="tx1"/>
                </a:solidFill>
              </a:rPr>
              <a:t>Charter Communications,  Brocade, Blackberry</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solidFill>
                  <a:prstClr val="black"/>
                </a:solidFill>
              </a:rPr>
              <a:t>3GPP TSG RAN WG1 Meeting #91	</a:t>
            </a:r>
            <a:r>
              <a:rPr lang="en-US" altLang="ja-JP" b="1" dirty="0"/>
              <a:t>R1- </a:t>
            </a:r>
            <a:r>
              <a:rPr lang="en-US" altLang="ja-JP" b="1" dirty="0" smtClean="0"/>
              <a:t>17</a:t>
            </a:r>
            <a:r>
              <a:rPr lang="en-US" altLang="ja-JP" b="1" dirty="0" smtClean="0"/>
              <a:t>21072</a:t>
            </a:r>
            <a:endParaRPr lang="ja-JP" altLang="ja-JP" b="1" dirty="0"/>
          </a:p>
          <a:p>
            <a:r>
              <a:rPr lang="en-GB" altLang="ja-JP" b="1" dirty="0">
                <a:solidFill>
                  <a:prstClr val="black"/>
                </a:solidFill>
              </a:rPr>
              <a:t>Reno, Nevada</a:t>
            </a:r>
            <a:r>
              <a:rPr lang="en-GB" b="1" dirty="0">
                <a:solidFill>
                  <a:prstClr val="black"/>
                </a:solidFill>
              </a:rPr>
              <a:t>, </a:t>
            </a:r>
            <a:r>
              <a:rPr lang="en-GB" altLang="ja-JP" b="1" dirty="0">
                <a:solidFill>
                  <a:prstClr val="black"/>
                </a:solidFill>
              </a:rPr>
              <a:t>27</a:t>
            </a:r>
            <a:r>
              <a:rPr lang="en-GB" altLang="ja-JP" b="1" baseline="30000" dirty="0">
                <a:solidFill>
                  <a:prstClr val="black"/>
                </a:solidFill>
              </a:rPr>
              <a:t>th</a:t>
            </a:r>
            <a:r>
              <a:rPr lang="en-GB" altLang="ja-JP" b="1" dirty="0">
                <a:solidFill>
                  <a:prstClr val="black"/>
                </a:solidFill>
              </a:rPr>
              <a:t> Nov – 1st Dec 2017</a:t>
            </a:r>
            <a:endParaRPr lang="ko-KR" altLang="ko-KR" dirty="0">
              <a:solidFill>
                <a:prstClr val="black"/>
              </a:solidFill>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a:t>
            </a:r>
            <a:r>
              <a:rPr lang="en-US" altLang="ko-KR">
                <a:latin typeface="Calibri" pitchFamily="34" charset="0"/>
              </a:rPr>
              <a:t>: </a:t>
            </a:r>
            <a:r>
              <a:rPr lang="en-US" altLang="ko-KR" smtClean="0">
                <a:latin typeface="Calibri" pitchFamily="34" charset="0"/>
              </a:rPr>
              <a:t>6.2.2.2.3</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rmAutofit fontScale="90000"/>
          </a:bodyPr>
          <a:lstStyle/>
          <a:p>
            <a:r>
              <a:rPr lang="en-US" altLang="zh-CN" sz="3200" dirty="0" smtClean="0"/>
              <a:t>Background (1)</a:t>
            </a:r>
            <a:endParaRPr lang="zh-CN" altLang="en-US" sz="3200" dirty="0"/>
          </a:p>
        </p:txBody>
      </p:sp>
      <p:sp>
        <p:nvSpPr>
          <p:cNvPr id="3" name="内容占位符 2"/>
          <p:cNvSpPr>
            <a:spLocks noGrp="1"/>
          </p:cNvSpPr>
          <p:nvPr>
            <p:ph idx="1"/>
          </p:nvPr>
        </p:nvSpPr>
        <p:spPr>
          <a:xfrm>
            <a:off x="467544" y="692696"/>
            <a:ext cx="8280920" cy="5184576"/>
          </a:xfrm>
        </p:spPr>
        <p:txBody>
          <a:bodyPr>
            <a:noAutofit/>
          </a:bodyPr>
          <a:lstStyle/>
          <a:p>
            <a:r>
              <a:rPr lang="en-US" altLang="zh-CN" sz="2400" dirty="0" smtClean="0"/>
              <a:t>In RAN1#90, the agreements made regarding Autonomous UL transmissions with Category 4 LBT included the following regarding the CW update mechanism:</a:t>
            </a:r>
          </a:p>
          <a:p>
            <a:pPr lvl="1"/>
            <a:r>
              <a:rPr lang="en-US" sz="2400" i="1" dirty="0">
                <a:solidFill>
                  <a:srgbClr val="C00000"/>
                </a:solidFill>
              </a:rPr>
              <a:t>UE CW update procedure is the same as defined for Uplink Type 1 Channel access for </a:t>
            </a:r>
            <a:r>
              <a:rPr lang="en-US" sz="2400" i="1" dirty="0" err="1">
                <a:solidFill>
                  <a:srgbClr val="C00000"/>
                </a:solidFill>
              </a:rPr>
              <a:t>eLAA</a:t>
            </a:r>
            <a:r>
              <a:rPr lang="en-US" sz="2400" i="1" dirty="0">
                <a:solidFill>
                  <a:srgbClr val="C00000"/>
                </a:solidFill>
              </a:rPr>
              <a:t> [36.213, Section 15.2.2], except for possible availability of explicit HARQ feedback</a:t>
            </a:r>
          </a:p>
          <a:p>
            <a:pPr lvl="2"/>
            <a:r>
              <a:rPr lang="en-US" i="1" dirty="0">
                <a:solidFill>
                  <a:srgbClr val="C00000"/>
                </a:solidFill>
              </a:rPr>
              <a:t>FFS: UE CW update based on HARQ feedback</a:t>
            </a:r>
          </a:p>
          <a:p>
            <a:r>
              <a:rPr lang="en-US" sz="2400" dirty="0" smtClean="0"/>
              <a:t>This WF provides proposals to address the above FFS point regarding CW update based on HARQ feedback</a:t>
            </a:r>
          </a:p>
        </p:txBody>
      </p:sp>
    </p:spTree>
    <p:extLst>
      <p:ext uri="{BB962C8B-B14F-4D97-AF65-F5344CB8AC3E}">
        <p14:creationId xmlns:p14="http://schemas.microsoft.com/office/powerpoint/2010/main" val="3568638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(2)</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1800" dirty="0" smtClean="0"/>
              <a:t>Principle: Any Category 4 LBT that begins a new COT should use a contention window size that captures the result of the transmissions in the previous COT (that started with Category 4 LBT).</a:t>
            </a:r>
          </a:p>
          <a:p>
            <a:r>
              <a:rPr lang="en-US" sz="1800" dirty="0"/>
              <a:t>This is also mandated by the ETSI BRAN regulation EN 301 893 (section 4.2.7.2.3.6) in the following way:</a:t>
            </a:r>
          </a:p>
          <a:p>
            <a:pPr marL="457200" lvl="1" indent="0">
              <a:buNone/>
            </a:pPr>
            <a:r>
              <a:rPr lang="en-US" sz="1600" i="1" dirty="0">
                <a:solidFill>
                  <a:srgbClr val="C00000"/>
                </a:solidFill>
              </a:rPr>
              <a:t>1)       The Channel Access Engine  shall set CW to </a:t>
            </a:r>
            <a:r>
              <a:rPr lang="en-US" sz="1600" i="1" dirty="0" err="1">
                <a:solidFill>
                  <a:srgbClr val="C00000"/>
                </a:solidFill>
              </a:rPr>
              <a:t>CWmin</a:t>
            </a:r>
            <a:r>
              <a:rPr lang="en-US" sz="1600" i="1" dirty="0">
                <a:solidFill>
                  <a:srgbClr val="C00000"/>
                </a:solidFill>
              </a:rPr>
              <a:t>.</a:t>
            </a:r>
            <a:br>
              <a:rPr lang="en-US" sz="1600" i="1" dirty="0">
                <a:solidFill>
                  <a:srgbClr val="C00000"/>
                </a:solidFill>
              </a:rPr>
            </a:br>
            <a:r>
              <a:rPr lang="en-US" sz="1600" i="1" dirty="0">
                <a:solidFill>
                  <a:srgbClr val="C00000"/>
                </a:solidFill>
              </a:rPr>
              <a:t>2)       The Channel Access Engine shall select a random number q from a uniform distribution over the range 0 to CW</a:t>
            </a:r>
          </a:p>
          <a:p>
            <a:pPr marL="457200" lvl="1" indent="0">
              <a:buNone/>
            </a:pPr>
            <a:r>
              <a:rPr lang="en-US" sz="1600" i="1" dirty="0">
                <a:solidFill>
                  <a:srgbClr val="C00000"/>
                </a:solidFill>
              </a:rPr>
              <a:t>……………</a:t>
            </a:r>
          </a:p>
          <a:p>
            <a:pPr marL="457200" lvl="1" indent="0">
              <a:buNone/>
            </a:pPr>
            <a:r>
              <a:rPr lang="en-US" sz="1600" i="1" dirty="0">
                <a:solidFill>
                  <a:srgbClr val="C00000"/>
                </a:solidFill>
              </a:rPr>
              <a:t>7)       When the Channel Occupancy Time (COT) has completed, and it has been confirmed that at least one transmission that started at the beginning of the Channel Occupancy Time was successful, the Initiating Device proceeds with step 1) above otherwise the Initiating Device proceeds with step 8) below.</a:t>
            </a:r>
            <a:br>
              <a:rPr lang="en-US" sz="1600" i="1" dirty="0">
                <a:solidFill>
                  <a:srgbClr val="C00000"/>
                </a:solidFill>
              </a:rPr>
            </a:br>
            <a:r>
              <a:rPr lang="en-US" sz="1600" i="1" dirty="0">
                <a:solidFill>
                  <a:srgbClr val="C00000"/>
                </a:solidFill>
              </a:rPr>
              <a:t>8)        The Initiating Device may retransmit. If the Initiating Device does not retransmit the Channel Access Engine shall discard all data packets associated with the unsuccessful Channel Occupancy Time and the Channel Access Engine shall proceed with step 1) above. Otherwise the Channel Access Engine shall adjust CW to ((CW + 1) × m ) – 1. If the adjusted value of CW is greater than </a:t>
            </a:r>
            <a:r>
              <a:rPr lang="en-US" sz="1600" i="1" dirty="0" err="1">
                <a:solidFill>
                  <a:srgbClr val="C00000"/>
                </a:solidFill>
              </a:rPr>
              <a:t>CWmax</a:t>
            </a:r>
            <a:r>
              <a:rPr lang="en-US" sz="1600" i="1" dirty="0">
                <a:solidFill>
                  <a:srgbClr val="C00000"/>
                </a:solidFill>
              </a:rPr>
              <a:t> the Channel Access Engine may set CW equal to </a:t>
            </a:r>
            <a:r>
              <a:rPr lang="en-US" sz="1600" i="1" dirty="0" err="1">
                <a:solidFill>
                  <a:srgbClr val="C00000"/>
                </a:solidFill>
              </a:rPr>
              <a:t>CWmax</a:t>
            </a:r>
            <a:r>
              <a:rPr lang="en-US" sz="1600" i="1" dirty="0">
                <a:solidFill>
                  <a:srgbClr val="C00000"/>
                </a:solidFill>
              </a:rPr>
              <a:t>. The Channel Access Engine shall proceed with step 2) </a:t>
            </a:r>
            <a:r>
              <a:rPr lang="en-US" sz="1600" i="1" dirty="0" smtClean="0">
                <a:solidFill>
                  <a:srgbClr val="C00000"/>
                </a:solidFill>
              </a:rPr>
              <a:t>above</a:t>
            </a:r>
            <a:endParaRPr lang="en-US" sz="1600" i="1" dirty="0">
              <a:solidFill>
                <a:srgbClr val="C00000"/>
              </a:solidFill>
            </a:endParaRPr>
          </a:p>
        </p:txBody>
      </p:sp>
    </p:spTree>
    <p:extLst>
      <p:ext uri="{BB962C8B-B14F-4D97-AF65-F5344CB8AC3E}">
        <p14:creationId xmlns:p14="http://schemas.microsoft.com/office/powerpoint/2010/main" val="731716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(2)</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2400" dirty="0" smtClean="0"/>
              <a:t>However, LAA requires at least 4ms between a Category 4 LBT transmission and the indication of its result through HARQ feedback</a:t>
            </a:r>
          </a:p>
          <a:p>
            <a:r>
              <a:rPr lang="en-US" sz="2400" dirty="0" smtClean="0"/>
              <a:t>Given this, the following exception can be made for AUL Category 4 LBT transmissions</a:t>
            </a:r>
          </a:p>
          <a:p>
            <a:pPr lvl="1"/>
            <a:r>
              <a:rPr lang="en-US" sz="2000" dirty="0" smtClean="0"/>
              <a:t>Between two AUL Category 4 LBT transmissions, there shall be a Contention window update if there was sufficient time to receive the feedback corresponding to the former Category 4 LBT transmission.</a:t>
            </a:r>
          </a:p>
        </p:txBody>
      </p:sp>
    </p:spTree>
    <p:extLst>
      <p:ext uri="{BB962C8B-B14F-4D97-AF65-F5344CB8AC3E}">
        <p14:creationId xmlns:p14="http://schemas.microsoft.com/office/powerpoint/2010/main" val="174276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normAutofit/>
          </a:bodyPr>
          <a:lstStyle/>
          <a:p>
            <a:r>
              <a:rPr lang="en-US" altLang="zh-CN" sz="2800" dirty="0" smtClean="0"/>
              <a:t>Proposal (1)</a:t>
            </a:r>
            <a:endParaRPr lang="zh-CN" altLang="en-US" sz="2800" dirty="0"/>
          </a:p>
        </p:txBody>
      </p:sp>
      <p:sp>
        <p:nvSpPr>
          <p:cNvPr id="3" name="内容占位符 2"/>
          <p:cNvSpPr>
            <a:spLocks noGrp="1"/>
          </p:cNvSpPr>
          <p:nvPr>
            <p:ph idx="1"/>
          </p:nvPr>
        </p:nvSpPr>
        <p:spPr>
          <a:xfrm>
            <a:off x="395536" y="980728"/>
            <a:ext cx="8229600" cy="4525963"/>
          </a:xfrm>
        </p:spPr>
        <p:txBody>
          <a:bodyPr>
            <a:noAutofit/>
          </a:bodyPr>
          <a:lstStyle/>
          <a:p>
            <a:r>
              <a:rPr lang="en-US" sz="2400" dirty="0" smtClean="0"/>
              <a:t>The reference subframe is the first subframe of the </a:t>
            </a:r>
            <a:r>
              <a:rPr lang="en-US" sz="2400" dirty="0"/>
              <a:t>most recent AUL burst of contiguous subframes that is transmitted after performing a category 4 LBT procedure </a:t>
            </a:r>
            <a:r>
              <a:rPr lang="en-US" sz="2400" dirty="0" smtClean="0"/>
              <a:t>with the following timing:</a:t>
            </a:r>
          </a:p>
          <a:p>
            <a:pPr lvl="1"/>
            <a:r>
              <a:rPr lang="en-US" sz="1800" dirty="0" smtClean="0"/>
              <a:t>At </a:t>
            </a:r>
            <a:r>
              <a:rPr lang="en-US" sz="1800" dirty="0"/>
              <a:t>least </a:t>
            </a:r>
            <a:r>
              <a:rPr lang="en-US" sz="1800" dirty="0" smtClean="0"/>
              <a:t>4 subframes prior </a:t>
            </a:r>
            <a:r>
              <a:rPr lang="en-US" sz="1800" dirty="0"/>
              <a:t>to </a:t>
            </a:r>
            <a:r>
              <a:rPr lang="en-US" sz="1800" dirty="0" smtClean="0"/>
              <a:t>a UL </a:t>
            </a:r>
            <a:r>
              <a:rPr lang="en-US" sz="1800" dirty="0"/>
              <a:t>grant reception or </a:t>
            </a:r>
            <a:r>
              <a:rPr lang="en-US" sz="1800" dirty="0" smtClean="0"/>
              <a:t>an AUL Downlink feedback information </a:t>
            </a:r>
          </a:p>
          <a:p>
            <a:r>
              <a:rPr lang="en-US" sz="2400" dirty="0" smtClean="0"/>
              <a:t>The </a:t>
            </a:r>
            <a:r>
              <a:rPr lang="en-US" sz="2400" dirty="0"/>
              <a:t>HARQ ID of the reference </a:t>
            </a:r>
            <a:r>
              <a:rPr lang="en-US" sz="2400" dirty="0" err="1"/>
              <a:t>subframe</a:t>
            </a:r>
            <a:r>
              <a:rPr lang="en-US" sz="2400" dirty="0"/>
              <a:t> is </a:t>
            </a:r>
            <a:r>
              <a:rPr lang="en-US" sz="2400" dirty="0" err="1"/>
              <a:t>HARQ_ID_ref</a:t>
            </a:r>
            <a:r>
              <a:rPr lang="en-US" sz="2400" dirty="0" smtClean="0"/>
              <a:t>.</a:t>
            </a:r>
            <a:endParaRPr lang="en-US" sz="2400" dirty="0"/>
          </a:p>
        </p:txBody>
      </p:sp>
    </p:spTree>
    <p:extLst>
      <p:ext uri="{BB962C8B-B14F-4D97-AF65-F5344CB8AC3E}">
        <p14:creationId xmlns:p14="http://schemas.microsoft.com/office/powerpoint/2010/main" val="191922876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4624"/>
            <a:ext cx="8229600" cy="504056"/>
          </a:xfrm>
        </p:spPr>
        <p:txBody>
          <a:bodyPr>
            <a:normAutofit fontScale="90000"/>
          </a:bodyPr>
          <a:lstStyle/>
          <a:p>
            <a:r>
              <a:rPr lang="en-US" altLang="zh-CN" sz="2800" dirty="0" smtClean="0"/>
              <a:t>Proposal (2)</a:t>
            </a:r>
            <a:endParaRPr lang="zh-CN" altLang="en-US" sz="2800" dirty="0"/>
          </a:p>
        </p:txBody>
      </p:sp>
      <p:sp>
        <p:nvSpPr>
          <p:cNvPr id="3" name="内容占位符 2"/>
          <p:cNvSpPr>
            <a:spLocks noGrp="1"/>
          </p:cNvSpPr>
          <p:nvPr>
            <p:ph idx="1"/>
          </p:nvPr>
        </p:nvSpPr>
        <p:spPr>
          <a:xfrm>
            <a:off x="323528" y="476672"/>
            <a:ext cx="8352928" cy="5400600"/>
          </a:xfrm>
        </p:spPr>
        <p:txBody>
          <a:bodyPr>
            <a:noAutofit/>
          </a:bodyPr>
          <a:lstStyle/>
          <a:p>
            <a:r>
              <a:rPr lang="en-US" sz="1800" dirty="0" smtClean="0"/>
              <a:t>Based </a:t>
            </a:r>
            <a:r>
              <a:rPr lang="en-US" sz="1800" dirty="0"/>
              <a:t>on the UL grant content or/and </a:t>
            </a:r>
            <a:r>
              <a:rPr lang="en-US" sz="1800" dirty="0" smtClean="0"/>
              <a:t>AUL Downlink Feedback Information or the absence of either:</a:t>
            </a:r>
          </a:p>
          <a:p>
            <a:pPr marL="342900" lvl="1" indent="-342900">
              <a:buFont typeface="Arial" panose="020B0604020202020204" pitchFamily="34" charset="0"/>
              <a:buChar char="•"/>
            </a:pPr>
            <a:r>
              <a:rPr lang="en-US" sz="1800" dirty="0" smtClean="0"/>
              <a:t>The </a:t>
            </a:r>
            <a:r>
              <a:rPr lang="en-US" sz="1800" dirty="0"/>
              <a:t>contention window size at the UE is reset for all the priority </a:t>
            </a:r>
            <a:r>
              <a:rPr lang="en-US" sz="1800" dirty="0" smtClean="0"/>
              <a:t>classes</a:t>
            </a:r>
            <a:r>
              <a:rPr lang="en-US" sz="1800" dirty="0"/>
              <a:t> </a:t>
            </a:r>
            <a:r>
              <a:rPr lang="en-US" sz="1800" dirty="0" smtClean="0"/>
              <a:t>if:</a:t>
            </a:r>
            <a:endParaRPr lang="en-US" sz="2400" dirty="0" smtClean="0"/>
          </a:p>
          <a:p>
            <a:pPr lvl="1"/>
            <a:r>
              <a:rPr lang="en-US" sz="1600" dirty="0" smtClean="0"/>
              <a:t>(1) the </a:t>
            </a:r>
            <a:r>
              <a:rPr lang="en-US" sz="1600" dirty="0"/>
              <a:t>NDI bit for at least one of the active HARQ processes (i.e. TB not disabled) of </a:t>
            </a:r>
            <a:r>
              <a:rPr lang="en-US" sz="1600" dirty="0" err="1"/>
              <a:t>HARQ_ID_ref</a:t>
            </a:r>
            <a:r>
              <a:rPr lang="en-US" sz="1600" dirty="0"/>
              <a:t> in the reference subframe is </a:t>
            </a:r>
            <a:r>
              <a:rPr lang="en-US" sz="1600" dirty="0" smtClean="0"/>
              <a:t>toggled, OR</a:t>
            </a:r>
            <a:endParaRPr lang="en-US" sz="1600" dirty="0"/>
          </a:p>
          <a:p>
            <a:pPr lvl="1"/>
            <a:r>
              <a:rPr lang="en-US" sz="1600" dirty="0" smtClean="0"/>
              <a:t>(2)</a:t>
            </a:r>
            <a:r>
              <a:rPr lang="en-US" sz="1600" i="1" dirty="0" smtClean="0"/>
              <a:t> </a:t>
            </a:r>
            <a:r>
              <a:rPr lang="en-US" sz="1600" dirty="0" smtClean="0"/>
              <a:t>the AUL Downlink feedback information indicates ACK for at least one of the active HARQ processes (i.e. TB not disabled) of </a:t>
            </a:r>
            <a:r>
              <a:rPr lang="en-US" sz="1600" dirty="0" err="1" smtClean="0"/>
              <a:t>HARQ_ID_ref</a:t>
            </a:r>
            <a:r>
              <a:rPr lang="en-US" sz="1600" dirty="0" smtClean="0"/>
              <a:t> </a:t>
            </a:r>
            <a:endParaRPr lang="en-US" sz="1600" dirty="0"/>
          </a:p>
          <a:p>
            <a:pPr marL="342900" lvl="1" indent="-342900">
              <a:buFont typeface="Arial" panose="020B0604020202020204" pitchFamily="34" charset="0"/>
              <a:buChar char="•"/>
            </a:pPr>
            <a:r>
              <a:rPr lang="en-US" sz="1800" dirty="0"/>
              <a:t>T</a:t>
            </a:r>
            <a:r>
              <a:rPr lang="en-US" sz="1800" dirty="0" smtClean="0"/>
              <a:t>he </a:t>
            </a:r>
            <a:r>
              <a:rPr lang="en-US" sz="1800" dirty="0"/>
              <a:t>contention window size of all priority classes at the UE is increased to the next higher </a:t>
            </a:r>
            <a:r>
              <a:rPr lang="en-US" sz="1800" dirty="0" smtClean="0"/>
              <a:t>value if:</a:t>
            </a:r>
          </a:p>
          <a:p>
            <a:pPr lvl="1"/>
            <a:r>
              <a:rPr lang="en-US" sz="1600" dirty="0" smtClean="0"/>
              <a:t>A </a:t>
            </a:r>
            <a:r>
              <a:rPr lang="en-US" sz="1600" dirty="0"/>
              <a:t>UL grant is received and the NDI bit of the active HARQ processes of </a:t>
            </a:r>
            <a:r>
              <a:rPr lang="en-US" sz="1600" dirty="0" err="1"/>
              <a:t>HARQ_ID_ref</a:t>
            </a:r>
            <a:r>
              <a:rPr lang="en-US" sz="1600" dirty="0"/>
              <a:t> is not toggled ; OR</a:t>
            </a:r>
          </a:p>
          <a:p>
            <a:pPr lvl="1"/>
            <a:r>
              <a:rPr lang="en-US" sz="1600" dirty="0" smtClean="0"/>
              <a:t>A </a:t>
            </a:r>
            <a:r>
              <a:rPr lang="en-US" sz="1600" dirty="0"/>
              <a:t>UL grant is received and does not schedule </a:t>
            </a:r>
            <a:r>
              <a:rPr lang="en-US" sz="1600" dirty="0" err="1"/>
              <a:t>HARQ_ID_ref</a:t>
            </a:r>
            <a:r>
              <a:rPr lang="en-US" sz="1600" dirty="0"/>
              <a:t>; OR</a:t>
            </a:r>
          </a:p>
          <a:p>
            <a:pPr lvl="1"/>
            <a:r>
              <a:rPr lang="en-US" sz="1600" dirty="0" smtClean="0"/>
              <a:t>An </a:t>
            </a:r>
            <a:r>
              <a:rPr lang="en-US" sz="1600" dirty="0"/>
              <a:t>AUL Downlink feedback information is received and indicates NACK for the active HARQ processes (i.e. TB not disabled) of </a:t>
            </a:r>
            <a:r>
              <a:rPr lang="en-US" sz="1600" dirty="0" err="1"/>
              <a:t>HARQ_ID_ref</a:t>
            </a:r>
            <a:r>
              <a:rPr lang="en-US" sz="1600" dirty="0"/>
              <a:t>; OR</a:t>
            </a:r>
          </a:p>
          <a:p>
            <a:pPr lvl="1"/>
            <a:r>
              <a:rPr lang="en-US" sz="1600" dirty="0" smtClean="0"/>
              <a:t>A </a:t>
            </a:r>
            <a:r>
              <a:rPr lang="en-US" sz="1600" dirty="0"/>
              <a:t>Category 4 LBT UL (SUL/AUL) transmission is initiated at least N subframes after the start of a previous Category 4 LBT UL(SUL/AUL) transmission without the reception of any UL grant or AUL Downlink Feedback Information in </a:t>
            </a:r>
            <a:r>
              <a:rPr lang="en-US" sz="1600" dirty="0" smtClean="0"/>
              <a:t>between, N = 6</a:t>
            </a:r>
          </a:p>
          <a:p>
            <a:pPr marL="342900" lvl="1" indent="-342900">
              <a:buFont typeface="Arial" panose="020B0604020202020204" pitchFamily="34" charset="0"/>
              <a:buChar char="•"/>
            </a:pPr>
            <a:r>
              <a:rPr lang="en-US" sz="1800" dirty="0"/>
              <a:t>The CWS is reset to the minimum value if the maximum CWS is used for K consecutive LBT attempts for transmission only for the priority class for which maximum CWS is used for K consecutive LBT attempts. </a:t>
            </a:r>
          </a:p>
          <a:p>
            <a:pPr lvl="2"/>
            <a:r>
              <a:rPr lang="en-US" sz="1600" dirty="0" smtClean="0"/>
              <a:t>K </a:t>
            </a:r>
            <a:r>
              <a:rPr lang="en-US" sz="1600" dirty="0"/>
              <a:t>is selected by UE implementation from the set of values from (1, …,8).</a:t>
            </a:r>
          </a:p>
          <a:p>
            <a:endParaRPr lang="en-US" sz="2000" dirty="0" smtClean="0"/>
          </a:p>
        </p:txBody>
      </p:sp>
    </p:spTree>
    <p:extLst>
      <p:ext uri="{BB962C8B-B14F-4D97-AF65-F5344CB8AC3E}">
        <p14:creationId xmlns:p14="http://schemas.microsoft.com/office/powerpoint/2010/main" val="10819938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2945</TotalTime>
  <Words>606</Words>
  <Application>Microsoft Macintosh PowerPoint</Application>
  <PresentationFormat>On-screen Show (4:3)</PresentationFormat>
  <Paragraphs>37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​​テーマ</vt:lpstr>
      <vt:lpstr>WF on CW update for Autonomous UL in FeLAA</vt:lpstr>
      <vt:lpstr>Background (1)</vt:lpstr>
      <vt:lpstr>Background (2)</vt:lpstr>
      <vt:lpstr>Background (2)</vt:lpstr>
      <vt:lpstr>Proposal (1)</vt:lpstr>
      <vt:lpstr>Proposal (2)</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Dorin Viorel</cp:lastModifiedBy>
  <cp:revision>233</cp:revision>
  <dcterms:created xsi:type="dcterms:W3CDTF">2016-10-06T11:44:35Z</dcterms:created>
  <dcterms:modified xsi:type="dcterms:W3CDTF">2017-11-27T19:54:14Z</dcterms:modified>
</cp:coreProperties>
</file>