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72" autoAdjust="0"/>
    <p:restoredTop sz="94660"/>
  </p:normalViewPr>
  <p:slideViewPr>
    <p:cSldViewPr snapToGrid="0">
      <p:cViewPr varScale="1">
        <p:scale>
          <a:sx n="70" d="100"/>
          <a:sy n="70" d="100"/>
        </p:scale>
        <p:origin x="-918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332890" cy="2387600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NPRACH power control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Huawei, </a:t>
            </a:r>
            <a:r>
              <a:rPr lang="en-US" dirty="0" err="1" smtClean="0"/>
              <a:t>HiSilicon</a:t>
            </a:r>
            <a:r>
              <a:rPr lang="en-US" dirty="0" smtClean="0"/>
              <a:t>, Ericsson, Softbank, Deutsche Telekom, China Telecom, China Unicom, Vodafone, Qualcomm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sz="1800" dirty="0" smtClean="0"/>
              <a:t>R1-</a:t>
            </a:r>
            <a:r>
              <a:rPr lang="en-US" altLang="zh-CN" sz="1800" dirty="0" smtClean="0"/>
              <a:t>1719188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90bis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zh-CN" dirty="0" smtClean="0">
                <a:latin typeface="Calibri" pitchFamily="34" charset="0"/>
                <a:cs typeface="Times New Roman" pitchFamily="18" charset="0"/>
              </a:rPr>
              <a:t>Prague, Czech Republic, 9 – 13 October 2017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6.1.6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idx="1"/>
          </p:nvPr>
        </p:nvSpPr>
        <p:spPr bwMode="auto">
          <a:xfrm>
            <a:off x="879142" y="1453511"/>
            <a:ext cx="10448500" cy="32993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dirty="0" smtClean="0"/>
              <a:t>At RAN1#89 it was identified that the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 NPRACH power control mechanism may lead to high uplink interference and blocking at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receiver in some scenarios [1]. </a:t>
            </a:r>
            <a:endParaRPr lang="zh-CN" altLang="zh-CN" sz="2400" dirty="0" smtClean="0"/>
          </a:p>
          <a:p>
            <a:r>
              <a:rPr lang="en-US" altLang="zh-CN" sz="2400" dirty="0" smtClean="0"/>
              <a:t>At RAN1#90bis, different companies discuss and propose solutions [2][3][4].</a:t>
            </a:r>
          </a:p>
          <a:p>
            <a:endParaRPr lang="en-US" altLang="zh-CN" sz="1600" dirty="0" smtClean="0"/>
          </a:p>
          <a:p>
            <a:pPr>
              <a:buNone/>
            </a:pPr>
            <a:r>
              <a:rPr lang="en-US" altLang="zh-CN" sz="1600" dirty="0" smtClean="0"/>
              <a:t>[1] R1-1709672, “On uplink power control for Rel-13 NB-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”, </a:t>
            </a:r>
            <a:r>
              <a:rPr lang="en-US" altLang="zh-CN" sz="1600" dirty="0" err="1" smtClean="0"/>
              <a:t>Huawei</a:t>
            </a:r>
            <a:r>
              <a:rPr lang="en-US" altLang="zh-CN" sz="1600" dirty="0" smtClean="0"/>
              <a:t> , </a:t>
            </a:r>
            <a:r>
              <a:rPr lang="en-US" altLang="zh-CN" sz="1600" dirty="0" err="1" smtClean="0"/>
              <a:t>HiSilicon</a:t>
            </a:r>
            <a:r>
              <a:rPr lang="en-US" altLang="zh-CN" sz="1600" dirty="0" smtClean="0"/>
              <a:t>, RAN1#89, May 2017. </a:t>
            </a:r>
          </a:p>
          <a:p>
            <a:pPr>
              <a:buNone/>
            </a:pPr>
            <a:r>
              <a:rPr lang="en-US" altLang="zh-CN" sz="1600" dirty="0" smtClean="0"/>
              <a:t>[2] R1-1716984, “On Rel-14 NB-</a:t>
            </a:r>
            <a:r>
              <a:rPr lang="en-US" altLang="zh-CN" sz="1600" dirty="0" err="1" smtClean="0"/>
              <a:t>IoT</a:t>
            </a:r>
            <a:r>
              <a:rPr lang="en-US" altLang="zh-CN" sz="1600" dirty="0" smtClean="0"/>
              <a:t> RACH power control”, </a:t>
            </a:r>
            <a:r>
              <a:rPr lang="en-US" altLang="zh-CN" sz="1600" dirty="0" err="1" smtClean="0"/>
              <a:t>Huawei</a:t>
            </a:r>
            <a:r>
              <a:rPr lang="en-US" altLang="zh-CN" sz="1600" dirty="0" smtClean="0"/>
              <a:t> , </a:t>
            </a:r>
            <a:r>
              <a:rPr lang="en-US" altLang="zh-CN" sz="1600" dirty="0" err="1" smtClean="0"/>
              <a:t>HiSilicon</a:t>
            </a:r>
            <a:r>
              <a:rPr lang="en-US" altLang="zh-CN" sz="1600" dirty="0" smtClean="0"/>
              <a:t>, RAN1#90bis, Oct 2017. </a:t>
            </a:r>
            <a:endParaRPr lang="zh-CN" altLang="zh-CN" sz="1600" dirty="0" smtClean="0"/>
          </a:p>
          <a:p>
            <a:pPr>
              <a:buNone/>
            </a:pPr>
            <a:r>
              <a:rPr lang="en-US" altLang="zh-CN" sz="1600" dirty="0" smtClean="0"/>
              <a:t>[3] R1-1717028, “</a:t>
            </a:r>
            <a:r>
              <a:rPr lang="en-GB" altLang="zh-CN" sz="1600" dirty="0" smtClean="0"/>
              <a:t>On improved Random Access Procedure for NB-</a:t>
            </a:r>
            <a:r>
              <a:rPr lang="en-GB" altLang="zh-CN" sz="1600" dirty="0" err="1" smtClean="0"/>
              <a:t>IoT</a:t>
            </a:r>
            <a:r>
              <a:rPr lang="en-GB" altLang="zh-CN" sz="1600" dirty="0" smtClean="0"/>
              <a:t> Rel-14</a:t>
            </a:r>
            <a:r>
              <a:rPr lang="en-US" altLang="zh-CN" sz="1600" dirty="0" smtClean="0"/>
              <a:t>”, Ericsson, RAN1#90bis, Oct 2017. </a:t>
            </a:r>
            <a:endParaRPr lang="zh-CN" altLang="zh-CN" sz="1600" dirty="0" smtClean="0"/>
          </a:p>
          <a:p>
            <a:pPr>
              <a:buNone/>
            </a:pPr>
            <a:r>
              <a:rPr lang="en-US" altLang="zh-CN" sz="1600" dirty="0" smtClean="0"/>
              <a:t>[4] R1-1717192, “</a:t>
            </a:r>
            <a:r>
              <a:rPr lang="en-GB" altLang="zh-CN" sz="1600" dirty="0" smtClean="0"/>
              <a:t>NPRACH power control  for Rel-14 NB-</a:t>
            </a:r>
            <a:r>
              <a:rPr lang="en-GB" altLang="zh-CN" sz="1600" dirty="0" err="1" smtClean="0"/>
              <a:t>IoT</a:t>
            </a:r>
            <a:r>
              <a:rPr lang="en-US" altLang="zh-CN" sz="1600" dirty="0" smtClean="0"/>
              <a:t>”, ZTE, </a:t>
            </a:r>
            <a:r>
              <a:rPr lang="en-US" altLang="zh-CN" sz="1600" dirty="0" err="1" smtClean="0"/>
              <a:t>SaneChips</a:t>
            </a:r>
            <a:r>
              <a:rPr lang="en-US" altLang="zh-CN" sz="1600" dirty="0" smtClean="0"/>
              <a:t>, RAN1#90bis, Oct 2017. </a:t>
            </a:r>
            <a:endParaRPr lang="zh-CN" altLang="zh-CN" sz="1600" dirty="0" smtClean="0"/>
          </a:p>
        </p:txBody>
      </p:sp>
    </p:spTree>
    <p:extLst>
      <p:ext uri="{BB962C8B-B14F-4D97-AF65-F5344CB8AC3E}">
        <p14:creationId xmlns="" xmlns:p14="http://schemas.microsoft.com/office/powerpoint/2010/main" val="367773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Proposals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16507"/>
            <a:ext cx="10515600" cy="4601905"/>
          </a:xfrm>
        </p:spPr>
        <p:txBody>
          <a:bodyPr>
            <a:noAutofit/>
          </a:bodyPr>
          <a:lstStyle/>
          <a:p>
            <a:pPr lvl="0"/>
            <a:r>
              <a:rPr lang="en-GB" altLang="zh-CN" sz="2400" dirty="0" smtClean="0"/>
              <a:t>Working assumption: </a:t>
            </a:r>
            <a:r>
              <a:rPr lang="en-GB" altLang="zh-CN" sz="2400" dirty="0" smtClean="0"/>
              <a:t>introduce </a:t>
            </a:r>
            <a:r>
              <a:rPr lang="en-GB" altLang="zh-CN" sz="2400" dirty="0" smtClean="0"/>
              <a:t>the following solutions for Rel-14 to reduce the possible uplink interference caused by the NB-</a:t>
            </a:r>
            <a:r>
              <a:rPr lang="en-GB" altLang="zh-CN" sz="2400" dirty="0" err="1" smtClean="0"/>
              <a:t>IoT</a:t>
            </a:r>
            <a:r>
              <a:rPr lang="en-GB" altLang="zh-CN" sz="2400" dirty="0" smtClean="0"/>
              <a:t> UE </a:t>
            </a:r>
            <a:r>
              <a:rPr lang="en-US" altLang="zh-CN" sz="2400" dirty="0" smtClean="0"/>
              <a:t>which has level ramped from NPRACH level 0 in a RACH procedure</a:t>
            </a:r>
            <a:r>
              <a:rPr lang="en-GB" altLang="zh-CN" sz="2400" dirty="0" smtClean="0"/>
              <a:t>. </a:t>
            </a:r>
            <a:endParaRPr lang="zh-CN" altLang="zh-CN" sz="2400" dirty="0" smtClean="0"/>
          </a:p>
          <a:p>
            <a:pPr lvl="1"/>
            <a:r>
              <a:rPr lang="en-US" altLang="zh-CN" sz="2000" dirty="0" smtClean="0"/>
              <a:t>For a Rel-14 UE which has level ramped from NPRACH level 0 in a RACH procedure, use the NPRACH level 0 power control  and power ramping procedure in the new NPRACH level, i.e. based on path-loss with power ramping.</a:t>
            </a:r>
          </a:p>
          <a:p>
            <a:pPr lvl="1"/>
            <a:r>
              <a:rPr lang="en-US" altLang="zh-CN" sz="2000" dirty="0" smtClean="0"/>
              <a:t>Network can configure a cell-specific Δ additional to the NRSRP threshold of CE level 0 to indicate that the UE shall not perform level ramping when it measures NRSRP higher than “NRSRP threshold of CE level 0 + Δ”, Δ from the set {0, 10, 20, 30} dB.</a:t>
            </a:r>
          </a:p>
          <a:p>
            <a:pPr lvl="2"/>
            <a:r>
              <a:rPr lang="en-US" altLang="zh-CN" sz="1600" dirty="0" smtClean="0"/>
              <a:t>The UE above which does not perform level ramping shall consider the Random Access procedure unsuccessfully completed when it fails at the maximum number of attempts (i.e. </a:t>
            </a:r>
            <a:r>
              <a:rPr lang="en-US" altLang="zh-CN" sz="1600" dirty="0" err="1" smtClean="0"/>
              <a:t>maxNumPreambleAttemptCE</a:t>
            </a:r>
            <a:r>
              <a:rPr lang="en-US" altLang="zh-CN" sz="1600" dirty="0" smtClean="0"/>
              <a:t>) configured in CE level 0.</a:t>
            </a:r>
          </a:p>
          <a:p>
            <a:pPr lvl="1"/>
            <a:r>
              <a:rPr lang="en-GB" altLang="zh-CN" sz="2000" dirty="0" smtClean="0"/>
              <a:t>Adopt the solutions above as an optional UE capability.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FFS how to fix the Msg3 power control for Rel-14 UE measured in CE level 0</a:t>
            </a:r>
            <a:r>
              <a:rPr lang="en-US" altLang="zh-CN" sz="2000" dirty="0" smtClean="0"/>
              <a:t>.</a:t>
            </a:r>
            <a:endParaRPr lang="en-US" altLang="zh-CN" sz="2000" dirty="0" smtClean="0"/>
          </a:p>
        </p:txBody>
      </p:sp>
    </p:spTree>
    <p:extLst>
      <p:ext uri="{BB962C8B-B14F-4D97-AF65-F5344CB8AC3E}">
        <p14:creationId xmlns="" xmlns:p14="http://schemas.microsoft.com/office/powerpoint/2010/main" val="2505709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1106</TotalTime>
  <Words>241</Words>
  <Application>Microsoft Office PowerPoint</Application>
  <PresentationFormat>自定义</PresentationFormat>
  <Paragraphs>21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NPRACH power control</vt:lpstr>
      <vt:lpstr>Background</vt:lpstr>
      <vt:lpstr>Proposals</vt:lpstr>
    </vt:vector>
  </TitlesOfParts>
  <Company>Huawei Technologies Co., 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j00136779</cp:lastModifiedBy>
  <cp:revision>137</cp:revision>
  <dcterms:created xsi:type="dcterms:W3CDTF">2016-03-23T22:01:47Z</dcterms:created>
  <dcterms:modified xsi:type="dcterms:W3CDTF">2017-10-13T11:04:16Z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(3)vKrUNq2IxPo7GNPqdUk6j/aHqvLPyFtk0yuCWIgarpryYie8RoN2GABzX83ml7NZ2O60DjFr
Uv9fgJDRbOOStJyt9VJwI5iTLMuAY/Y0GuV40zhS82yXPlC44yjyTB4fDVtBRudLLim5/s1t
XdKUZDB2c9LWUp9MSrb2n/XdRQaCjkdFabb0/v1RhHLmqLiG/vEnNPRzMIdXlN/dyZRTqD10
Lr/pqor5k52DYMQcvm</vt:lpwstr>
  </property>
  <property fmtid="{D5CDD505-2E9C-101B-9397-08002B2CF9AE}" pid="3" name="_2015_ms_pID_7253431">
    <vt:lpwstr>A+GDzvyohJfcHPAqZWCa8oByJ7IUqN8z09JkmFJ82sFbdqZzAY6rXt
sgeh088JMKazybLfVLDoqob7ojBoJdoLU0NYkQRb62DnASTN1+qSBDVATTwY2xDrW99abrfx
0PcbEYlpYFNrY/hGXeCbYSYph5SSufdbdLohyZk6QsYVFi96210C3rTkLLf4Van+IM9qG8Sr
gkGUuhqjqTCSJUIsWk0tyUHR6/3V/hYSidp2</vt:lpwstr>
  </property>
  <property fmtid="{D5CDD505-2E9C-101B-9397-08002B2CF9AE}" pid="4" name="_2015_ms_pID_7253432">
    <vt:lpwstr>PEMxCuA/lWspMENrLjxmtWk+mtbXZidObR/Y
+vwZ5oK2JALNlMUD8Zyor0UMRrnXJGHsCOO2k5X+0BEqrvXHua8=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1507878174</vt:lpwstr>
  </property>
</Properties>
</file>