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2" r:id="rId4"/>
    <p:sldId id="261" r:id="rId5"/>
    <p:sldId id="263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213" autoAdjust="0"/>
  </p:normalViewPr>
  <p:slideViewPr>
    <p:cSldViewPr snapToGrid="0">
      <p:cViewPr varScale="1">
        <p:scale>
          <a:sx n="110" d="100"/>
          <a:sy n="110" d="100"/>
        </p:scale>
        <p:origin x="5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DDD1E-FB11-450D-955E-4F810D45D6F9}" type="datetimeFigureOut">
              <a:rPr lang="fr-FR" smtClean="0"/>
              <a:t>12/10/2017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95D1E-467C-4F8C-BCB3-E135F89318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756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95D1E-467C-4F8C-BCB3-E135F89318E7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313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pre-DFT PT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pattern for DFTsOFDM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Mitsubishi Electric, Ericsson, 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Nokia, NSB, IITH, IITM,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CeWit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Tejas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Networks,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Reliance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Jio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Spreadtrum, Sony, CMCC, Interdigital, </a:t>
            </a:r>
            <a:r>
              <a:rPr lang="fr-FR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Huawei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HiSilicon, 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AT&amp;T, Samsung, ZTE, Sanechips, 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Sharp, vivo, Lenovo, Motorola </a:t>
            </a:r>
            <a:r>
              <a:rPr lang="fr-FR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Mobility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NEC, Vodafone, </a:t>
            </a:r>
            <a:r>
              <a:rPr lang="fr-FR" dirty="0" smtClean="0"/>
              <a:t>CHTTL, National Instruments, CATT, </a:t>
            </a:r>
            <a:r>
              <a:rPr lang="fr-FR" dirty="0" smtClean="0"/>
              <a:t>Intel,  LG Electronics, </a:t>
            </a:r>
            <a:r>
              <a:rPr lang="fr-FR" dirty="0" err="1" smtClean="0"/>
              <a:t>Qualcomm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5423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RAN1#90b, Prague,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Czech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Republic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October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2017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7.2.3.4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10249990" y="138205"/>
            <a:ext cx="1582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R1-1719018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Background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The following agreements were made in the past meetings:</a:t>
            </a:r>
          </a:p>
          <a:p>
            <a:pPr lvl="1"/>
            <a:r>
              <a:rPr lang="en-US" sz="1800" dirty="0"/>
              <a:t>[RAN1#89] </a:t>
            </a:r>
            <a:r>
              <a:rPr lang="en-US" sz="1800" i="1" dirty="0"/>
              <a:t>Uplink PTRS for DFT-s-OFDM waveform is supported.</a:t>
            </a:r>
            <a:endParaRPr lang="fr-FR" sz="1800" i="1" dirty="0"/>
          </a:p>
          <a:p>
            <a:pPr lvl="2"/>
            <a:r>
              <a:rPr lang="en-US" sz="1600" i="1" dirty="0"/>
              <a:t>Presence of PTRS for DFT-s-OFDM is UE-specifically configurable</a:t>
            </a:r>
            <a:endParaRPr lang="fr-FR" sz="1600" i="1" dirty="0"/>
          </a:p>
          <a:p>
            <a:pPr lvl="2"/>
            <a:r>
              <a:rPr lang="en-US" sz="1600" i="1" dirty="0"/>
              <a:t>Multiple pattern/density of PTRS for DFT-s-OFDM is supported</a:t>
            </a:r>
            <a:endParaRPr lang="fr-FR" sz="1600" i="1" dirty="0"/>
          </a:p>
          <a:p>
            <a:pPr lvl="2"/>
            <a:r>
              <a:rPr lang="en-US" sz="1600" i="1" dirty="0"/>
              <a:t>FFS: implicit or explicit signaling</a:t>
            </a:r>
            <a:endParaRPr lang="fr-FR" sz="1600" i="1" dirty="0"/>
          </a:p>
          <a:p>
            <a:pPr lvl="1"/>
            <a:r>
              <a:rPr lang="en-US" sz="1800" dirty="0"/>
              <a:t>[RAN1 NR AH#02] </a:t>
            </a:r>
            <a:r>
              <a:rPr lang="en-US" sz="1800" i="1" dirty="0"/>
              <a:t>Support at least full symbol-level time density for time-domain PT-RS for DFT-S-OFDM (every PUSCH carrying symbol)</a:t>
            </a:r>
            <a:endParaRPr lang="fr-FR" sz="1800" i="1" dirty="0"/>
          </a:p>
          <a:p>
            <a:pPr lvl="2"/>
            <a:r>
              <a:rPr lang="en-US" sz="1400" i="1" dirty="0"/>
              <a:t>FFS: whether to support configurable symbol-level time density for time-domain PT-RS density reduction for DFT-S-OFDM</a:t>
            </a:r>
            <a:endParaRPr lang="fr-FR" sz="1400" i="1" dirty="0"/>
          </a:p>
          <a:p>
            <a:pPr lvl="3"/>
            <a:r>
              <a:rPr lang="en-US" sz="1400" i="1" dirty="0"/>
              <a:t>Note: If supported, the configuration can be implicit (associated with scheduled MCS and/or BW and/or DM-RS port(s)/position) or explicit, which is to be decided in next meeting</a:t>
            </a:r>
          </a:p>
          <a:p>
            <a:pPr lvl="1"/>
            <a:r>
              <a:rPr lang="en-US" sz="1800" dirty="0"/>
              <a:t>[RAN1#90] </a:t>
            </a:r>
            <a:r>
              <a:rPr lang="en-US" sz="1800" i="1" dirty="0"/>
              <a:t>Confirm WA: Support Pre-DFT PT-RS insertion for UL DFT-S-OFDM.</a:t>
            </a:r>
          </a:p>
          <a:p>
            <a:pPr lvl="1"/>
            <a:endParaRPr lang="en-US" sz="1800" dirty="0"/>
          </a:p>
          <a:p>
            <a:pPr lvl="2"/>
            <a:endParaRPr lang="fr-FR" sz="1600" dirty="0"/>
          </a:p>
          <a:p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445623"/>
            <a:ext cx="10515600" cy="4731340"/>
          </a:xfrm>
        </p:spPr>
        <p:txBody>
          <a:bodyPr>
            <a:normAutofit fontScale="55000" lnSpcReduction="20000"/>
          </a:bodyPr>
          <a:lstStyle/>
          <a:p>
            <a:pPr fontAlgn="base" hangingPunct="0"/>
            <a:r>
              <a:rPr lang="en-US" sz="2200" dirty="0"/>
              <a:t>Concerning the exact pre-DFT pattern, the following was agreed </a:t>
            </a:r>
            <a:r>
              <a:rPr lang="en-US" sz="2400" dirty="0"/>
              <a:t>[RAN1 NR AH#03]</a:t>
            </a:r>
            <a:endParaRPr lang="en-US" sz="2200" dirty="0"/>
          </a:p>
          <a:p>
            <a:pPr lvl="0"/>
            <a:r>
              <a:rPr lang="en-US" i="1" dirty="0"/>
              <a:t>For chunk-based pre-DFT PTRS insertion for DFTsOFDM, support the following</a:t>
            </a:r>
            <a:endParaRPr lang="fr-FR" i="1" dirty="0"/>
          </a:p>
          <a:p>
            <a:pPr lvl="1"/>
            <a:r>
              <a:rPr lang="en-US" i="1" dirty="0"/>
              <a:t>The supported values for K (chunk size) are 2 and 4</a:t>
            </a:r>
            <a:endParaRPr lang="fr-FR" i="1" dirty="0"/>
          </a:p>
          <a:p>
            <a:pPr lvl="2"/>
            <a:r>
              <a:rPr lang="fr-FR" i="1" dirty="0" err="1"/>
              <a:t>Implicit</a:t>
            </a:r>
            <a:r>
              <a:rPr lang="fr-FR" i="1" dirty="0"/>
              <a:t> configuration </a:t>
            </a:r>
            <a:r>
              <a:rPr lang="fr-FR" i="1" dirty="0" err="1"/>
              <a:t>depending</a:t>
            </a:r>
            <a:r>
              <a:rPr lang="fr-FR" i="1" dirty="0"/>
              <a:t> on MCS/BW</a:t>
            </a:r>
          </a:p>
          <a:p>
            <a:pPr lvl="1"/>
            <a:r>
              <a:rPr lang="en-US" i="1" dirty="0"/>
              <a:t>The supported values for X (number of chunks/DFTsOFDM symbol) are at least 2 and 4</a:t>
            </a:r>
            <a:endParaRPr lang="fr-FR" i="1" dirty="0"/>
          </a:p>
          <a:p>
            <a:pPr lvl="2"/>
            <a:r>
              <a:rPr lang="en-US" i="1" dirty="0"/>
              <a:t>X implicitly depends on allocated bandwidth and/or MCS and/or K value</a:t>
            </a:r>
            <a:endParaRPr lang="fr-FR" i="1" dirty="0"/>
          </a:p>
          <a:p>
            <a:pPr lvl="1"/>
            <a:r>
              <a:rPr lang="en-US" i="1" dirty="0"/>
              <a:t>Implicit configuration can be subcarrier spacing dependent</a:t>
            </a:r>
            <a:endParaRPr lang="fr-FR" i="1" dirty="0"/>
          </a:p>
          <a:p>
            <a:pPr lvl="1"/>
            <a:r>
              <a:rPr lang="en-US" i="1" dirty="0"/>
              <a:t>FFS if K=1 is also supported and exact mechanism</a:t>
            </a:r>
            <a:endParaRPr lang="fr-FR" i="1" dirty="0"/>
          </a:p>
          <a:p>
            <a:pPr lvl="1"/>
            <a:r>
              <a:rPr lang="en-US" i="1" dirty="0"/>
              <a:t>When X=2 is configured, </a:t>
            </a:r>
            <a:r>
              <a:rPr lang="en-US" i="1" dirty="0" err="1"/>
              <a:t>downselect</a:t>
            </a:r>
            <a:r>
              <a:rPr lang="en-US" i="1" dirty="0"/>
              <a:t> among the following:</a:t>
            </a:r>
            <a:endParaRPr lang="fr-FR" i="1" dirty="0"/>
          </a:p>
          <a:p>
            <a:pPr lvl="2"/>
            <a:r>
              <a:rPr lang="en-US" i="1" dirty="0"/>
              <a:t>Alt. 1: chunks are placed head/tail of DFTsOFDM symbols containing PTRS</a:t>
            </a:r>
            <a:endParaRPr lang="fr-FR" i="1" dirty="0"/>
          </a:p>
          <a:p>
            <a:pPr lvl="2"/>
            <a:r>
              <a:rPr lang="en-US" i="1" dirty="0"/>
              <a:t>Alt. 2: chunks are placed middle/tail of the  DFTsOFDM symbols containing PTRS</a:t>
            </a:r>
            <a:endParaRPr lang="fr-FR" i="1" dirty="0"/>
          </a:p>
          <a:p>
            <a:pPr lvl="2"/>
            <a:r>
              <a:rPr lang="en-US" i="1" dirty="0"/>
              <a:t>Alt. 3: chunks are placed head/middle of the  DFTsOFDM symbols containing PTRS</a:t>
            </a:r>
            <a:endParaRPr lang="fr-FR" i="1" dirty="0"/>
          </a:p>
          <a:p>
            <a:pPr lvl="2"/>
            <a:r>
              <a:rPr lang="en-US" i="1" dirty="0"/>
              <a:t>Alt. 4: chunks are placed middle of each of the X equally-sized parts of the  DFTsOFDM symbols containing PTRS</a:t>
            </a:r>
            <a:endParaRPr lang="fr-FR" i="1" dirty="0"/>
          </a:p>
          <a:p>
            <a:pPr lvl="1"/>
            <a:r>
              <a:rPr lang="en-US" i="1" dirty="0"/>
              <a:t>For PTRS sequence, </a:t>
            </a:r>
            <a:r>
              <a:rPr lang="en-US" i="1" dirty="0" err="1"/>
              <a:t>downselect</a:t>
            </a:r>
            <a:r>
              <a:rPr lang="en-US" i="1" dirty="0"/>
              <a:t> from the following options:</a:t>
            </a:r>
            <a:endParaRPr lang="fr-FR" i="1" dirty="0"/>
          </a:p>
          <a:p>
            <a:pPr lvl="2"/>
            <a:r>
              <a:rPr lang="en-US" i="1" dirty="0"/>
              <a:t> </a:t>
            </a:r>
            <a:r>
              <a:rPr lang="fr-FR" i="1" dirty="0"/>
              <a:t>Option 1:</a:t>
            </a:r>
          </a:p>
          <a:p>
            <a:pPr lvl="3"/>
            <a:r>
              <a:rPr lang="en-US" i="1" dirty="0"/>
              <a:t>pi/2 BPSK PTRS is used for pi/2 BPSK PUSCH</a:t>
            </a:r>
            <a:endParaRPr lang="fr-FR" i="1" dirty="0"/>
          </a:p>
          <a:p>
            <a:pPr lvl="3"/>
            <a:r>
              <a:rPr lang="en-US" i="1" dirty="0"/>
              <a:t>[FFS] PTRS sequence consists of the outermost points of the PUSCH constellation</a:t>
            </a:r>
            <a:endParaRPr lang="fr-FR" i="1" dirty="0"/>
          </a:p>
          <a:p>
            <a:pPr lvl="2"/>
            <a:r>
              <a:rPr lang="fr-FR" i="1" dirty="0"/>
              <a:t>Option 2</a:t>
            </a:r>
          </a:p>
          <a:p>
            <a:pPr lvl="3"/>
            <a:r>
              <a:rPr lang="en-US" i="1" dirty="0"/>
              <a:t>Reuse the same sequence as PTRS or DMRS sequence for UL CP-OFDM</a:t>
            </a:r>
            <a:endParaRPr lang="fr-FR" i="1" dirty="0"/>
          </a:p>
          <a:p>
            <a:pPr lvl="1"/>
            <a:r>
              <a:rPr lang="en-US" i="1" dirty="0"/>
              <a:t>FFS: Time-domain PTRS density reduction is supported at least for allocated bands below N RB and/or some MCS</a:t>
            </a:r>
            <a:endParaRPr lang="fr-FR" i="1" dirty="0"/>
          </a:p>
          <a:p>
            <a:pPr lvl="2"/>
            <a:r>
              <a:rPr lang="en-US" i="1" dirty="0"/>
              <a:t>Time-domain pattern depends on DM-RS positions (DFTsOFDM positions near DMRS do not contain PTRS)</a:t>
            </a:r>
            <a:endParaRPr lang="fr-FR" i="1" dirty="0"/>
          </a:p>
          <a:p>
            <a:pPr lvl="2"/>
            <a:r>
              <a:rPr lang="fr-FR" i="1" dirty="0"/>
              <a:t>FFS: N value</a:t>
            </a:r>
          </a:p>
          <a:p>
            <a:pPr lvl="2"/>
            <a:r>
              <a:rPr lang="en-US" i="1" dirty="0"/>
              <a:t>FFS: every other DFTsOFDM symbol not </a:t>
            </a:r>
            <a:r>
              <a:rPr lang="en-US" i="1" dirty="0" err="1"/>
              <a:t>neighbouring</a:t>
            </a:r>
            <a:r>
              <a:rPr lang="en-US" i="1" dirty="0"/>
              <a:t> DM-RS positions does not contain PTRS</a:t>
            </a:r>
            <a:endParaRPr lang="fr-FR" i="1" dirty="0"/>
          </a:p>
          <a:p>
            <a:pPr lvl="2"/>
            <a:r>
              <a:rPr lang="en-US" i="1" dirty="0"/>
              <a:t>For RB allocation larger than N, PTRS density reduction is configured by RRC</a:t>
            </a:r>
            <a:endParaRPr lang="fr-FR" i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9935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03869"/>
            <a:ext cx="10515600" cy="871492"/>
          </a:xfrm>
        </p:spPr>
        <p:txBody>
          <a:bodyPr/>
          <a:lstStyle/>
          <a:p>
            <a:r>
              <a:rPr lang="fr-FR" dirty="0" err="1"/>
              <a:t>Proposals</a:t>
            </a:r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853441"/>
                <a:ext cx="10515600" cy="5860868"/>
              </a:xfrm>
            </p:spPr>
            <p:txBody>
              <a:bodyPr>
                <a:normAutofit fontScale="55000" lnSpcReduction="20000"/>
              </a:bodyPr>
              <a:lstStyle/>
              <a:p>
                <a:r>
                  <a:rPr lang="fr-FR" sz="3000" dirty="0"/>
                  <a:t>For </a:t>
                </a:r>
                <a:r>
                  <a:rPr lang="fr-FR" sz="3000" dirty="0" err="1"/>
                  <a:t>chunk-based</a:t>
                </a:r>
                <a:r>
                  <a:rPr lang="fr-FR" sz="3000" dirty="0"/>
                  <a:t> </a:t>
                </a:r>
                <a:r>
                  <a:rPr lang="fr-FR" sz="3000" dirty="0" err="1"/>
                  <a:t>pre</a:t>
                </a:r>
                <a:r>
                  <a:rPr lang="fr-FR" sz="3000" dirty="0"/>
                  <a:t>-DFT PTRS insertion for DFTsOFDM </a:t>
                </a:r>
                <a:r>
                  <a:rPr lang="en-US" sz="3000" dirty="0"/>
                  <a:t>with X chunks of size K={2,4}</a:t>
                </a:r>
                <a:r>
                  <a:rPr lang="fr-FR" sz="3000" dirty="0"/>
                  <a:t>, support the </a:t>
                </a:r>
                <a:r>
                  <a:rPr lang="fr-FR" sz="3000" dirty="0" err="1"/>
                  <a:t>following</a:t>
                </a:r>
                <a:endParaRPr lang="fr-FR" sz="3000" dirty="0"/>
              </a:p>
              <a:p>
                <a:pPr lvl="1"/>
                <a:r>
                  <a:rPr lang="fr-FR" sz="2600" dirty="0" smtClean="0">
                    <a:solidFill>
                      <a:schemeClr val="tx1"/>
                    </a:solidFill>
                  </a:rPr>
                  <a:t>For </a:t>
                </a:r>
                <a:r>
                  <a:rPr lang="fr-FR" sz="2600" dirty="0">
                    <a:solidFill>
                      <a:schemeClr val="tx1"/>
                    </a:solidFill>
                  </a:rPr>
                  <a:t>K=2, </a:t>
                </a:r>
                <a:r>
                  <a:rPr lang="en-US" sz="2600" dirty="0">
                    <a:solidFill>
                      <a:schemeClr val="tx1"/>
                    </a:solidFill>
                  </a:rPr>
                  <a:t>the samples in DFT domain are divided in X intervals, and the chunks are located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in each interval in samples n to n+K-1  where the n is FFS</a:t>
                </a:r>
                <a:endParaRPr lang="fr-FR" sz="26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sz="2600" dirty="0">
                    <a:solidFill>
                      <a:schemeClr val="tx1"/>
                    </a:solidFill>
                  </a:rPr>
                  <a:t>For K=4, t</a:t>
                </a:r>
                <a:r>
                  <a:rPr lang="en-GB" dirty="0">
                    <a:solidFill>
                      <a:schemeClr val="tx1"/>
                    </a:solidFill>
                  </a:rPr>
                  <a:t>he samples in DFT domain are divided in X intervals, where in the first interval the chunk is placed in the Head (first K samples), in the last interval the chunk is placed in the Tail (last K samples), and in the rest of intervals the chunk is placed in the middle of each of the two </a:t>
                </a:r>
                <a:r>
                  <a:rPr lang="en-GB" dirty="0" smtClean="0">
                    <a:solidFill>
                      <a:schemeClr val="tx1"/>
                    </a:solidFill>
                  </a:rPr>
                  <a:t>intervals</a:t>
                </a:r>
              </a:p>
              <a:p>
                <a:pPr lvl="1"/>
                <a:r>
                  <a:rPr lang="en-US" sz="2600" dirty="0" smtClean="0">
                    <a:solidFill>
                      <a:schemeClr val="tx1"/>
                    </a:solidFill>
                  </a:rPr>
                  <a:t>For </a:t>
                </a:r>
                <a:r>
                  <a:rPr lang="en-US" sz="2600" dirty="0">
                    <a:solidFill>
                      <a:schemeClr val="tx1"/>
                    </a:solidFill>
                  </a:rPr>
                  <a:t>PTRS for DFT-s-OFDM, support a RRC parameter </a:t>
                </a:r>
                <a:r>
                  <a:rPr lang="fr-FR" sz="2600" dirty="0">
                    <a:solidFill>
                      <a:schemeClr val="tx1"/>
                    </a:solidFill>
                  </a:rPr>
                  <a:t>« 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UL-PTRS-</a:t>
                </a:r>
                <a:r>
                  <a:rPr lang="fr-FR" sz="2600" i="1" dirty="0" err="1">
                    <a:solidFill>
                      <a:schemeClr val="tx1"/>
                    </a:solidFill>
                  </a:rPr>
                  <a:t>frequency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-</a:t>
                </a:r>
                <a:r>
                  <a:rPr lang="fr-FR" sz="2600" i="1" dirty="0" err="1">
                    <a:solidFill>
                      <a:schemeClr val="tx1"/>
                    </a:solidFill>
                  </a:rPr>
                  <a:t>density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-</a:t>
                </a:r>
                <a:r>
                  <a:rPr lang="fr-FR" sz="2600" i="1" dirty="0" err="1">
                    <a:solidFill>
                      <a:schemeClr val="tx1"/>
                    </a:solidFill>
                  </a:rPr>
                  <a:t>transform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-precoding</a:t>
                </a:r>
                <a:r>
                  <a:rPr lang="fr-FR" sz="2600" dirty="0">
                    <a:solidFill>
                      <a:schemeClr val="tx1"/>
                    </a:solidFill>
                  </a:rPr>
                  <a:t> »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indicating</a:t>
                </a:r>
                <a:r>
                  <a:rPr lang="en-US" sz="2600" dirty="0">
                    <a:solidFill>
                      <a:schemeClr val="tx1"/>
                    </a:solidFill>
                  </a:rPr>
                  <a:t> a set of thresholds </a:t>
                </a:r>
                <a:r>
                  <a:rPr lang="en-US" sz="2200" b="1" dirty="0">
                    <a:solidFill>
                      <a:schemeClr val="tx1"/>
                    </a:solidFill>
                  </a:rPr>
                  <a:t>T</a:t>
                </a:r>
                <a:r>
                  <a:rPr lang="en-US" sz="2200" dirty="0">
                    <a:solidFill>
                      <a:schemeClr val="tx1"/>
                    </a:solidFill>
                  </a:rPr>
                  <a:t>={</a:t>
                </a:r>
                <a:r>
                  <a:rPr lang="en-US" sz="2200" dirty="0" err="1" smtClean="0">
                    <a:solidFill>
                      <a:schemeClr val="tx1"/>
                    </a:solidFill>
                  </a:rPr>
                  <a:t>N</a:t>
                </a:r>
                <a:r>
                  <a:rPr lang="en-US" sz="2200" baseline="-25000" dirty="0" err="1" smtClean="0">
                    <a:solidFill>
                      <a:schemeClr val="tx1"/>
                    </a:solidFill>
                  </a:rPr>
                  <a:t>RBn</a:t>
                </a:r>
                <a:r>
                  <a:rPr lang="en-US" sz="2200" dirty="0" err="1" smtClean="0">
                    <a:solidFill>
                      <a:schemeClr val="tx1"/>
                    </a:solidFill>
                  </a:rPr>
                  <a:t>,n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=0,1,2,3,4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}, per BWP</a:t>
                </a:r>
                <a:r>
                  <a:rPr lang="en-US" sz="19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600" dirty="0">
                    <a:solidFill>
                      <a:schemeClr val="tx1"/>
                    </a:solidFill>
                  </a:rPr>
                  <a:t>that indicates the values of X and K the UE should use depending on the scheduled BW according to the table below</a:t>
                </a:r>
                <a:endParaRPr lang="fr-FR" sz="2600" dirty="0">
                  <a:solidFill>
                    <a:schemeClr val="tx1"/>
                  </a:solidFill>
                </a:endParaRPr>
              </a:p>
              <a:p>
                <a:pPr lvl="2"/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endParaRPr lang="fr-FR" sz="2200" dirty="0" smtClean="0">
                  <a:solidFill>
                    <a:schemeClr val="tx1"/>
                  </a:solidFill>
                </a:endParaRPr>
              </a:p>
              <a:p>
                <a:pPr marL="914400" lvl="2" indent="0">
                  <a:buNone/>
                </a:pPr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r>
                  <a:rPr lang="fr-FR" sz="2200" dirty="0" smtClean="0">
                    <a:solidFill>
                      <a:schemeClr val="tx1"/>
                    </a:solidFill>
                  </a:rPr>
                  <a:t>FFS </a:t>
                </a:r>
                <a:r>
                  <a:rPr lang="fr-FR" sz="2200" dirty="0">
                    <a:solidFill>
                      <a:schemeClr val="tx1"/>
                    </a:solidFill>
                  </a:rPr>
                  <a:t>default UE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behaviour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before</a:t>
                </a:r>
                <a:r>
                  <a:rPr lang="fr-FR" sz="2200" dirty="0">
                    <a:solidFill>
                      <a:schemeClr val="tx1"/>
                    </a:solidFill>
                  </a:rPr>
                  <a:t> RRC configuration, if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needed</a:t>
                </a:r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r>
                  <a:rPr lang="fr-FR" sz="2200" dirty="0">
                    <a:solidFill>
                      <a:schemeClr val="tx1"/>
                    </a:solidFill>
                  </a:rPr>
                  <a:t>FFS value of Y (if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different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than</a:t>
                </a:r>
                <a:r>
                  <a:rPr lang="fr-FR" sz="2200" dirty="0">
                    <a:solidFill>
                      <a:schemeClr val="tx1"/>
                    </a:solidFill>
                  </a:rPr>
                  <a:t> 4)</a:t>
                </a:r>
              </a:p>
              <a:p>
                <a:pPr lvl="2"/>
                <a:r>
                  <a:rPr lang="fr-FR" sz="2200" dirty="0">
                    <a:solidFill>
                      <a:schemeClr val="tx1"/>
                    </a:solidFill>
                  </a:rPr>
                  <a:t>FFS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whether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thresholds</a:t>
                </a:r>
                <a:r>
                  <a:rPr lang="fr-FR" sz="2200" dirty="0">
                    <a:solidFill>
                      <a:schemeClr val="tx1"/>
                    </a:solidFill>
                  </a:rPr>
                  <a:t> are MCS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dependent</a:t>
                </a:r>
                <a:endParaRPr lang="fr-FR" sz="2200" dirty="0">
                  <a:solidFill>
                    <a:schemeClr val="tx1"/>
                  </a:solidFill>
                </a:endParaRPr>
              </a:p>
              <a:p>
                <a:pPr lvl="2"/>
                <a:r>
                  <a:rPr lang="fr-FR" sz="2200" dirty="0">
                    <a:solidFill>
                      <a:schemeClr val="tx1"/>
                    </a:solidFill>
                  </a:rPr>
                  <a:t>Note: N</a:t>
                </a:r>
                <a:r>
                  <a:rPr lang="fr-FR" sz="2200" baseline="-25000" dirty="0">
                    <a:solidFill>
                      <a:schemeClr val="tx1"/>
                    </a:solidFill>
                  </a:rPr>
                  <a:t>RB0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can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be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equal</a:t>
                </a:r>
                <a:r>
                  <a:rPr lang="fr-FR" sz="2200" dirty="0">
                    <a:solidFill>
                      <a:schemeClr val="tx1"/>
                    </a:solidFill>
                  </a:rPr>
                  <a:t> to 0;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when</a:t>
                </a:r>
                <a:r>
                  <a:rPr lang="fr-FR" sz="2200" dirty="0">
                    <a:solidFill>
                      <a:schemeClr val="tx1"/>
                    </a:solidFill>
                  </a:rPr>
                  <a:t> N</a:t>
                </a:r>
                <a:r>
                  <a:rPr lang="fr-FR" sz="2200" baseline="-25000" dirty="0">
                    <a:solidFill>
                      <a:schemeClr val="tx1"/>
                    </a:solidFill>
                  </a:rPr>
                  <a:t>RB0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is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larger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than</a:t>
                </a:r>
                <a:r>
                  <a:rPr lang="fr-FR" sz="2200" dirty="0">
                    <a:solidFill>
                      <a:schemeClr val="tx1"/>
                    </a:solidFill>
                  </a:rPr>
                  <a:t> 0, no PTRS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is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present</a:t>
                </a:r>
                <a:r>
                  <a:rPr lang="fr-FR" sz="2200" dirty="0">
                    <a:solidFill>
                      <a:schemeClr val="tx1"/>
                    </a:solidFill>
                  </a:rPr>
                  <a:t> for allocations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less</a:t>
                </a:r>
                <a:r>
                  <a:rPr lang="fr-FR" sz="2200" dirty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than</a:t>
                </a:r>
                <a:r>
                  <a:rPr lang="fr-FR" sz="2200" dirty="0">
                    <a:solidFill>
                      <a:schemeClr val="tx1"/>
                    </a:solidFill>
                  </a:rPr>
                  <a:t> or </a:t>
                </a:r>
                <a:r>
                  <a:rPr lang="fr-FR" sz="2200" dirty="0" err="1">
                    <a:solidFill>
                      <a:schemeClr val="tx1"/>
                    </a:solidFill>
                  </a:rPr>
                  <a:t>equal</a:t>
                </a:r>
                <a:r>
                  <a:rPr lang="fr-FR" sz="2200" dirty="0">
                    <a:solidFill>
                      <a:schemeClr val="tx1"/>
                    </a:solidFill>
                  </a:rPr>
                  <a:t> to 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N</a:t>
                </a:r>
                <a:r>
                  <a:rPr lang="fr-FR" sz="2200" baseline="-25000" dirty="0" smtClean="0">
                    <a:solidFill>
                      <a:schemeClr val="tx1"/>
                    </a:solidFill>
                  </a:rPr>
                  <a:t>RB0</a:t>
                </a:r>
              </a:p>
              <a:p>
                <a:pPr lvl="2"/>
                <a:r>
                  <a:rPr lang="fr-FR" sz="2200" dirty="0" smtClean="0">
                    <a:solidFill>
                      <a:schemeClr val="tx1"/>
                    </a:solidFill>
                  </a:rPr>
                  <a:t>Note: The use of a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specific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pattern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can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be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disabled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by setting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N</a:t>
                </a:r>
                <a:r>
                  <a:rPr lang="fr-FR" sz="2200" baseline="-25000" dirty="0" err="1" smtClean="0">
                    <a:solidFill>
                      <a:schemeClr val="tx1"/>
                    </a:solidFill>
                  </a:rPr>
                  <a:t>RBi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=N</a:t>
                </a:r>
                <a:r>
                  <a:rPr lang="fr-FR" sz="2200" baseline="-25000" dirty="0" smtClean="0">
                    <a:solidFill>
                      <a:schemeClr val="tx1"/>
                    </a:solidFill>
                  </a:rPr>
                  <a:t>RBi+1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on the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corresponding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line in the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previous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table</a:t>
                </a:r>
                <a:endParaRPr lang="fr-FR" sz="18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fr-FR" sz="2600" dirty="0">
                    <a:solidFill>
                      <a:schemeClr val="tx1"/>
                    </a:solidFill>
                  </a:rPr>
                  <a:t>Possible PTRS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presence</a:t>
                </a:r>
                <a:r>
                  <a:rPr lang="fr-FR" sz="2600" dirty="0">
                    <a:solidFill>
                      <a:schemeClr val="tx1"/>
                    </a:solidFill>
                  </a:rPr>
                  <a:t>/absence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is</a:t>
                </a:r>
                <a:r>
                  <a:rPr lang="fr-FR" sz="2600" dirty="0">
                    <a:solidFill>
                      <a:schemeClr val="tx1"/>
                    </a:solidFill>
                  </a:rPr>
                  <a:t>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configured</a:t>
                </a:r>
                <a:r>
                  <a:rPr lang="fr-FR" sz="2600" dirty="0">
                    <a:solidFill>
                      <a:schemeClr val="tx1"/>
                    </a:solidFill>
                  </a:rPr>
                  <a:t>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through</a:t>
                </a:r>
                <a:r>
                  <a:rPr lang="fr-FR" sz="2600" dirty="0">
                    <a:solidFill>
                      <a:schemeClr val="tx1"/>
                    </a:solidFill>
                  </a:rPr>
                  <a:t> an RRC </a:t>
                </a:r>
                <a:r>
                  <a:rPr lang="fr-FR" sz="2600" dirty="0" err="1">
                    <a:solidFill>
                      <a:schemeClr val="tx1"/>
                    </a:solidFill>
                  </a:rPr>
                  <a:t>parameter</a:t>
                </a:r>
                <a:r>
                  <a:rPr lang="fr-FR" sz="2600" dirty="0">
                    <a:solidFill>
                      <a:schemeClr val="tx1"/>
                    </a:solidFill>
                  </a:rPr>
                  <a:t> « 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UL-PTRS-</a:t>
                </a:r>
                <a:r>
                  <a:rPr lang="fr-FR" sz="2600" i="1" dirty="0" err="1">
                    <a:solidFill>
                      <a:schemeClr val="tx1"/>
                    </a:solidFill>
                  </a:rPr>
                  <a:t>present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-</a:t>
                </a:r>
                <a:r>
                  <a:rPr lang="fr-FR" sz="2600" i="1" dirty="0" err="1">
                    <a:solidFill>
                      <a:schemeClr val="tx1"/>
                    </a:solidFill>
                  </a:rPr>
                  <a:t>transform</a:t>
                </a:r>
                <a:r>
                  <a:rPr lang="fr-FR" sz="2600" i="1" dirty="0">
                    <a:solidFill>
                      <a:schemeClr val="tx1"/>
                    </a:solidFill>
                  </a:rPr>
                  <a:t>-precoding</a:t>
                </a:r>
                <a:r>
                  <a:rPr lang="fr-FR" sz="2600" dirty="0">
                    <a:solidFill>
                      <a:schemeClr val="tx1"/>
                    </a:solidFill>
                  </a:rPr>
                  <a:t> » </a:t>
                </a:r>
                <a:endParaRPr lang="fr-FR" sz="2200" strike="sngStrike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sz="2600" dirty="0" smtClean="0">
                    <a:solidFill>
                      <a:schemeClr val="tx1"/>
                    </a:solidFill>
                  </a:rPr>
                  <a:t>Time-domain </a:t>
                </a:r>
                <a:r>
                  <a:rPr lang="en-US" sz="2600" dirty="0">
                    <a:solidFill>
                      <a:schemeClr val="tx1"/>
                    </a:solidFill>
                  </a:rPr>
                  <a:t>PTRS density is configured by an RRC parameter « UL-PTRS-time-density-transform-precoding » where supported time densities are L_{PT-RS}={1,2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}</a:t>
                </a:r>
              </a:p>
              <a:p>
                <a:pPr lvl="2"/>
                <a:r>
                  <a:rPr lang="fr-FR" sz="2200" dirty="0" smtClean="0">
                    <a:solidFill>
                      <a:schemeClr val="tx1"/>
                    </a:solidFill>
                  </a:rPr>
                  <a:t>Note: Time-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domain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pattern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depends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on DM-RS positions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using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the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same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principle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as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agreed</a:t>
                </a:r>
                <a:r>
                  <a:rPr lang="fr-FR" sz="2200" dirty="0" smtClean="0">
                    <a:solidFill>
                      <a:schemeClr val="tx1"/>
                    </a:solidFill>
                  </a:rPr>
                  <a:t> for CP-OFDM PTRS </a:t>
                </a:r>
                <a:r>
                  <a:rPr lang="fr-FR" sz="2200" dirty="0" err="1" smtClean="0">
                    <a:solidFill>
                      <a:schemeClr val="tx1"/>
                    </a:solidFill>
                  </a:rPr>
                  <a:t>mapping</a:t>
                </a:r>
                <a:endParaRPr lang="fr-FR" sz="2200" dirty="0">
                  <a:solidFill>
                    <a:schemeClr val="tx1"/>
                  </a:solidFill>
                </a:endParaRPr>
              </a:p>
              <a:p>
                <a:r>
                  <a:rPr lang="en-GB" sz="2400" dirty="0" smtClean="0">
                    <a:solidFill>
                      <a:schemeClr val="tx1"/>
                    </a:solidFill>
                  </a:rPr>
                  <a:t>FFS: Whether to introduce (K=1, X=16) </a:t>
                </a:r>
                <a:r>
                  <a:rPr lang="en-GB" sz="2400" dirty="0">
                    <a:solidFill>
                      <a:schemeClr val="tx1"/>
                    </a:solidFill>
                  </a:rPr>
                  <a:t>and the impacts on existing </a:t>
                </a:r>
                <a:r>
                  <a:rPr lang="en-GB" sz="2400" dirty="0" smtClean="0">
                    <a:solidFill>
                      <a:schemeClr val="tx1"/>
                    </a:solidFill>
                  </a:rPr>
                  <a:t>design. If supported</a:t>
                </a:r>
                <a:r>
                  <a:rPr lang="en-GB" sz="2400" dirty="0" smtClean="0">
                    <a:solidFill>
                      <a:schemeClr val="tx1"/>
                    </a:solidFill>
                  </a:rPr>
                  <a:t>, K={1,2,4} is supported and the </a:t>
                </a:r>
                <a:r>
                  <a:rPr lang="en-GB" sz="2400" dirty="0" smtClean="0">
                    <a:solidFill>
                      <a:schemeClr val="tx1"/>
                    </a:solidFill>
                  </a:rPr>
                  <a:t>following applies</a:t>
                </a:r>
              </a:p>
              <a:p>
                <a:pPr lvl="1"/>
                <a:r>
                  <a:rPr lang="en-US" sz="2200" dirty="0" smtClean="0">
                    <a:solidFill>
                      <a:schemeClr val="tx1"/>
                    </a:solidFill>
                  </a:rPr>
                  <a:t>The </a:t>
                </a:r>
                <a:r>
                  <a:rPr lang="en-US" sz="2200" dirty="0">
                    <a:solidFill>
                      <a:schemeClr val="tx1"/>
                    </a:solidFill>
                  </a:rPr>
                  <a:t>samples in DFT domain are divided in X intervals, and the chunks 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(K=1) are </a:t>
                </a:r>
                <a:r>
                  <a:rPr lang="en-US" sz="2200" dirty="0">
                    <a:solidFill>
                      <a:schemeClr val="tx1"/>
                    </a:solidFill>
                  </a:rPr>
                  <a:t>located in 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the middle of each interval</a:t>
                </a:r>
                <a:endParaRPr lang="fr-FR" sz="2200" dirty="0" smtClean="0">
                  <a:solidFill>
                    <a:schemeClr val="tx1"/>
                  </a:solidFill>
                </a:endParaRPr>
              </a:p>
              <a:p>
                <a:pPr lvl="1"/>
                <a:r>
                  <a:rPr lang="en-GB" sz="2200" dirty="0">
                    <a:solidFill>
                      <a:schemeClr val="tx1"/>
                    </a:solidFill>
                  </a:rPr>
                  <a:t>(K=1, X=16</a:t>
                </a:r>
                <a:r>
                  <a:rPr lang="en-GB" sz="2200" dirty="0" smtClean="0">
                    <a:solidFill>
                      <a:schemeClr val="tx1"/>
                    </a:solidFill>
                  </a:rPr>
                  <a:t>) applies when N</a:t>
                </a:r>
                <a:r>
                  <a:rPr lang="en-GB" sz="2200" baseline="-25000" dirty="0" smtClean="0">
                    <a:solidFill>
                      <a:schemeClr val="tx1"/>
                    </a:solidFill>
                  </a:rPr>
                  <a:t>RB4</a:t>
                </a:r>
                <a:r>
                  <a:rPr lang="en-GB" sz="2200" dirty="0" smtClean="0">
                    <a:solidFill>
                      <a:schemeClr val="tx1"/>
                    </a:solidFill>
                  </a:rPr>
                  <a:t>&lt;N</a:t>
                </a:r>
                <a:r>
                  <a:rPr lang="en-GB" sz="2200" baseline="-25000" dirty="0" smtClean="0">
                    <a:solidFill>
                      <a:schemeClr val="tx1"/>
                    </a:solidFill>
                  </a:rPr>
                  <a:t>RB</a:t>
                </a:r>
                <a:r>
                  <a:rPr lang="en-US" sz="22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22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2200" baseline="-25000" dirty="0" smtClean="0">
                    <a:solidFill>
                      <a:schemeClr val="tx1"/>
                    </a:solidFill>
                  </a:rPr>
                  <a:t>RB5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, and Yx4 applies for </a:t>
                </a:r>
                <a:r>
                  <a:rPr lang="en-US" sz="2200" dirty="0">
                    <a:solidFill>
                      <a:schemeClr val="tx1"/>
                    </a:solidFill>
                  </a:rPr>
                  <a:t>N</a:t>
                </a:r>
                <a:r>
                  <a:rPr lang="en-US" sz="2200" baseline="-25000" dirty="0">
                    <a:solidFill>
                      <a:schemeClr val="tx1"/>
                    </a:solidFill>
                  </a:rPr>
                  <a:t>RB</a:t>
                </a:r>
                <a:r>
                  <a:rPr lang="en-US" sz="22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fr-FR" sz="22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sz="2200" dirty="0">
                    <a:solidFill>
                      <a:schemeClr val="tx1"/>
                    </a:solidFill>
                  </a:rPr>
                  <a:t> 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2200" baseline="-25000" dirty="0" smtClean="0">
                    <a:solidFill>
                      <a:schemeClr val="tx1"/>
                    </a:solidFill>
                  </a:rPr>
                  <a:t>RB5</a:t>
                </a:r>
              </a:p>
              <a:p>
                <a:pPr lvl="1"/>
                <a:r>
                  <a:rPr lang="en-US" sz="22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Note: No further modifications are bought with the respect to the d</a:t>
                </a:r>
                <a:r>
                  <a:rPr lang="fr-FR" sz="22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esign</a:t>
                </a:r>
                <a:r>
                  <a:rPr lang="fr-FR" sz="22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 for </a:t>
                </a:r>
                <a:r>
                  <a:rPr lang="en-US" sz="2200" dirty="0">
                    <a:solidFill>
                      <a:schemeClr val="tx1"/>
                    </a:solidFill>
                  </a:rPr>
                  <a:t>K={2,4</a:t>
                </a:r>
                <a:r>
                  <a:rPr lang="en-US" sz="2200" dirty="0" smtClean="0">
                    <a:solidFill>
                      <a:schemeClr val="tx1"/>
                    </a:solidFill>
                  </a:rPr>
                  <a:t>}</a:t>
                </a:r>
                <a:endParaRPr lang="fr-FR" sz="2200" dirty="0">
                  <a:solidFill>
                    <a:schemeClr val="tx1"/>
                  </a:solidFill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853441"/>
                <a:ext cx="10515600" cy="5860868"/>
              </a:xfrm>
              <a:blipFill rotWithShape="0">
                <a:blip r:embed="rId3"/>
                <a:stretch>
                  <a:fillRect l="-290" t="-1561" r="-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au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1870266"/>
                  </p:ext>
                </p:extLst>
              </p:nvPr>
            </p:nvGraphicFramePr>
            <p:xfrm>
              <a:off x="4432998" y="2589349"/>
              <a:ext cx="2717029" cy="106244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56117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460912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1770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60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Scheduled BW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X </a:t>
                          </a:r>
                          <a:r>
                            <a:rPr lang="en-US" sz="1000" dirty="0" err="1">
                              <a:effectLst/>
                            </a:rPr>
                            <a:t>x</a:t>
                          </a:r>
                          <a:r>
                            <a:rPr lang="en-US" sz="1000" dirty="0">
                              <a:effectLst/>
                            </a:rPr>
                            <a:t> </a:t>
                          </a:r>
                          <a:r>
                            <a:rPr lang="en-US" sz="1000" dirty="0" smtClean="0">
                              <a:effectLst/>
                            </a:rPr>
                            <a:t>K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+mn-lt"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  <a:latin typeface="+mn-lt"/>
                            </a:rPr>
                            <a:t>RB0</a:t>
                          </a:r>
                          <a14:m>
                            <m:oMath xmlns:m="http://schemas.openxmlformats.org/officeDocument/2006/math">
                              <m:r>
                                <a:rPr lang="fr-FR" sz="900" b="1" i="0" smtClean="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</a:t>
                          </a:r>
                          <a:r>
                            <a:rPr lang="en-US" sz="900" dirty="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900" smtClean="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RB1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>
                              <a:effectLst/>
                            </a:rPr>
                            <a:t>2x2</a:t>
                          </a:r>
                          <a:endParaRPr lang="fr-FR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RB1 </a:t>
                          </a:r>
                          <a14:m>
                            <m:oMath xmlns:m="http://schemas.openxmlformats.org/officeDocument/2006/math">
                              <m:r>
                                <a:rPr lang="fr-FR" sz="900" b="1" i="0" smtClean="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</a:t>
                          </a:r>
                          <a14:m>
                            <m:oMath xmlns:m="http://schemas.openxmlformats.org/officeDocument/2006/math">
                              <m:r>
                                <a:rPr lang="en-US" sz="900" smtClean="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RB2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2x4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RB2</a:t>
                          </a:r>
                          <a14:m>
                            <m:oMath xmlns:m="http://schemas.openxmlformats.org/officeDocument/2006/math">
                              <m:r>
                                <a:rPr lang="fr-FR" sz="900" b="1" i="0" smtClean="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</a:t>
                          </a:r>
                          <a14:m>
                            <m:oMath xmlns:m="http://schemas.openxmlformats.org/officeDocument/2006/math">
                              <m:r>
                                <a:rPr lang="en-US" sz="900" smtClean="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RB3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4x2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RB3</a:t>
                          </a:r>
                          <a14:m>
                            <m:oMath xmlns:m="http://schemas.openxmlformats.org/officeDocument/2006/math">
                              <m:r>
                                <a:rPr lang="fr-FR" sz="900" b="1" i="0" smtClean="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</a:t>
                          </a:r>
                          <a14:m>
                            <m:oMath xmlns:m="http://schemas.openxmlformats.org/officeDocument/2006/math">
                              <m:r>
                                <a:rPr lang="en-US" sz="900" smtClean="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4x4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</a:t>
                          </a:r>
                          <a:r>
                            <a:rPr lang="en-US" sz="900" baseline="-25000" dirty="0">
                              <a:effectLst/>
                            </a:rPr>
                            <a:t>RB</a:t>
                          </a:r>
                          <a:r>
                            <a:rPr lang="en-US" sz="900" dirty="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fr-FR" sz="900" b="1" i="1" smtClean="0">
                                  <a:effectLst/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900" dirty="0">
                              <a:effectLst/>
                            </a:rPr>
                            <a:t> </a:t>
                          </a:r>
                          <a:r>
                            <a:rPr lang="en-US" sz="900" dirty="0" smtClean="0">
                              <a:solidFill>
                                <a:schemeClr val="bg1"/>
                              </a:solidFill>
                              <a:effectLst/>
                            </a:rPr>
                            <a:t>N</a:t>
                          </a:r>
                          <a:r>
                            <a:rPr lang="en-US" sz="900" baseline="-25000" dirty="0" smtClean="0">
                              <a:solidFill>
                                <a:schemeClr val="bg1"/>
                              </a:solidFill>
                              <a:effectLst/>
                            </a:rPr>
                            <a:t>RB4</a:t>
                          </a:r>
                          <a:endParaRPr lang="fr-FR" sz="10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Yx4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au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1870266"/>
                  </p:ext>
                </p:extLst>
              </p:nvPr>
            </p:nvGraphicFramePr>
            <p:xfrm>
              <a:off x="4432998" y="2589349"/>
              <a:ext cx="2717029" cy="106244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56117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0"/>
                        </a:ext>
                      </a:extLst>
                    </a:gridCol>
                    <a:gridCol w="1460912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1"/>
                        </a:ext>
                      </a:extLst>
                    </a:gridCol>
                  </a:tblGrid>
                  <a:tr h="1770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60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Scheduled BW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X </a:t>
                          </a:r>
                          <a:r>
                            <a:rPr lang="en-US" sz="1000" dirty="0" err="1">
                              <a:effectLst/>
                            </a:rPr>
                            <a:t>x</a:t>
                          </a:r>
                          <a:r>
                            <a:rPr lang="en-US" sz="1000" dirty="0">
                              <a:effectLst/>
                            </a:rPr>
                            <a:t> </a:t>
                          </a:r>
                          <a:r>
                            <a:rPr lang="en-US" sz="1000" dirty="0" smtClean="0">
                              <a:effectLst/>
                            </a:rPr>
                            <a:t>K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0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85" t="-120000" r="-118932" b="-4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>
                              <a:effectLst/>
                            </a:rPr>
                            <a:t>2x2</a:t>
                          </a:r>
                          <a:endParaRPr lang="fr-FR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1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85" t="-227586" r="-118932" b="-3275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2x4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2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85" t="-327586" r="-118932" b="-2275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4x2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3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85" t="-413333" r="-118932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4x4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4"/>
                      </a:ext>
                    </a:extLst>
                  </a:tr>
                  <a:tr h="1770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85" t="-531034" r="-118932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 hangingPunct="1">
                            <a:spcAft>
                              <a:spcPts val="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Yx4</a:t>
                          </a:r>
                          <a:endParaRPr lang="fr-FR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86677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References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The </a:t>
            </a:r>
            <a:r>
              <a:rPr lang="fr-FR" dirty="0" err="1"/>
              <a:t>following</a:t>
            </a:r>
            <a:r>
              <a:rPr lang="fr-FR" dirty="0"/>
              <a:t> documents </a:t>
            </a:r>
            <a:r>
              <a:rPr lang="fr-FR" dirty="0" err="1"/>
              <a:t>relating</a:t>
            </a:r>
            <a:r>
              <a:rPr lang="fr-FR" dirty="0"/>
              <a:t> to </a:t>
            </a:r>
            <a:r>
              <a:rPr lang="fr-FR" dirty="0" err="1"/>
              <a:t>pre</a:t>
            </a:r>
            <a:r>
              <a:rPr lang="fr-FR" dirty="0"/>
              <a:t>-DFT PTRS pattern </a:t>
            </a:r>
            <a:r>
              <a:rPr lang="fr-FR" dirty="0" err="1"/>
              <a:t>were</a:t>
            </a:r>
            <a:r>
              <a:rPr lang="fr-FR" dirty="0"/>
              <a:t> </a:t>
            </a:r>
            <a:r>
              <a:rPr lang="fr-FR" dirty="0" err="1"/>
              <a:t>submitted</a:t>
            </a:r>
            <a:r>
              <a:rPr lang="fr-FR" dirty="0"/>
              <a:t> to RAN1#90b</a:t>
            </a:r>
          </a:p>
          <a:p>
            <a:pPr lvl="1"/>
            <a:r>
              <a:rPr lang="fr-FR" dirty="0"/>
              <a:t>R1-1717306 </a:t>
            </a:r>
            <a:r>
              <a:rPr lang="fr-FR" dirty="0" err="1"/>
              <a:t>Further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of PTRS			</a:t>
            </a:r>
            <a:r>
              <a:rPr lang="fr-FR" dirty="0" err="1"/>
              <a:t>Huawei</a:t>
            </a:r>
            <a:r>
              <a:rPr lang="fr-FR" dirty="0"/>
              <a:t>, HiSilicon</a:t>
            </a:r>
          </a:p>
          <a:p>
            <a:pPr lvl="1"/>
            <a:r>
              <a:rPr lang="fr-FR" dirty="0"/>
              <a:t>R1-1717374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on PT-RS			Intel Corporation</a:t>
            </a:r>
          </a:p>
          <a:p>
            <a:pPr lvl="1"/>
            <a:r>
              <a:rPr lang="fr-FR" dirty="0"/>
              <a:t>R1-1717478 Discussion on the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on PT-RS	vivo</a:t>
            </a:r>
          </a:p>
          <a:p>
            <a:pPr lvl="1"/>
            <a:r>
              <a:rPr lang="fr-FR" dirty="0"/>
              <a:t>R1-1717631 Discussion on PT-RS				Samsung</a:t>
            </a:r>
          </a:p>
          <a:p>
            <a:pPr lvl="1"/>
            <a:r>
              <a:rPr lang="fr-FR" dirty="0"/>
              <a:t>R1-1717746 </a:t>
            </a:r>
            <a:r>
              <a:rPr lang="fr-FR" dirty="0" err="1"/>
              <a:t>Remaining</a:t>
            </a:r>
            <a:r>
              <a:rPr lang="fr-FR" dirty="0"/>
              <a:t> issues on PT-RS			</a:t>
            </a:r>
            <a:r>
              <a:rPr lang="fr-FR" dirty="0" err="1"/>
              <a:t>Spreadtrum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R1-1717760 On </a:t>
            </a:r>
            <a:r>
              <a:rPr lang="fr-FR" dirty="0" err="1"/>
              <a:t>chunk-based</a:t>
            </a:r>
            <a:r>
              <a:rPr lang="fr-FR" dirty="0"/>
              <a:t> for UL DFTsOFDM </a:t>
            </a:r>
            <a:r>
              <a:rPr lang="fr-FR" dirty="0" err="1"/>
              <a:t>waveform</a:t>
            </a:r>
            <a:r>
              <a:rPr lang="fr-FR" dirty="0"/>
              <a:t>	Mitsubishi Electric</a:t>
            </a:r>
          </a:p>
          <a:p>
            <a:pPr lvl="1"/>
            <a:r>
              <a:rPr lang="fr-FR" dirty="0"/>
              <a:t>R1-1717882 Discussion on PT-RS design			CMCC</a:t>
            </a:r>
          </a:p>
          <a:p>
            <a:pPr lvl="1"/>
            <a:r>
              <a:rPr lang="fr-FR" dirty="0"/>
              <a:t>R1-1718072 PT-RS support for pi/2 BPSK PUSCH		IITH</a:t>
            </a:r>
          </a:p>
          <a:p>
            <a:pPr lvl="1"/>
            <a:r>
              <a:rPr lang="fr-FR" dirty="0"/>
              <a:t>R1-1718199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on PT-RS			NTT DOCOMO, INC.</a:t>
            </a:r>
          </a:p>
          <a:p>
            <a:pPr lvl="1"/>
            <a:r>
              <a:rPr lang="fr-FR" dirty="0"/>
              <a:t>R1-1718449 </a:t>
            </a:r>
            <a:r>
              <a:rPr lang="fr-FR" dirty="0" err="1"/>
              <a:t>Details</a:t>
            </a:r>
            <a:r>
              <a:rPr lang="fr-FR" dirty="0"/>
              <a:t> on PT-RS design			Ericsson</a:t>
            </a:r>
          </a:p>
          <a:p>
            <a:pPr lvl="1"/>
            <a:r>
              <a:rPr lang="fr-FR" dirty="0"/>
              <a:t>R1-1718484 </a:t>
            </a:r>
            <a:r>
              <a:rPr lang="fr-FR" dirty="0" err="1"/>
              <a:t>Remaining</a:t>
            </a:r>
            <a:r>
              <a:rPr lang="fr-FR" dirty="0"/>
              <a:t> issues on PT-RS			</a:t>
            </a:r>
            <a:r>
              <a:rPr lang="fr-FR" dirty="0" err="1"/>
              <a:t>InterDigital</a:t>
            </a:r>
            <a:r>
              <a:rPr lang="fr-FR" dirty="0"/>
              <a:t>, Inc.</a:t>
            </a:r>
          </a:p>
          <a:p>
            <a:pPr lvl="1"/>
            <a:r>
              <a:rPr lang="fr-FR" dirty="0"/>
              <a:t>R1-1718517 On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of PT-RS design		Nokia, Nokia Shanghai Bell</a:t>
            </a:r>
          </a:p>
          <a:p>
            <a:pPr lvl="1"/>
            <a:r>
              <a:rPr lang="fr-FR" dirty="0"/>
              <a:t>R1-1718548 PTRS </a:t>
            </a:r>
            <a:r>
              <a:rPr lang="fr-FR" dirty="0" err="1"/>
              <a:t>considerations</a:t>
            </a:r>
            <a:r>
              <a:rPr lang="fr-FR" dirty="0"/>
              <a:t>				</a:t>
            </a:r>
            <a:r>
              <a:rPr lang="fr-FR" dirty="0" err="1"/>
              <a:t>Qualcomm</a:t>
            </a:r>
            <a:r>
              <a:rPr lang="fr-FR" dirty="0"/>
              <a:t> </a:t>
            </a:r>
            <a:r>
              <a:rPr lang="fr-FR" dirty="0" err="1"/>
              <a:t>Incorporated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064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11206</TotalTime>
  <Words>599</Words>
  <Application>Microsoft Office PowerPoint</Application>
  <PresentationFormat>Grand écran</PresentationFormat>
  <Paragraphs>92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4" baseType="lpstr">
      <vt:lpstr>Arial Unicode MS</vt:lpstr>
      <vt:lpstr>SimSun</vt:lpstr>
      <vt:lpstr>Arial</vt:lpstr>
      <vt:lpstr>Calibri</vt:lpstr>
      <vt:lpstr>Cambria Math</vt:lpstr>
      <vt:lpstr>Times New Roman</vt:lpstr>
      <vt:lpstr>游ゴシック</vt:lpstr>
      <vt:lpstr>游ゴシック Light</vt:lpstr>
      <vt:lpstr>Office テーマ</vt:lpstr>
      <vt:lpstr>WF on pre-DFT PT-RS pattern for DFTsOFDM</vt:lpstr>
      <vt:lpstr>Background</vt:lpstr>
      <vt:lpstr>Background</vt:lpstr>
      <vt:lpstr>Proposals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Cristina Ciochina</cp:lastModifiedBy>
  <cp:revision>338</cp:revision>
  <dcterms:created xsi:type="dcterms:W3CDTF">2016-05-22T13:45:11Z</dcterms:created>
  <dcterms:modified xsi:type="dcterms:W3CDTF">2017-10-12T08:01:41Z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(3)xwjFvNaJZmHGeFTwyBLWQkKaOrAbA+Ix0noj5PVh0ySPgv5D4L8QTrLGv/MCm9e+nbnnVlsj
rECbWmt552BACs+PykPLmR6M1/oiKNQ7ikmi5GsN3Ryj3lZeVChhCmqrkfpEbpmBy09ewybj
8JB9tqGChteJzJJMwN0CshBco9nxdKxPs/U5efCslm+fyi2E3AzoQI8178eHTnCY5nu/V3oS
OobjswotE9oWQr/I2L</vt:lpwstr>
  </property>
  <property fmtid="{D5CDD505-2E9C-101B-9397-08002B2CF9AE}" pid="7" name="_2015_ms_pID_7253431">
    <vt:lpwstr>hWcujN2ilqh059Ef4A3aKun4I4K7n7MY40j+nh1QR1IVscmfDVUgaI
4PXdyR2pLU9fdgSW0/dHBjs23yc5pBhwn3J/jPbDw93A01XzERtun0oA/sLO/n+QDkXaZs9R
ocwzC0XHhed+9iJoARVOWPZOCGjGeKfYxHLKSvOy5AYP/iKx/WzUJqya5DHsuRTxSsdyv3Iu
EOV+KKU+K5DHY4f1vWK3BwXOMmvMMA7wDHgP</vt:lpwstr>
  </property>
  <property fmtid="{D5CDD505-2E9C-101B-9397-08002B2CF9AE}" pid="8" name="_NewReviewCycle">
    <vt:lpwstr/>
  </property>
  <property fmtid="{D5CDD505-2E9C-101B-9397-08002B2CF9AE}" pid="9" name="_2015_ms_pID_7253432">
    <vt:lpwstr>BA==</vt:lpwstr>
  </property>
</Properties>
</file>