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60" r:id="rId2"/>
    <p:sldId id="388" r:id="rId3"/>
    <p:sldId id="385" r:id="rId4"/>
    <p:sldId id="381" r:id="rId5"/>
    <p:sldId id="386" r:id="rId6"/>
    <p:sldId id="387" r:id="rId7"/>
    <p:sldId id="378" r:id="rId8"/>
    <p:sldId id="379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88" autoAdjust="0"/>
    <p:restoredTop sz="95078" autoAdjust="0"/>
  </p:normalViewPr>
  <p:slideViewPr>
    <p:cSldViewPr>
      <p:cViewPr varScale="1">
        <p:scale>
          <a:sx n="83" d="100"/>
          <a:sy n="83" d="100"/>
        </p:scale>
        <p:origin x="1382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B91C7B-F8FD-4D5A-97EF-C926834CAE0F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2F98A1-A5EB-400E-A91A-89DBDB8D4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92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3568" y="2462363"/>
            <a:ext cx="7990656" cy="1470025"/>
          </a:xfrm>
        </p:spPr>
        <p:txBody>
          <a:bodyPr/>
          <a:lstStyle/>
          <a:p>
            <a:r>
              <a:rPr kumimoji="1" lang="en-US" altLang="ja-JP" dirty="0"/>
              <a:t>WF on PBCH</a:t>
            </a:r>
            <a:r>
              <a:rPr lang="en-US" altLang="ja-JP" dirty="0"/>
              <a:t> design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4293096"/>
            <a:ext cx="7774632" cy="1345704"/>
          </a:xfrm>
        </p:spPr>
        <p:txBody>
          <a:bodyPr/>
          <a:lstStyle/>
          <a:p>
            <a:r>
              <a:rPr kumimoji="1" lang="en-US" altLang="ja-JP" dirty="0"/>
              <a:t>Qualcomm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3GPP TSG RAN WG1 Meeting #</a:t>
            </a:r>
            <a:r>
              <a:rPr lang="en-GB" b="1"/>
              <a:t>90b                                                                   R1-1719004</a:t>
            </a:r>
            <a:endParaRPr lang="en-US" dirty="0"/>
          </a:p>
          <a:p>
            <a:r>
              <a:rPr lang="en-US" b="1" dirty="0"/>
              <a:t>Prague, CZ, 9</a:t>
            </a:r>
            <a:r>
              <a:rPr lang="en-US" b="1" baseline="30000" dirty="0"/>
              <a:t>th</a:t>
            </a:r>
            <a:r>
              <a:rPr lang="en-US" b="1" dirty="0"/>
              <a:t> – 13</a:t>
            </a:r>
            <a:r>
              <a:rPr lang="en-US" b="1" baseline="30000" dirty="0"/>
              <a:t>st</a:t>
            </a:r>
            <a:r>
              <a:rPr lang="en-US" b="1" dirty="0"/>
              <a:t>, October 2017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7.1.1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090D1-6F14-4B84-A30B-8F2DCDEF1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Below 6GHz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E65CDF-A83F-4BB9-BCC5-C3F497D518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2908920"/>
          </a:xfrm>
        </p:spPr>
        <p:txBody>
          <a:bodyPr>
            <a:normAutofit/>
          </a:bodyPr>
          <a:lstStyle/>
          <a:p>
            <a:r>
              <a:rPr lang="en-US" dirty="0"/>
              <a:t>For bands 5 and 66 only</a:t>
            </a:r>
          </a:p>
          <a:p>
            <a:pPr lvl="1"/>
            <a:r>
              <a:rPr lang="en-US" dirty="0"/>
              <a:t>30kHz SSB, 18RB PBCH, 2 PBCH symbols</a:t>
            </a:r>
          </a:p>
          <a:p>
            <a:pPr lvl="1"/>
            <a:r>
              <a:rPr lang="en-US" dirty="0"/>
              <a:t>15kHz SSB, 18RB PBCH, 2 PBCH symbols</a:t>
            </a:r>
          </a:p>
          <a:p>
            <a:pPr lvl="1"/>
            <a:r>
              <a:rPr lang="en-US" dirty="0"/>
              <a:t>No change in SS burst set design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458FD4D-54D4-4A15-8F03-F8D606E94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4149080"/>
            <a:ext cx="1801856" cy="164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27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8777F-B83B-4F2D-A390-163F9B129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Below 6GHz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AFD34-BE0E-46A3-99F7-E31B5A3F2E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295232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For other bands with 5MHz min BW</a:t>
            </a:r>
          </a:p>
          <a:p>
            <a:pPr lvl="1"/>
            <a:r>
              <a:rPr lang="en-US" dirty="0"/>
              <a:t>15kHz SSB, 18RB PBCH, 2 PBCH symbols</a:t>
            </a:r>
          </a:p>
          <a:p>
            <a:pPr lvl="1"/>
            <a:endParaRPr lang="en-US" dirty="0"/>
          </a:p>
          <a:p>
            <a:r>
              <a:rPr lang="en-US" dirty="0"/>
              <a:t>For other bands with 10MHz min BW</a:t>
            </a:r>
          </a:p>
          <a:p>
            <a:pPr lvl="1"/>
            <a:r>
              <a:rPr lang="en-US" dirty="0"/>
              <a:t>30kHz SSB, 18RB PBCH, 2 PBCH symbols</a:t>
            </a:r>
          </a:p>
          <a:p>
            <a:pPr lvl="1"/>
            <a:endParaRPr lang="en-US" dirty="0"/>
          </a:p>
          <a:p>
            <a:r>
              <a:rPr lang="en-US" dirty="0"/>
              <a:t>No change in agreed SS burst set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2E03F3-C83C-406F-9CD6-7D189EE9B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904" y="4683968"/>
            <a:ext cx="1801856" cy="164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341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7BFFE-8E49-4A85-8223-03A72945D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Above-6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7E287-77CB-4E40-BD05-B4914CCD0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475" y="1340768"/>
            <a:ext cx="8229600" cy="1008112"/>
          </a:xfrm>
        </p:spPr>
        <p:txBody>
          <a:bodyPr>
            <a:normAutofit/>
          </a:bodyPr>
          <a:lstStyle/>
          <a:p>
            <a:r>
              <a:rPr lang="en-US" dirty="0"/>
              <a:t>240kHz SSB, 16RB PBCH, 3 PBCH symbols 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1182DB1-D0D3-4FF0-8F46-C40A87375C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49188"/>
              </p:ext>
            </p:extLst>
          </p:nvPr>
        </p:nvGraphicFramePr>
        <p:xfrm>
          <a:off x="3347864" y="2060848"/>
          <a:ext cx="2299906" cy="1962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3" name="Visio" r:id="rId3" imgW="2782143" imgH="2374287" progId="Visio.Drawing.11">
                  <p:embed/>
                </p:oleObj>
              </mc:Choice>
              <mc:Fallback>
                <p:oleObj name="Visio" r:id="rId3" imgW="2782143" imgH="2374287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7864" y="2060848"/>
                        <a:ext cx="2299906" cy="19627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1B165549-1069-4CC6-ABDD-DDCDBBCC93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3594983"/>
              </p:ext>
            </p:extLst>
          </p:nvPr>
        </p:nvGraphicFramePr>
        <p:xfrm>
          <a:off x="1043608" y="4669434"/>
          <a:ext cx="7183120" cy="52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270">
                  <a:extLst>
                    <a:ext uri="{9D8B030D-6E8A-4147-A177-3AD203B41FA5}">
                      <a16:colId xmlns:a16="http://schemas.microsoft.com/office/drawing/2014/main" val="2589857789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4081924855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06409983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52430370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833620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64201517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70819932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749028771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08067221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856646041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04734231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197139875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130622307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86763667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641706695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33225868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162204931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48150540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954801339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78266299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81264474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60958848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950709607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612215484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85725816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27734273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406333090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2202362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65836492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30370856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018206169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719930864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46594728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51436164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74869229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41815153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90973207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59996186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541765997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84984652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608114921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39492478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151884801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410290791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071284115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43655189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10940544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403777549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641389697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89014910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49588565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35625235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565835255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711109949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65455892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239692133"/>
                    </a:ext>
                  </a:extLst>
                </a:gridCol>
              </a:tblGrid>
              <a:tr h="175520"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9404532"/>
                  </a:ext>
                </a:extLst>
              </a:tr>
              <a:tr h="175520"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9113342"/>
                  </a:ext>
                </a:extLst>
              </a:tr>
              <a:tr h="175520"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785364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378A834-AEF7-40B7-9E7C-752E9E9317BD}"/>
              </a:ext>
            </a:extLst>
          </p:cNvPr>
          <p:cNvSpPr txBox="1"/>
          <p:nvPr/>
        </p:nvSpPr>
        <p:spPr>
          <a:xfrm>
            <a:off x="630277" y="4582869"/>
            <a:ext cx="467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60</a:t>
            </a:r>
          </a:p>
          <a:p>
            <a:r>
              <a:rPr lang="en-US" sz="1200" b="1" dirty="0"/>
              <a:t>120</a:t>
            </a:r>
          </a:p>
          <a:p>
            <a:r>
              <a:rPr lang="en-US" sz="1200" b="1" dirty="0"/>
              <a:t>240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7F9ED4-3A6A-4DBB-8F4B-49534DD64AA6}"/>
              </a:ext>
            </a:extLst>
          </p:cNvPr>
          <p:cNvSpPr txBox="1"/>
          <p:nvPr/>
        </p:nvSpPr>
        <p:spPr>
          <a:xfrm>
            <a:off x="1025141" y="4393267"/>
            <a:ext cx="73092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  0              1                2             3              4              5             6               7              8             9            10            11            12             13</a:t>
            </a:r>
          </a:p>
        </p:txBody>
      </p:sp>
    </p:spTree>
    <p:extLst>
      <p:ext uri="{BB962C8B-B14F-4D97-AF65-F5344CB8AC3E}">
        <p14:creationId xmlns:p14="http://schemas.microsoft.com/office/powerpoint/2010/main" val="600344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D39EA-43BD-47B8-A75A-06DEDAC6A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492896"/>
            <a:ext cx="8229600" cy="1143000"/>
          </a:xfrm>
        </p:spPr>
        <p:txBody>
          <a:bodyPr/>
          <a:lstStyle/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1407421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7D976-7D58-407C-9863-F086EA0F1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C843AA-7788-4674-A2CE-80034A545C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56 PBCH payload (RAN1 #90b WA)</a:t>
            </a:r>
          </a:p>
          <a:p>
            <a:r>
              <a:rPr lang="en-US" dirty="0"/>
              <a:t>36 RBs for PBCH in total</a:t>
            </a:r>
          </a:p>
          <a:p>
            <a:r>
              <a:rPr lang="en-US" dirty="0"/>
              <a:t>SSS is not used in channel estimation</a:t>
            </a:r>
          </a:p>
          <a:p>
            <a:r>
              <a:rPr lang="en-GB" dirty="0"/>
              <a:t>R1-1610959, WF on Updated Link Level Evaluation Assumptions for Initial Access in NR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030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C32D6-6037-48D8-BC9B-81F7C1416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PBCH BLER: single cell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BF1D8A-C957-48F6-9E11-FBF89D579A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8192"/>
            <a:ext cx="8229600" cy="46064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SNR = -6dB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155778C-E96D-4CAD-869D-38F0015F52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959112"/>
              </p:ext>
            </p:extLst>
          </p:nvPr>
        </p:nvGraphicFramePr>
        <p:xfrm>
          <a:off x="457200" y="2253792"/>
          <a:ext cx="8229602" cy="2975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4757">
                  <a:extLst>
                    <a:ext uri="{9D8B030D-6E8A-4147-A177-3AD203B41FA5}">
                      <a16:colId xmlns:a16="http://schemas.microsoft.com/office/drawing/2014/main" val="1836201796"/>
                    </a:ext>
                  </a:extLst>
                </a:gridCol>
                <a:gridCol w="1165907">
                  <a:extLst>
                    <a:ext uri="{9D8B030D-6E8A-4147-A177-3AD203B41FA5}">
                      <a16:colId xmlns:a16="http://schemas.microsoft.com/office/drawing/2014/main" val="259589807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31676586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47874701"/>
                    </a:ext>
                  </a:extLst>
                </a:gridCol>
                <a:gridCol w="1301665">
                  <a:extLst>
                    <a:ext uri="{9D8B030D-6E8A-4147-A177-3AD203B41FA5}">
                      <a16:colId xmlns:a16="http://schemas.microsoft.com/office/drawing/2014/main" val="2386373864"/>
                    </a:ext>
                  </a:extLst>
                </a:gridCol>
                <a:gridCol w="1300969">
                  <a:extLst>
                    <a:ext uri="{9D8B030D-6E8A-4147-A177-3AD203B41FA5}">
                      <a16:colId xmlns:a16="http://schemas.microsoft.com/office/drawing/2014/main" val="3116472336"/>
                    </a:ext>
                  </a:extLst>
                </a:gridCol>
              </a:tblGrid>
              <a:tr h="472984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Design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Doppler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SSB SCS = 15kHz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SSB SCS = 30kHz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5522131"/>
                  </a:ext>
                </a:extLst>
              </a:tr>
              <a:tr h="4729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 soft combine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soft combines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 soft combine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soft combines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4687280"/>
                  </a:ext>
                </a:extLst>
              </a:tr>
              <a:tr h="46558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36 RBs for PBCH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3km/h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11.837%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5.472%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9181730"/>
                  </a:ext>
                </a:extLst>
              </a:tr>
              <a:tr h="4655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120km/h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12.629%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5.637%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25898156"/>
                  </a:ext>
                </a:extLst>
              </a:tr>
              <a:tr h="46558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PBCH symbols</a:t>
                      </a:r>
                    </a:p>
                    <a:p>
                      <a:pPr algn="ctr"/>
                      <a:r>
                        <a:rPr lang="en-US" dirty="0"/>
                        <a:t>(24 RBs)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3km/h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5.073%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2.090%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56430098"/>
                  </a:ext>
                </a:extLst>
              </a:tr>
              <a:tr h="4655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120km/h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5.390%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2.194%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979877435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CDD47B27-526D-427F-A1FE-2B8BFF5D0DEE}"/>
              </a:ext>
            </a:extLst>
          </p:cNvPr>
          <p:cNvSpPr/>
          <p:nvPr/>
        </p:nvSpPr>
        <p:spPr>
          <a:xfrm>
            <a:off x="457200" y="5589240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Both proposed design and current design requires 2 soft-combining to achieve less than 1% PBCH BLER at -6dB</a:t>
            </a:r>
          </a:p>
        </p:txBody>
      </p:sp>
    </p:spTree>
    <p:extLst>
      <p:ext uri="{BB962C8B-B14F-4D97-AF65-F5344CB8AC3E}">
        <p14:creationId xmlns:p14="http://schemas.microsoft.com/office/powerpoint/2010/main" val="2162654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DFA59-F6F4-48BC-8EBB-A33D616A6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PBCH BLER: multi-cell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64BD2-B572-4070-9FD9-50A15797B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1363290"/>
          </a:xfrm>
        </p:spPr>
        <p:txBody>
          <a:bodyPr>
            <a:normAutofit/>
          </a:bodyPr>
          <a:lstStyle/>
          <a:p>
            <a:r>
              <a:rPr lang="en-US" dirty="0"/>
              <a:t>SINR = -6dB, 3 cells (SIR1 = 0dB, SIR2 = -3dB)</a:t>
            </a:r>
          </a:p>
          <a:p>
            <a:pPr marL="457200" lvl="1" indent="0">
              <a:buNone/>
            </a:pPr>
            <a:r>
              <a:rPr lang="en-GB" sz="1400"/>
              <a:t>R1-1610959: “2 interfering TRPs (1</a:t>
            </a:r>
            <a:r>
              <a:rPr lang="en-GB" sz="1400" baseline="30000"/>
              <a:t>st</a:t>
            </a:r>
            <a:r>
              <a:rPr lang="en-GB" sz="1400"/>
              <a:t> SIR = 0dB, 2</a:t>
            </a:r>
            <a:r>
              <a:rPr lang="en-GB" sz="1400" baseline="30000"/>
              <a:t>nd</a:t>
            </a:r>
            <a:r>
              <a:rPr lang="en-GB" sz="1400"/>
              <a:t> SIR = -3dB; SIR is defined as the ratio of power between a reference cell and interfered cell) – timing arrival differences from TRPs are provided by each proponent: optional”</a:t>
            </a:r>
            <a:r>
              <a:rPr lang="en-US" sz="1400"/>
              <a:t> </a:t>
            </a:r>
            <a:endParaRPr lang="en-US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9F7DCF-A978-4861-88C0-0A73D9A4D4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200591"/>
              </p:ext>
            </p:extLst>
          </p:nvPr>
        </p:nvGraphicFramePr>
        <p:xfrm>
          <a:off x="755576" y="2852936"/>
          <a:ext cx="7704855" cy="24482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1663">
                  <a:extLst>
                    <a:ext uri="{9D8B030D-6E8A-4147-A177-3AD203B41FA5}">
                      <a16:colId xmlns:a16="http://schemas.microsoft.com/office/drawing/2014/main" val="1836201796"/>
                    </a:ext>
                  </a:extLst>
                </a:gridCol>
                <a:gridCol w="1596445">
                  <a:extLst>
                    <a:ext uri="{9D8B030D-6E8A-4147-A177-3AD203B41FA5}">
                      <a16:colId xmlns:a16="http://schemas.microsoft.com/office/drawing/2014/main" val="2595898070"/>
                    </a:ext>
                  </a:extLst>
                </a:gridCol>
                <a:gridCol w="2070571">
                  <a:extLst>
                    <a:ext uri="{9D8B030D-6E8A-4147-A177-3AD203B41FA5}">
                      <a16:colId xmlns:a16="http://schemas.microsoft.com/office/drawing/2014/main" val="3167658601"/>
                    </a:ext>
                  </a:extLst>
                </a:gridCol>
                <a:gridCol w="1676176">
                  <a:extLst>
                    <a:ext uri="{9D8B030D-6E8A-4147-A177-3AD203B41FA5}">
                      <a16:colId xmlns:a16="http://schemas.microsoft.com/office/drawing/2014/main" val="1947874701"/>
                    </a:ext>
                  </a:extLst>
                </a:gridCol>
              </a:tblGrid>
              <a:tr h="389188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Design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Doppler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SSB SCS = 15kHz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5522131"/>
                  </a:ext>
                </a:extLst>
              </a:tr>
              <a:tr h="5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 soft combine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soft combines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4687280"/>
                  </a:ext>
                </a:extLst>
              </a:tr>
              <a:tr h="383101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36 RBs for PBCH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3km/h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13.688%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0.893%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9181730"/>
                  </a:ext>
                </a:extLst>
              </a:tr>
              <a:tr h="3831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120km/h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14.449%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0.975%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25898156"/>
                  </a:ext>
                </a:extLst>
              </a:tr>
              <a:tr h="383101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PBCH symbols</a:t>
                      </a:r>
                    </a:p>
                    <a:p>
                      <a:pPr algn="ctr"/>
                      <a:r>
                        <a:rPr lang="en-US" dirty="0"/>
                        <a:t>(24 RBs)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3km/h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5.282%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56430098"/>
                  </a:ext>
                </a:extLst>
              </a:tr>
              <a:tr h="3831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120km/h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5.845%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979877435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4913116D-076B-46F3-99C8-783AEED02CA3}"/>
              </a:ext>
            </a:extLst>
          </p:cNvPr>
          <p:cNvSpPr/>
          <p:nvPr/>
        </p:nvSpPr>
        <p:spPr>
          <a:xfrm>
            <a:off x="640929" y="5522275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Both proposed design and current design requires 2 soft-combining to achieve less than 1% PBCH BLER at -6dB</a:t>
            </a:r>
          </a:p>
        </p:txBody>
      </p:sp>
    </p:spTree>
    <p:extLst>
      <p:ext uri="{BB962C8B-B14F-4D97-AF65-F5344CB8AC3E}">
        <p14:creationId xmlns:p14="http://schemas.microsoft.com/office/powerpoint/2010/main" val="19644103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17834</TotalTime>
  <Words>422</Words>
  <Application>Microsoft Office PowerPoint</Application>
  <PresentationFormat>On-screen Show (4:3)</PresentationFormat>
  <Paragraphs>89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맑은 고딕</vt:lpstr>
      <vt:lpstr>ＭＳ Ｐゴシック</vt:lpstr>
      <vt:lpstr>Arial</vt:lpstr>
      <vt:lpstr>Calibri</vt:lpstr>
      <vt:lpstr>Office テーマ</vt:lpstr>
      <vt:lpstr>Visio</vt:lpstr>
      <vt:lpstr>WF on PBCH design</vt:lpstr>
      <vt:lpstr>Below 6GHz (1/2)</vt:lpstr>
      <vt:lpstr>Below 6GHz (2/2)</vt:lpstr>
      <vt:lpstr>Above-6</vt:lpstr>
      <vt:lpstr>Appendix</vt:lpstr>
      <vt:lpstr>Evaluation</vt:lpstr>
      <vt:lpstr>PBCH BLER: single cell</vt:lpstr>
      <vt:lpstr>PBCH BLER: multi-cell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Hung Ly</cp:lastModifiedBy>
  <cp:revision>752</cp:revision>
  <dcterms:created xsi:type="dcterms:W3CDTF">2017-02-16T14:32:33Z</dcterms:created>
  <dcterms:modified xsi:type="dcterms:W3CDTF">2017-10-11T12:17:34Z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-835415479</vt:i4>
  </property>
  <property fmtid="{D5CDD505-2E9C-101B-9397-08002B2CF9AE}" pid="3" name="_NewReviewCycle">
    <vt:lpwstr/>
  </property>
  <property fmtid="{D5CDD505-2E9C-101B-9397-08002B2CF9AE}" pid="4" name="_EmailSubject">
    <vt:lpwstr>5 WF drafts on SS/PBCH</vt:lpwstr>
  </property>
  <property fmtid="{D5CDD505-2E9C-101B-9397-08002B2CF9AE}" pid="5" name="_AuthorEmail">
    <vt:lpwstr>heechoon@qti.qualcomm.com</vt:lpwstr>
  </property>
  <property fmtid="{D5CDD505-2E9C-101B-9397-08002B2CF9AE}" pid="6" name="_AuthorEmailDisplayName">
    <vt:lpwstr>Heechoon Lee</vt:lpwstr>
  </property>
  <property fmtid="{D5CDD505-2E9C-101B-9397-08002B2CF9AE}" pid="7" name="_PreviousAdHocReviewCycleID">
    <vt:i4>298672561</vt:i4>
  </property>
</Properties>
</file>