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64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Assessment Assumptions for Enhanced Resynchronization in </a:t>
            </a:r>
            <a:r>
              <a:rPr lang="en-US" sz="4800" dirty="0" err="1"/>
              <a:t>efeMTC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Ericsson, Nokia, NSB, Sierra Wireless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1186997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#90bis							</a:t>
            </a:r>
            <a:r>
              <a:rPr lang="en-US" sz="1800" dirty="0">
                <a:ea typeface="Arial Unicode MS" pitchFamily="50" charset="-127"/>
              </a:rPr>
              <a:t>R1-1718988</a:t>
            </a:r>
            <a:endParaRPr lang="en-US" altLang="zh-CN" sz="1800" dirty="0">
              <a:ea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October 9 - 12,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6.2.5.1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CA89EF-271E-4671-A9B3-9372663C3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8891"/>
            <a:ext cx="10515600" cy="497274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 dirty="0">
                <a:cs typeface="Times New Roman" pitchFamily="18" charset="0"/>
              </a:rPr>
              <a:t>In R1-1709834 LS to RAN2, the </a:t>
            </a:r>
            <a:r>
              <a:rPr lang="en-US" altLang="zh-CN" b="1" dirty="0">
                <a:cs typeface="Times New Roman" pitchFamily="18" charset="0"/>
              </a:rPr>
              <a:t>agreements on reduced system acquisition </a:t>
            </a:r>
            <a:r>
              <a:rPr lang="en-US" altLang="zh-CN" dirty="0">
                <a:cs typeface="Times New Roman" pitchFamily="18" charset="0"/>
              </a:rPr>
              <a:t>time are listed as follows.</a:t>
            </a:r>
          </a:p>
          <a:p>
            <a:pPr marL="0" lvl="0" indent="0">
              <a:buNone/>
            </a:pPr>
            <a:r>
              <a:rPr lang="en-GB" dirty="0"/>
              <a:t>Techniques for system acquisition time reduction to be considered:</a:t>
            </a:r>
            <a:endParaRPr lang="en-US" dirty="0"/>
          </a:p>
          <a:p>
            <a:pPr lvl="0"/>
            <a:r>
              <a:rPr lang="en-GB" dirty="0"/>
              <a:t>PSS/SSS</a:t>
            </a:r>
            <a:endParaRPr lang="en-US" dirty="0"/>
          </a:p>
          <a:p>
            <a:pPr lvl="1"/>
            <a:r>
              <a:rPr lang="en-GB" dirty="0">
                <a:highlight>
                  <a:srgbClr val="FFFF00"/>
                </a:highlight>
              </a:rPr>
              <a:t>Enhanced (e.g. repeated) PSS/SSS </a:t>
            </a:r>
            <a:r>
              <a:rPr lang="en-GB" dirty="0"/>
              <a:t>based on PSS/SSS or NPSS/NSSS design</a:t>
            </a:r>
            <a:endParaRPr lang="en-US" dirty="0"/>
          </a:p>
          <a:p>
            <a:pPr lvl="1"/>
            <a:r>
              <a:rPr lang="en-GB" dirty="0"/>
              <a:t>Use of NPSS/NSSS on NB-IoT anchor carrier</a:t>
            </a:r>
            <a:endParaRPr lang="en-US" dirty="0"/>
          </a:p>
          <a:p>
            <a:pPr lvl="0"/>
            <a:r>
              <a:rPr lang="en-GB" dirty="0"/>
              <a:t>PBCH</a:t>
            </a:r>
            <a:endParaRPr lang="en-US" dirty="0"/>
          </a:p>
          <a:p>
            <a:pPr lvl="1"/>
            <a:r>
              <a:rPr lang="en-GB" dirty="0"/>
              <a:t>Enhanced (e.g. repeated) PBCH based on PBCH or NPBCH design</a:t>
            </a:r>
            <a:endParaRPr lang="en-US" dirty="0"/>
          </a:p>
          <a:p>
            <a:pPr lvl="1"/>
            <a:r>
              <a:rPr lang="en-GB" dirty="0"/>
              <a:t>Use of NPBCH on NB-IoT anchor carrier</a:t>
            </a:r>
            <a:endParaRPr lang="en-US" dirty="0"/>
          </a:p>
          <a:p>
            <a:pPr lvl="1"/>
            <a:r>
              <a:rPr lang="en-GB" dirty="0"/>
              <a:t>Combining across 40-ms PBCH periods (unless already part of Rel-14 demodulation requirements)</a:t>
            </a:r>
            <a:endParaRPr lang="en-US" dirty="0"/>
          </a:p>
          <a:p>
            <a:pPr lvl="1"/>
            <a:r>
              <a:rPr lang="en-GB" dirty="0">
                <a:highlight>
                  <a:srgbClr val="FFFF00"/>
                </a:highlight>
              </a:rPr>
              <a:t>New mechanism allowing to skip MIB message reading</a:t>
            </a:r>
            <a:endParaRPr lang="en-US" dirty="0">
              <a:highlight>
                <a:srgbClr val="FFFF00"/>
              </a:highlight>
            </a:endParaRPr>
          </a:p>
          <a:p>
            <a:pPr lvl="0"/>
            <a:r>
              <a:rPr lang="en-GB" dirty="0"/>
              <a:t>SIB1-BR</a:t>
            </a:r>
            <a:endParaRPr lang="en-US" dirty="0"/>
          </a:p>
          <a:p>
            <a:pPr lvl="1"/>
            <a:r>
              <a:rPr lang="en-GB" dirty="0"/>
              <a:t>Additional repetitions of SIB1-BR</a:t>
            </a:r>
            <a:endParaRPr lang="en-US" dirty="0"/>
          </a:p>
          <a:p>
            <a:pPr lvl="1"/>
            <a:r>
              <a:rPr lang="en-GB" dirty="0"/>
              <a:t>Accumulation across SIB1-BR modification periods (unless already part of Rel-14 demodulation requirements)</a:t>
            </a:r>
            <a:endParaRPr lang="en-US" dirty="0"/>
          </a:p>
          <a:p>
            <a:pPr lvl="1"/>
            <a:r>
              <a:rPr lang="en-GB" dirty="0">
                <a:highlight>
                  <a:srgbClr val="FFFF00"/>
                </a:highlight>
              </a:rPr>
              <a:t>New mechanism allowing to skip SIB1-BR reading</a:t>
            </a:r>
            <a:endParaRPr lang="en-US" dirty="0">
              <a:highlight>
                <a:srgbClr val="FFFF00"/>
              </a:highlight>
            </a:endParaRPr>
          </a:p>
          <a:p>
            <a:pPr lvl="2"/>
            <a:r>
              <a:rPr lang="en-GB" dirty="0">
                <a:highlight>
                  <a:srgbClr val="FFFF00"/>
                </a:highlight>
              </a:rPr>
              <a:t>E.g. SI update indication or other indication in MIB or another channel</a:t>
            </a:r>
            <a:endParaRPr lang="en-US" dirty="0">
              <a:highlight>
                <a:srgbClr val="FFFF00"/>
              </a:highlight>
            </a:endParaRPr>
          </a:p>
          <a:p>
            <a:pPr lvl="0"/>
            <a:r>
              <a:rPr lang="en-GB" dirty="0"/>
              <a:t>SI messages</a:t>
            </a:r>
            <a:endParaRPr lang="en-US" dirty="0"/>
          </a:p>
          <a:p>
            <a:pPr lvl="1"/>
            <a:r>
              <a:rPr lang="en-GB" dirty="0"/>
              <a:t>Additional repetitions of SI messages</a:t>
            </a:r>
            <a:endParaRPr lang="en-US" dirty="0"/>
          </a:p>
          <a:p>
            <a:pPr lvl="1"/>
            <a:r>
              <a:rPr lang="en-GB" dirty="0"/>
              <a:t>Accumulation across SI modification periods</a:t>
            </a:r>
            <a:endParaRPr lang="en-US" dirty="0"/>
          </a:p>
          <a:p>
            <a:pPr lvl="1"/>
            <a:r>
              <a:rPr lang="en-GB" dirty="0">
                <a:highlight>
                  <a:srgbClr val="FFFF00"/>
                </a:highlight>
              </a:rPr>
              <a:t>New mechanism allowing to skip SI message reading</a:t>
            </a:r>
            <a:endParaRPr lang="en-US" dirty="0">
              <a:highlight>
                <a:srgbClr val="FFFF00"/>
              </a:highlight>
            </a:endParaRPr>
          </a:p>
          <a:p>
            <a:pPr lvl="2"/>
            <a:r>
              <a:rPr lang="en-GB" dirty="0">
                <a:highlight>
                  <a:srgbClr val="FFFF00"/>
                </a:highlight>
              </a:rPr>
              <a:t>E.g. SI update indication or other indication in MIB or another channel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994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 pitchFamily="34" charset="0"/>
              </a:rPr>
              <a:t>Background (agreements from </a:t>
            </a:r>
            <a:r>
              <a:rPr lang="en-US" b="1" dirty="0"/>
              <a:t>R1-1706583</a:t>
            </a:r>
            <a:r>
              <a:rPr lang="en-US" dirty="0">
                <a:cs typeface="Arial" pitchFamily="34" charset="0"/>
              </a:rPr>
              <a:t>)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en-US" altLang="zh-CN" dirty="0"/>
              <a:t>To evaluate the </a:t>
            </a:r>
            <a:r>
              <a:rPr lang="en-GB" altLang="zh-CN" dirty="0"/>
              <a:t>t</a:t>
            </a:r>
            <a:r>
              <a:rPr lang="en-GB" dirty="0"/>
              <a:t>echniques for system acquisition time reduction the following assumptions are proposed:</a:t>
            </a:r>
          </a:p>
          <a:p>
            <a:pPr lvl="2"/>
            <a:r>
              <a:rPr lang="en-GB" altLang="zh-CN" sz="1800" dirty="0"/>
              <a:t>Metrics for evaluating performance of acquisition of downlink frame synchronization, MIB, SIB1-BR and SI messages: </a:t>
            </a:r>
            <a:endParaRPr lang="en-US" altLang="zh-CN" sz="1800" dirty="0"/>
          </a:p>
          <a:p>
            <a:pPr lvl="2"/>
            <a:endParaRPr lang="en-US" altLang="zh-CN" sz="1800" dirty="0"/>
          </a:p>
          <a:p>
            <a:pPr lvl="2"/>
            <a:endParaRPr lang="en-US" altLang="zh-CN" sz="1800" dirty="0"/>
          </a:p>
          <a:p>
            <a:pPr lvl="2"/>
            <a:endParaRPr lang="en-US" altLang="zh-CN" sz="1800" dirty="0"/>
          </a:p>
          <a:p>
            <a:pPr lvl="3"/>
            <a:endParaRPr lang="en-GB" altLang="zh-CN" sz="1600" dirty="0"/>
          </a:p>
          <a:p>
            <a:pPr lvl="3"/>
            <a:r>
              <a:rPr lang="en-GB" altLang="zh-CN" sz="1600" dirty="0"/>
              <a:t>The acquisition time of the studied signal/channel may either consider:</a:t>
            </a:r>
          </a:p>
          <a:p>
            <a:pPr lvl="4"/>
            <a:r>
              <a:rPr lang="en-GB" altLang="zh-CN" sz="1600" dirty="0"/>
              <a:t>Only the studied signal/channel (e.g. the PBCH acquisition time not counting the PSS/SSS acquisition time )</a:t>
            </a:r>
          </a:p>
          <a:p>
            <a:pPr lvl="4"/>
            <a:r>
              <a:rPr lang="en-GB" altLang="zh-CN" sz="1600" dirty="0"/>
              <a:t>The time from higher layers triggers a MO event to the acquisition of the studied signal/channel (e.g. the complete PSS, SSS and PBCH acquisition time)</a:t>
            </a:r>
          </a:p>
          <a:p>
            <a:pPr lvl="3"/>
            <a:r>
              <a:rPr lang="en-GB" altLang="zh-CN" sz="1600" dirty="0"/>
              <a:t>Other metrics (including miss-detection rate) are not precluded</a:t>
            </a:r>
          </a:p>
          <a:p>
            <a:pPr lvl="2"/>
            <a:endParaRPr lang="en-US" altLang="zh-CN" sz="1800" dirty="0"/>
          </a:p>
          <a:p>
            <a:pPr lvl="2">
              <a:buNone/>
            </a:pPr>
            <a:endParaRPr lang="en-US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04674"/>
              </p:ext>
            </p:extLst>
          </p:nvPr>
        </p:nvGraphicFramePr>
        <p:xfrm>
          <a:off x="1733691" y="3231179"/>
          <a:ext cx="8724618" cy="914400"/>
        </p:xfrm>
        <a:graphic>
          <a:graphicData uri="http://schemas.openxmlformats.org/drawingml/2006/table">
            <a:tbl>
              <a:tblPr/>
              <a:tblGrid>
                <a:gridCol w="3787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7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Acquisition time @ 50</a:t>
                      </a:r>
                      <a:r>
                        <a:rPr lang="en-US" sz="1200" kern="1200" baseline="300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th</a:t>
                      </a: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, 90</a:t>
                      </a:r>
                      <a:r>
                        <a:rPr lang="en-US" sz="1200" kern="1200" baseline="300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th</a:t>
                      </a: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percentile</a:t>
                      </a:r>
                      <a:endParaRPr lang="en-US" altLang="zh-CN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200" kern="1200" noProof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complexity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increase in complexity compared to Cat M1 Rel-13)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162927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percentage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434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 pitchFamily="34" charset="0"/>
              </a:rPr>
              <a:t>Background (agreements from </a:t>
            </a:r>
            <a:r>
              <a:rPr lang="en-US" b="1" dirty="0"/>
              <a:t>R1-1706583</a:t>
            </a:r>
            <a:r>
              <a:rPr lang="en-US" dirty="0">
                <a:cs typeface="Arial" pitchFamily="34" charset="0"/>
              </a:rPr>
              <a:t>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en-GB" altLang="zh-CN" dirty="0"/>
              <a:t>Assumptions for evaluating performance of acquisition of downlink frame synchronization, MIB, SIB1-BR and SI messages: </a:t>
            </a:r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3"/>
            <a:endParaRPr lang="en-US" altLang="zh-CN" dirty="0"/>
          </a:p>
          <a:p>
            <a:pPr lvl="3"/>
            <a:r>
              <a:rPr lang="en-US" altLang="zh-CN" dirty="0"/>
              <a:t>Other assumptions important for achieved performance such as use of </a:t>
            </a:r>
            <a:r>
              <a:rPr lang="en-US" dirty="0"/>
              <a:t>cross-</a:t>
            </a:r>
            <a:r>
              <a:rPr lang="en-US" dirty="0" err="1"/>
              <a:t>subframe</a:t>
            </a:r>
            <a:r>
              <a:rPr lang="en-US" dirty="0"/>
              <a:t> channel estimation should be declared.</a:t>
            </a:r>
            <a:endParaRPr lang="en-US" altLang="zh-CN" dirty="0"/>
          </a:p>
          <a:p>
            <a:endParaRPr lang="en-US" sz="4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432104"/>
              </p:ext>
            </p:extLst>
          </p:nvPr>
        </p:nvGraphicFramePr>
        <p:xfrm>
          <a:off x="2096448" y="2645970"/>
          <a:ext cx="7999103" cy="256032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2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endParaRPr lang="en-US" altLang="zh-CN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2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Initial frequency error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@ acquisition of PSS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±5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@ acquisition of SSS, PBCH, PDSCH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192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A7BEC-97C0-4901-9B6C-897A1B85B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4536F-63D1-42D7-B32E-227277ADD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b="1" dirty="0"/>
              <a:t>RAN1 has discussed the following proposals:</a:t>
            </a:r>
          </a:p>
          <a:p>
            <a:pPr lvl="1"/>
            <a:r>
              <a:rPr lang="en-US" sz="2000" dirty="0"/>
              <a:t>RAN1 shall specify a new resynchronization signal (RSS)</a:t>
            </a:r>
          </a:p>
          <a:p>
            <a:pPr lvl="1"/>
            <a:r>
              <a:rPr lang="en-US" sz="2000" dirty="0"/>
              <a:t>RSS shall have the following properties:</a:t>
            </a:r>
          </a:p>
          <a:p>
            <a:pPr lvl="2"/>
            <a:r>
              <a:rPr lang="en-US" dirty="0"/>
              <a:t>Configurable long periodicity and duration</a:t>
            </a:r>
          </a:p>
          <a:p>
            <a:pPr lvl="3"/>
            <a:r>
              <a:rPr lang="en-US" sz="2000" dirty="0"/>
              <a:t>E.g. periodicity {100, 200, 300, 600} ms</a:t>
            </a:r>
          </a:p>
          <a:p>
            <a:pPr lvl="3"/>
            <a:r>
              <a:rPr lang="en-US" sz="2000" dirty="0"/>
              <a:t>E.g. duration {1, 2, 4, 8} ms</a:t>
            </a:r>
          </a:p>
          <a:p>
            <a:pPr lvl="1"/>
            <a:r>
              <a:rPr lang="en-US" sz="2000" dirty="0"/>
              <a:t>Possible to match timing and periodicity to paging</a:t>
            </a:r>
          </a:p>
        </p:txBody>
      </p:sp>
    </p:spTree>
    <p:extLst>
      <p:ext uri="{BB962C8B-B14F-4D97-AF65-F5344CB8AC3E}">
        <p14:creationId xmlns:p14="http://schemas.microsoft.com/office/powerpoint/2010/main" val="268255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5381D-FC25-4746-BDFF-578415A57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650FD-820A-46F5-BC0B-7C24962CCE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GB" altLang="zh-CN" sz="1800" b="1" dirty="0"/>
              <a:t>Assumptions inherited</a:t>
            </a:r>
            <a:r>
              <a:rPr lang="en-GB" altLang="zh-CN" sz="1800" dirty="0"/>
              <a:t> from </a:t>
            </a:r>
            <a:r>
              <a:rPr lang="en-US" sz="1800" dirty="0"/>
              <a:t>Power Saving Signal Evaluation in R1-1714992</a:t>
            </a:r>
          </a:p>
          <a:p>
            <a:pPr lvl="1"/>
            <a:r>
              <a:rPr lang="en-GB" altLang="zh-CN" sz="1800" dirty="0"/>
              <a:t>UE power consumption model</a:t>
            </a:r>
          </a:p>
          <a:p>
            <a:pPr lvl="1"/>
            <a:r>
              <a:rPr lang="en-US" sz="1800" dirty="0"/>
              <a:t>RTC timing drift model</a:t>
            </a:r>
          </a:p>
          <a:p>
            <a:pPr lvl="1"/>
            <a:r>
              <a:rPr lang="en-US" sz="1800" dirty="0"/>
              <a:t>Scenarios B, C</a:t>
            </a:r>
            <a:endParaRPr lang="en-GB" altLang="zh-CN" sz="1800" dirty="0"/>
          </a:p>
          <a:p>
            <a:r>
              <a:rPr lang="en-GB" altLang="zh-CN" sz="1800" b="1" dirty="0"/>
              <a:t>Further assumptions and considerations </a:t>
            </a:r>
            <a:r>
              <a:rPr lang="en-GB" altLang="zh-CN" sz="1800" dirty="0"/>
              <a:t>for resynchronization signal evaluation</a:t>
            </a:r>
          </a:p>
          <a:p>
            <a:pPr lvl="1"/>
            <a:r>
              <a:rPr lang="en-US" sz="1800" dirty="0"/>
              <a:t>Carrier known to UE</a:t>
            </a:r>
          </a:p>
          <a:p>
            <a:pPr lvl="1"/>
            <a:r>
              <a:rPr lang="en-US" sz="1800" dirty="0"/>
              <a:t>System information unchanged</a:t>
            </a:r>
          </a:p>
          <a:p>
            <a:pPr lvl="1"/>
            <a:r>
              <a:rPr lang="en-US" sz="1800" dirty="0"/>
              <a:t>Further Scenario D: 4 h PSM</a:t>
            </a:r>
          </a:p>
          <a:p>
            <a:pPr lvl="1"/>
            <a:r>
              <a:rPr lang="en-US" sz="1800" dirty="0"/>
              <a:t>Inter-cell RSS interference sensitivity</a:t>
            </a:r>
          </a:p>
          <a:p>
            <a:pPr lvl="1"/>
            <a:r>
              <a:rPr lang="en-US" sz="1800" dirty="0"/>
              <a:t>False alarm rate of [0.1] %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EA6D18-00C5-4216-8198-42B7EAFEDFB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altLang="zh-CN" sz="1800" dirty="0"/>
              <a:t>Targeted additional </a:t>
            </a:r>
            <a:r>
              <a:rPr lang="en-GB" altLang="zh-CN" sz="1800" b="1" dirty="0"/>
              <a:t>enhancements</a:t>
            </a:r>
            <a:r>
              <a:rPr lang="en-GB" altLang="zh-CN" sz="1800" dirty="0"/>
              <a:t> w.r.t. SI, e.g.,</a:t>
            </a:r>
            <a:endParaRPr lang="en-GB" altLang="zh-CN" sz="1800" b="1" dirty="0"/>
          </a:p>
          <a:p>
            <a:pPr lvl="1"/>
            <a:r>
              <a:rPr lang="en-GB" altLang="zh-CN" sz="1800" dirty="0"/>
              <a:t>Cell ID (mobility)</a:t>
            </a:r>
          </a:p>
          <a:p>
            <a:pPr lvl="1"/>
            <a:r>
              <a:rPr lang="en-GB" altLang="zh-CN" sz="1800" dirty="0"/>
              <a:t>MIB/SIB update</a:t>
            </a:r>
          </a:p>
          <a:p>
            <a:pPr lvl="1"/>
            <a:r>
              <a:rPr lang="en-GB" altLang="zh-CN" sz="1800" dirty="0"/>
              <a:t>Timing information</a:t>
            </a:r>
          </a:p>
          <a:p>
            <a:r>
              <a:rPr lang="en-GB" altLang="zh-CN" sz="1800" b="1" dirty="0"/>
              <a:t>Configurability</a:t>
            </a:r>
            <a:r>
              <a:rPr lang="en-GB" altLang="zh-CN" sz="1800" dirty="0"/>
              <a:t>, e.g.,</a:t>
            </a:r>
          </a:p>
          <a:p>
            <a:pPr lvl="1"/>
            <a:r>
              <a:rPr lang="en-GB" altLang="zh-CN" sz="1800" dirty="0"/>
              <a:t>Periodicity</a:t>
            </a:r>
          </a:p>
          <a:p>
            <a:pPr lvl="1"/>
            <a:r>
              <a:rPr lang="en-GB" altLang="zh-CN" sz="1800" dirty="0"/>
              <a:t>Duration</a:t>
            </a:r>
          </a:p>
          <a:p>
            <a:pPr lvl="1"/>
            <a:r>
              <a:rPr lang="en-GB" altLang="zh-CN" sz="1800" dirty="0"/>
              <a:t>Narrowband(s)</a:t>
            </a:r>
          </a:p>
          <a:p>
            <a:r>
              <a:rPr lang="en-US" sz="1800" b="1" dirty="0"/>
              <a:t>Further evaluation metric</a:t>
            </a:r>
          </a:p>
          <a:p>
            <a:pPr lvl="1"/>
            <a:r>
              <a:rPr lang="en-US" sz="1800" b="1" dirty="0"/>
              <a:t>UE power consumption</a:t>
            </a:r>
            <a:r>
              <a:rPr lang="en-US" sz="1800" dirty="0"/>
              <a:t> compared to PSS/SSS/PBCH</a:t>
            </a:r>
          </a:p>
        </p:txBody>
      </p:sp>
    </p:spTree>
    <p:extLst>
      <p:ext uri="{BB962C8B-B14F-4D97-AF65-F5344CB8AC3E}">
        <p14:creationId xmlns:p14="http://schemas.microsoft.com/office/powerpoint/2010/main" val="3439093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2637</TotalTime>
  <Words>670</Words>
  <Application>Microsoft Office PowerPoint</Application>
  <PresentationFormat>Widescreen</PresentationFormat>
  <Paragraphs>114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宋体</vt:lpstr>
      <vt:lpstr>Arial</vt:lpstr>
      <vt:lpstr>Arial Unicode MS</vt:lpstr>
      <vt:lpstr>Calibri</vt:lpstr>
      <vt:lpstr>Calibri Light</vt:lpstr>
      <vt:lpstr>Times New Roman</vt:lpstr>
      <vt:lpstr>Office Theme</vt:lpstr>
      <vt:lpstr>WF on Assessment Assumptions for Enhanced Resynchronization in efeMTC</vt:lpstr>
      <vt:lpstr>Background</vt:lpstr>
      <vt:lpstr>Background (agreements from R1-1706583)</vt:lpstr>
      <vt:lpstr>Background (agreements from R1-1706583)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Olof Liberg</dc:creator>
  <cp:lastModifiedBy>Magnus Åström</cp:lastModifiedBy>
  <cp:revision>193</cp:revision>
  <dcterms:created xsi:type="dcterms:W3CDTF">2016-03-23T22:01:47Z</dcterms:created>
  <dcterms:modified xsi:type="dcterms:W3CDTF">2017-10-11T14:47:26Z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