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0"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21" autoAdjust="0"/>
    <p:restoredTop sz="94660"/>
  </p:normalViewPr>
  <p:slideViewPr>
    <p:cSldViewPr snapToGrid="0">
      <p:cViewPr varScale="1">
        <p:scale>
          <a:sx n="70" d="100"/>
          <a:sy n="70" d="100"/>
        </p:scale>
        <p:origin x="-1038"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14959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235281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428060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347364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982120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255806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879090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1545642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89854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297173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400253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A0EA2-EFA5-4DD1-8CA0-CC7640E454A9}" type="datetimeFigureOut">
              <a:rPr lang="en-US" smtClean="0"/>
              <a:pPr/>
              <a:t>10/11/2017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3964-EEEF-431C-996C-F5FFCDCD8C58}" type="slidenum">
              <a:rPr lang="en-US" smtClean="0"/>
              <a:pPr/>
              <a:t>‹#›</a:t>
            </a:fld>
            <a:endParaRPr lang="en-US"/>
          </a:p>
        </p:txBody>
      </p:sp>
    </p:spTree>
    <p:extLst>
      <p:ext uri="{BB962C8B-B14F-4D97-AF65-F5344CB8AC3E}">
        <p14:creationId xmlns:p14="http://schemas.microsoft.com/office/powerpoint/2010/main" xmlns="" val="2958487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332890" cy="2387600"/>
          </a:xfrm>
        </p:spPr>
        <p:txBody>
          <a:bodyPr>
            <a:normAutofit/>
          </a:bodyPr>
          <a:lstStyle/>
          <a:p>
            <a:r>
              <a:rPr lang="en-US" dirty="0" smtClean="0"/>
              <a:t>Way forward on NPRACH power control</a:t>
            </a:r>
            <a:endParaRPr lang="en-US" dirty="0"/>
          </a:p>
        </p:txBody>
      </p:sp>
      <p:sp>
        <p:nvSpPr>
          <p:cNvPr id="3" name="Subtitle 2"/>
          <p:cNvSpPr>
            <a:spLocks noGrp="1"/>
          </p:cNvSpPr>
          <p:nvPr>
            <p:ph type="subTitle" idx="1"/>
          </p:nvPr>
        </p:nvSpPr>
        <p:spPr/>
        <p:txBody>
          <a:bodyPr/>
          <a:lstStyle/>
          <a:p>
            <a:r>
              <a:rPr lang="en-US" dirty="0" smtClean="0"/>
              <a:t>Huawei, </a:t>
            </a:r>
            <a:r>
              <a:rPr lang="en-US" dirty="0" err="1" smtClean="0"/>
              <a:t>HiSilicon</a:t>
            </a:r>
            <a:r>
              <a:rPr lang="en-US" dirty="0" smtClean="0"/>
              <a:t>, Ericsson, Softbank, Deutsche Telekom, China Telecom, China Unicom, </a:t>
            </a:r>
            <a:r>
              <a:rPr lang="en-US" dirty="0" smtClean="0"/>
              <a:t>Vodafone</a:t>
            </a:r>
            <a:endParaRPr lang="en-US" dirty="0"/>
          </a:p>
        </p:txBody>
      </p:sp>
      <p:sp>
        <p:nvSpPr>
          <p:cNvPr id="4" name="Rectangle 3"/>
          <p:cNvSpPr>
            <a:spLocks noChangeArrowheads="1"/>
          </p:cNvSpPr>
          <p:nvPr/>
        </p:nvSpPr>
        <p:spPr bwMode="auto">
          <a:xfrm>
            <a:off x="10278059" y="279120"/>
            <a:ext cx="163792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sz="1800" dirty="0" smtClean="0"/>
              <a:t>R1-</a:t>
            </a:r>
            <a:r>
              <a:rPr lang="en-US" altLang="zh-CN" sz="1800" dirty="0" smtClean="0"/>
              <a:t>1718954</a:t>
            </a:r>
            <a:endParaRPr lang="en-US" altLang="en-US" sz="1800" b="1" dirty="0">
              <a:latin typeface="Arial" charset="0"/>
            </a:endParaRPr>
          </a:p>
        </p:txBody>
      </p:sp>
      <p:sp>
        <p:nvSpPr>
          <p:cNvPr id="6" name="Rectangle 4">
            <a:extLst>
              <a:ext uri="{FF2B5EF4-FFF2-40B4-BE49-F238E27FC236}">
                <a16:creationId xmlns:a16="http://schemas.microsoft.com/office/drawing/2014/main" xmlns="" id="{DC3595EB-ADD3-4C07-9F30-A19CF3A59AFD}"/>
              </a:ext>
            </a:extLst>
          </p:cNvPr>
          <p:cNvSpPr/>
          <p:nvPr/>
        </p:nvSpPr>
        <p:spPr>
          <a:xfrm>
            <a:off x="180622" y="199033"/>
            <a:ext cx="6096000" cy="923330"/>
          </a:xfrm>
          <a:prstGeom prst="rect">
            <a:avLst/>
          </a:prstGeom>
        </p:spPr>
        <p:txBody>
          <a:bodyPr>
            <a:spAutoFit/>
          </a:bodyPr>
          <a:lstStyle/>
          <a:p>
            <a:r>
              <a:rPr lang="en-GB" altLang="ko-KR" dirty="0">
                <a:latin typeface="Calibri" pitchFamily="34" charset="0"/>
                <a:cs typeface="Times New Roman" pitchFamily="18" charset="0"/>
              </a:rPr>
              <a:t>3GPP TSG RAN WG1 </a:t>
            </a:r>
            <a:r>
              <a:rPr lang="en-US" altLang="ko-KR" dirty="0">
                <a:latin typeface="Calibri" pitchFamily="34" charset="0"/>
                <a:cs typeface="Times New Roman" pitchFamily="18" charset="0"/>
              </a:rPr>
              <a:t>Meeting #</a:t>
            </a:r>
            <a:r>
              <a:rPr lang="en-US" altLang="ko-KR" dirty="0" smtClean="0">
                <a:latin typeface="Calibri" pitchFamily="34" charset="0"/>
                <a:cs typeface="Times New Roman" pitchFamily="18" charset="0"/>
              </a:rPr>
              <a:t>90bis</a:t>
            </a:r>
            <a:endParaRPr lang="en-US" altLang="ko-KR" dirty="0">
              <a:latin typeface="Calibri" pitchFamily="34" charset="0"/>
              <a:cs typeface="Times New Roman" pitchFamily="18" charset="0"/>
            </a:endParaRPr>
          </a:p>
          <a:p>
            <a:r>
              <a:rPr lang="en-US" altLang="zh-CN" dirty="0" smtClean="0">
                <a:latin typeface="Calibri" pitchFamily="34" charset="0"/>
                <a:cs typeface="Times New Roman" pitchFamily="18" charset="0"/>
              </a:rPr>
              <a:t>Prague, Czech Republic, 9 – 13 October 2017</a:t>
            </a:r>
            <a:endParaRPr lang="en-US" altLang="zh-CN" dirty="0">
              <a:latin typeface="Calibri" pitchFamily="34" charset="0"/>
              <a:cs typeface="Times New Roman" pitchFamily="18" charset="0"/>
            </a:endParaRPr>
          </a:p>
          <a:p>
            <a:r>
              <a:rPr lang="en-US" altLang="ko-KR" dirty="0">
                <a:latin typeface="Calibri" pitchFamily="34" charset="0"/>
                <a:cs typeface="Times New Roman" pitchFamily="18" charset="0"/>
              </a:rPr>
              <a:t>Agenda item </a:t>
            </a:r>
            <a:r>
              <a:rPr lang="en-US" altLang="ko-KR" dirty="0" smtClean="0">
                <a:latin typeface="Calibri" pitchFamily="34" charset="0"/>
                <a:cs typeface="Times New Roman" pitchFamily="18" charset="0"/>
              </a:rPr>
              <a:t>6.1.6</a:t>
            </a:r>
            <a:endParaRPr lang="en-US" altLang="ko-KR" dirty="0">
              <a:latin typeface="Calibri" pitchFamily="34" charset="0"/>
              <a:cs typeface="Times New Roman" pitchFamily="18" charset="0"/>
            </a:endParaRPr>
          </a:p>
        </p:txBody>
      </p:sp>
    </p:spTree>
    <p:extLst>
      <p:ext uri="{BB962C8B-B14F-4D97-AF65-F5344CB8AC3E}">
        <p14:creationId xmlns:p14="http://schemas.microsoft.com/office/powerpoint/2010/main" xmlns="" val="22417376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smtClean="0"/>
              <a:t>Background</a:t>
            </a:r>
            <a:endParaRPr lang="en-US" dirty="0"/>
          </a:p>
        </p:txBody>
      </p:sp>
      <p:sp>
        <p:nvSpPr>
          <p:cNvPr id="9" name="Rectangle 6"/>
          <p:cNvSpPr>
            <a:spLocks noGrp="1" noChangeArrowheads="1"/>
          </p:cNvSpPr>
          <p:nvPr>
            <p:ph idx="1"/>
          </p:nvPr>
        </p:nvSpPr>
        <p:spPr bwMode="auto">
          <a:xfrm>
            <a:off x="879142" y="1453511"/>
            <a:ext cx="10448500" cy="32993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zh-CN" sz="2400" dirty="0" smtClean="0"/>
              <a:t>At RAN1#89 it was identified that the NB-</a:t>
            </a:r>
            <a:r>
              <a:rPr lang="en-US" altLang="zh-CN" sz="2400" dirty="0" err="1" smtClean="0"/>
              <a:t>IoT</a:t>
            </a:r>
            <a:r>
              <a:rPr lang="en-US" altLang="zh-CN" sz="2400" dirty="0" smtClean="0"/>
              <a:t> NPRACH power control mechanism may lead to high uplink interference and blocking at the </a:t>
            </a:r>
            <a:r>
              <a:rPr lang="en-US" altLang="zh-CN" sz="2400" dirty="0" err="1" smtClean="0"/>
              <a:t>eNB</a:t>
            </a:r>
            <a:r>
              <a:rPr lang="en-US" altLang="zh-CN" sz="2400" dirty="0" smtClean="0"/>
              <a:t> receiver in some scenarios [1]. </a:t>
            </a:r>
            <a:endParaRPr lang="zh-CN" altLang="zh-CN" sz="2400" dirty="0" smtClean="0"/>
          </a:p>
          <a:p>
            <a:r>
              <a:rPr lang="en-US" altLang="zh-CN" sz="2400" dirty="0" smtClean="0"/>
              <a:t>At RAN1#90bis, different companies discuss and propose solutions [2][3][4].</a:t>
            </a:r>
          </a:p>
          <a:p>
            <a:endParaRPr lang="en-US" altLang="zh-CN" sz="1600" dirty="0" smtClean="0"/>
          </a:p>
          <a:p>
            <a:pPr>
              <a:buNone/>
            </a:pPr>
            <a:r>
              <a:rPr lang="en-US" altLang="zh-CN" sz="1600" dirty="0" smtClean="0"/>
              <a:t>[1] R1-1709672, “On uplink power control for Rel-13 NB-</a:t>
            </a:r>
            <a:r>
              <a:rPr lang="en-US" altLang="zh-CN" sz="1600" dirty="0" err="1" smtClean="0"/>
              <a:t>IoT</a:t>
            </a:r>
            <a:r>
              <a:rPr lang="en-US" altLang="zh-CN" sz="1600" dirty="0" smtClean="0"/>
              <a:t>”, </a:t>
            </a:r>
            <a:r>
              <a:rPr lang="en-US" altLang="zh-CN" sz="1600" dirty="0" err="1" smtClean="0"/>
              <a:t>Huawei</a:t>
            </a:r>
            <a:r>
              <a:rPr lang="en-US" altLang="zh-CN" sz="1600" dirty="0" smtClean="0"/>
              <a:t> , </a:t>
            </a:r>
            <a:r>
              <a:rPr lang="en-US" altLang="zh-CN" sz="1600" dirty="0" err="1" smtClean="0"/>
              <a:t>HiSilicon</a:t>
            </a:r>
            <a:r>
              <a:rPr lang="en-US" altLang="zh-CN" sz="1600" dirty="0" smtClean="0"/>
              <a:t>, RAN1#89, May 2017. </a:t>
            </a:r>
          </a:p>
          <a:p>
            <a:pPr>
              <a:buNone/>
            </a:pPr>
            <a:r>
              <a:rPr lang="en-US" altLang="zh-CN" sz="1600" dirty="0" smtClean="0"/>
              <a:t>[2] R1-1716984, “On Rel-14 NB-</a:t>
            </a:r>
            <a:r>
              <a:rPr lang="en-US" altLang="zh-CN" sz="1600" dirty="0" err="1" smtClean="0"/>
              <a:t>IoT</a:t>
            </a:r>
            <a:r>
              <a:rPr lang="en-US" altLang="zh-CN" sz="1600" dirty="0" smtClean="0"/>
              <a:t> RACH power control”, </a:t>
            </a:r>
            <a:r>
              <a:rPr lang="en-US" altLang="zh-CN" sz="1600" dirty="0" err="1" smtClean="0"/>
              <a:t>Huawei</a:t>
            </a:r>
            <a:r>
              <a:rPr lang="en-US" altLang="zh-CN" sz="1600" dirty="0" smtClean="0"/>
              <a:t> , </a:t>
            </a:r>
            <a:r>
              <a:rPr lang="en-US" altLang="zh-CN" sz="1600" dirty="0" err="1" smtClean="0"/>
              <a:t>HiSilicon</a:t>
            </a:r>
            <a:r>
              <a:rPr lang="en-US" altLang="zh-CN" sz="1600" dirty="0" smtClean="0"/>
              <a:t>, RAN1#90bis, Oct 2017. </a:t>
            </a:r>
            <a:endParaRPr lang="zh-CN" altLang="zh-CN" sz="1600" dirty="0" smtClean="0"/>
          </a:p>
          <a:p>
            <a:pPr>
              <a:buNone/>
            </a:pPr>
            <a:r>
              <a:rPr lang="en-US" altLang="zh-CN" sz="1600" dirty="0" smtClean="0"/>
              <a:t>[3] R1-1717028, “</a:t>
            </a:r>
            <a:r>
              <a:rPr lang="en-GB" altLang="zh-CN" sz="1600" dirty="0" smtClean="0"/>
              <a:t>On improved Random Access Procedure for NB-</a:t>
            </a:r>
            <a:r>
              <a:rPr lang="en-GB" altLang="zh-CN" sz="1600" dirty="0" err="1" smtClean="0"/>
              <a:t>IoT</a:t>
            </a:r>
            <a:r>
              <a:rPr lang="en-GB" altLang="zh-CN" sz="1600" dirty="0" smtClean="0"/>
              <a:t> Rel-14</a:t>
            </a:r>
            <a:r>
              <a:rPr lang="en-US" altLang="zh-CN" sz="1600" dirty="0" smtClean="0"/>
              <a:t>”, Ericsson, RAN1#90bis, Oct 2017. </a:t>
            </a:r>
            <a:endParaRPr lang="zh-CN" altLang="zh-CN" sz="1600" dirty="0" smtClean="0"/>
          </a:p>
          <a:p>
            <a:pPr>
              <a:buNone/>
            </a:pPr>
            <a:r>
              <a:rPr lang="en-US" altLang="zh-CN" sz="1600" dirty="0" smtClean="0"/>
              <a:t>[4] R1-1717192, “</a:t>
            </a:r>
            <a:r>
              <a:rPr lang="en-GB" altLang="zh-CN" sz="1600" dirty="0" smtClean="0"/>
              <a:t>NPRACH power control  for Rel-14 NB-</a:t>
            </a:r>
            <a:r>
              <a:rPr lang="en-GB" altLang="zh-CN" sz="1600" dirty="0" err="1" smtClean="0"/>
              <a:t>IoT</a:t>
            </a:r>
            <a:r>
              <a:rPr lang="en-US" altLang="zh-CN" sz="1600" dirty="0" smtClean="0"/>
              <a:t>”, ZTE, </a:t>
            </a:r>
            <a:r>
              <a:rPr lang="en-US" altLang="zh-CN" sz="1600" dirty="0" err="1" smtClean="0"/>
              <a:t>SaneChips</a:t>
            </a:r>
            <a:r>
              <a:rPr lang="en-US" altLang="zh-CN" sz="1600" dirty="0" smtClean="0"/>
              <a:t>, RAN1#90bis, Oct 2017. </a:t>
            </a:r>
            <a:endParaRPr lang="zh-CN" altLang="zh-CN" sz="1600" dirty="0" smtClean="0"/>
          </a:p>
        </p:txBody>
      </p:sp>
    </p:spTree>
    <p:extLst>
      <p:ext uri="{BB962C8B-B14F-4D97-AF65-F5344CB8AC3E}">
        <p14:creationId xmlns:p14="http://schemas.microsoft.com/office/powerpoint/2010/main" xmlns="" val="36777379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smtClean="0">
                <a:latin typeface="Arial" pitchFamily="34" charset="0"/>
                <a:cs typeface="Arial" pitchFamily="34" charset="0"/>
              </a:rPr>
              <a:t>Proposals</a:t>
            </a:r>
            <a:endParaRPr lang="en-US" dirty="0">
              <a:latin typeface="Arial" pitchFamily="34" charset="0"/>
              <a:cs typeface="Arial" pitchFamily="34" charset="0"/>
            </a:endParaRPr>
          </a:p>
        </p:txBody>
      </p:sp>
      <p:sp>
        <p:nvSpPr>
          <p:cNvPr id="3" name="Content Placeholder 2"/>
          <p:cNvSpPr>
            <a:spLocks noGrp="1"/>
          </p:cNvSpPr>
          <p:nvPr>
            <p:ph idx="1"/>
          </p:nvPr>
        </p:nvSpPr>
        <p:spPr>
          <a:xfrm>
            <a:off x="838200" y="1116507"/>
            <a:ext cx="10515600" cy="5270647"/>
          </a:xfrm>
        </p:spPr>
        <p:txBody>
          <a:bodyPr>
            <a:noAutofit/>
          </a:bodyPr>
          <a:lstStyle/>
          <a:p>
            <a:pPr lvl="0"/>
            <a:r>
              <a:rPr lang="en-GB" altLang="zh-CN" sz="2400" dirty="0" smtClean="0"/>
              <a:t>Agree to introduce the following solutions for Rel-14 to reduce the possible uplink interference caused by the NB-</a:t>
            </a:r>
            <a:r>
              <a:rPr lang="en-GB" altLang="zh-CN" sz="2400" dirty="0" err="1" smtClean="0"/>
              <a:t>IoT</a:t>
            </a:r>
            <a:r>
              <a:rPr lang="en-GB" altLang="zh-CN" sz="2400" dirty="0" smtClean="0"/>
              <a:t> UE </a:t>
            </a:r>
            <a:r>
              <a:rPr lang="en-US" altLang="zh-CN" sz="2400" dirty="0" smtClean="0"/>
              <a:t>which has level ramped from NPRACH level 0 in a RACH procedure</a:t>
            </a:r>
            <a:r>
              <a:rPr lang="en-GB" altLang="zh-CN" sz="2400" dirty="0" smtClean="0"/>
              <a:t>. </a:t>
            </a:r>
            <a:endParaRPr lang="zh-CN" altLang="zh-CN" sz="2400" dirty="0" smtClean="0"/>
          </a:p>
          <a:p>
            <a:pPr lvl="1"/>
            <a:r>
              <a:rPr lang="en-US" altLang="zh-CN" sz="2000" dirty="0" smtClean="0"/>
              <a:t>For a Rel-14 UE which has level ramped from NPRACH level 0 in a RACH procedure, use the NPRACH level 0 power control  and power ramping procedure in the new NPRACH level, i.e. based on path-loss with power ramping.</a:t>
            </a:r>
          </a:p>
          <a:p>
            <a:pPr lvl="1"/>
            <a:r>
              <a:rPr lang="en-US" altLang="zh-CN" sz="2000" dirty="0" smtClean="0"/>
              <a:t>Network can configure a cell-specific Δ additional to the NRSRP threshold of CE level 0 to indicate that the UE shall not perform level ramping when it measures NRSRP higher than “NRSRP threshold of CE level 0 + Δ”, Δ from the set {0, 10, 20, 30} dB.</a:t>
            </a:r>
          </a:p>
          <a:p>
            <a:pPr lvl="2"/>
            <a:r>
              <a:rPr lang="en-US" altLang="zh-CN" sz="1600" dirty="0" smtClean="0"/>
              <a:t>The UE above which does not perform level ramping shall consider the Random Access procedure unsuccessfully completed when it fails at the maximum number of attempts (i.e. </a:t>
            </a:r>
            <a:r>
              <a:rPr lang="en-US" altLang="zh-CN" sz="1600" dirty="0" err="1" smtClean="0"/>
              <a:t>maxNumPreambleAttemptCE</a:t>
            </a:r>
            <a:r>
              <a:rPr lang="en-US" altLang="zh-CN" sz="1600" dirty="0" smtClean="0"/>
              <a:t>) configured in CE level 0.</a:t>
            </a:r>
            <a:endParaRPr lang="zh-CN" altLang="zh-CN" sz="1600" dirty="0" smtClean="0"/>
          </a:p>
          <a:p>
            <a:pPr lvl="1"/>
            <a:r>
              <a:rPr lang="en-US" altLang="zh-CN" sz="2000" dirty="0" smtClean="0"/>
              <a:t>For a Rel-14 UE which has level ramped from NPRACH level 0 in a RACH procedure, network can configure whether NPUSCH power control for Msg3 shall be according to the existing open loop power control functionality in TS 36.213 but without the restriction on the number of repetitions.</a:t>
            </a:r>
          </a:p>
          <a:p>
            <a:r>
              <a:rPr lang="en-US" altLang="zh-CN" sz="2400" dirty="0" smtClean="0"/>
              <a:t>Prepare CR to TS36.213 and send LS to inform RAN2 accordingly.</a:t>
            </a:r>
            <a:endParaRPr lang="zh-CN" altLang="zh-CN" sz="2400" dirty="0" smtClean="0"/>
          </a:p>
        </p:txBody>
      </p:sp>
    </p:spTree>
    <p:extLst>
      <p:ext uri="{BB962C8B-B14F-4D97-AF65-F5344CB8AC3E}">
        <p14:creationId xmlns:p14="http://schemas.microsoft.com/office/powerpoint/2010/main" xmlns="" val="25057095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1069</TotalTime>
  <Words>238</Words>
  <Application>Microsoft Office PowerPoint</Application>
  <PresentationFormat>自定义</PresentationFormat>
  <Paragraphs>21</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Theme</vt:lpstr>
      <vt:lpstr>Way forward on NPRACH power control</vt:lpstr>
      <vt:lpstr>Background</vt:lpstr>
      <vt:lpstr>Proposals</vt:lpstr>
    </vt:vector>
  </TitlesOfParts>
  <Company>Huawei Technologies Co.,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UL grant in RAR</dc:title>
  <dc:creator>Matthew Webb3</dc:creator>
  <cp:lastModifiedBy>j00136779</cp:lastModifiedBy>
  <cp:revision>129</cp:revision>
  <dcterms:created xsi:type="dcterms:W3CDTF">2016-03-23T22:01:47Z</dcterms:created>
  <dcterms:modified xsi:type="dcterms:W3CDTF">2017-10-11T06:14:58Z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(3)vKrUNq2IxPo7GNPqdUk6j/aHqvLPyFtk0yuCWIgarpryYie8RoN2GABzX83ml7NZ2O60DjFr
Uv9fgJDRbOOStJyt9VJwI5iTLMuAY/Y0GuV40zhS82yXPlC44yjyTB4fDVtBRudLLim5/s1t
XdKUZDB2c9LWUp9MSrb2n/XdRQaCjkdFabb0/v1RhHLmqLiG/vEnNPRzMIdXlN/dyZRTqD10
Lr/pqor5k52DYMQcvm</vt:lpwstr>
  </property>
  <property fmtid="{D5CDD505-2E9C-101B-9397-08002B2CF9AE}" pid="3" name="_2015_ms_pID_7253431">
    <vt:lpwstr>A+GDzvyohJfcHPAqZWCa8oByJ7IUqN8z09JkmFJ82sFbdqZzAY6rXt
sgeh088JMKazybLfVLDoqob7ojBoJdoLU0NYkQRb62DnASTN1+qSBDVATTwY2xDrW99abrfx
0PcbEYlpYFNrY/hGXeCbYSYph5SSufdbdLohyZk6QsYVFi96210C3rTkLLf4Van+IM9qG8Sr
gkGUuhqjqTCSJUIsWk0tyUHR6/3V/hYSidp2</vt:lpwstr>
  </property>
  <property fmtid="{D5CDD505-2E9C-101B-9397-08002B2CF9AE}" pid="4" name="_2015_ms_pID_7253432">
    <vt:lpwstr>PEMxCuA/lWspMENrLjxmtWk+mtbXZidObR/Y
+vwZ5oK2JALNlMUD8Zyor0UMRrnXJGHsCOO2k5X+0BEqrvXHua8=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1507702483</vt:lpwstr>
  </property>
</Properties>
</file>