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9" r:id="rId3"/>
    <p:sldId id="263" r:id="rId4"/>
    <p:sldId id="265" r:id="rId5"/>
    <p:sldId id="260" r:id="rId6"/>
    <p:sldId id="262" r:id="rId7"/>
    <p:sldId id="261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712" autoAdjust="0"/>
  </p:normalViewPr>
  <p:slideViewPr>
    <p:cSldViewPr>
      <p:cViewPr varScale="1">
        <p:scale>
          <a:sx n="81" d="100"/>
          <a:sy n="81" d="100"/>
        </p:scale>
        <p:origin x="1086" y="96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10/10/2017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4788917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10/10/2017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458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</a:t>
            </a:r>
            <a:r>
              <a:rPr lang="en-GB" sz="2400" b="1" dirty="0" smtClean="0"/>
              <a:t>WG1 Meeting #90bis         		R1-171</a:t>
            </a:r>
            <a:r>
              <a:rPr lang="en-US" sz="2400" b="1" smtClean="0"/>
              <a:t>8933</a:t>
            </a:r>
            <a:endParaRPr lang="en-US" sz="2400" b="1" dirty="0" smtClean="0"/>
          </a:p>
          <a:p>
            <a:r>
              <a:rPr lang="en-US" sz="2400" b="1" dirty="0" smtClean="0"/>
              <a:t>Prague, </a:t>
            </a:r>
            <a:r>
              <a:rPr lang="en-US" sz="2400" b="1" dirty="0" err="1" smtClean="0"/>
              <a:t>Czechia</a:t>
            </a:r>
            <a:r>
              <a:rPr lang="en-US" sz="2400" b="1" dirty="0" smtClean="0"/>
              <a:t>, 9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– 13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October 2017</a:t>
            </a:r>
          </a:p>
          <a:p>
            <a:r>
              <a:rPr kumimoji="1" lang="en-US" altLang="ja-JP" sz="2400" b="1" dirty="0" smtClean="0"/>
              <a:t>Agenda item: 7.2.2.4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Offline discussion summary on Beam Failure Recovery </a:t>
            </a:r>
            <a:endParaRPr lang="en-US" sz="4000" dirty="0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246870" y="4606505"/>
            <a:ext cx="68637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it-IT" sz="2400" dirty="0" err="1" smtClean="0"/>
              <a:t>MediaTek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410200"/>
          </a:xfrm>
        </p:spPr>
        <p:txBody>
          <a:bodyPr>
            <a:noAutofit/>
          </a:bodyPr>
          <a:lstStyle/>
          <a:p>
            <a:r>
              <a:rPr lang="en-US" sz="2400" dirty="0" smtClean="0"/>
              <a:t>Background:</a:t>
            </a:r>
          </a:p>
          <a:p>
            <a:pPr lvl="1"/>
            <a:r>
              <a:rPr lang="en-US" sz="2400" dirty="0" smtClean="0"/>
              <a:t>RAN plenary #77 deprioritized CSI-RS based RLM in RAN4 work plan</a:t>
            </a:r>
          </a:p>
          <a:p>
            <a:pPr lvl="1"/>
            <a:r>
              <a:rPr lang="en-US" sz="2400" dirty="0" smtClean="0"/>
              <a:t>RAN1 agreed to use CSI-RS for beam failure detection</a:t>
            </a:r>
          </a:p>
          <a:p>
            <a:pPr lvl="1"/>
            <a:r>
              <a:rPr lang="en-US" sz="2400" dirty="0" smtClean="0"/>
              <a:t>RAN plenary down prioritized the connection between beam failure recovery and RLF</a:t>
            </a:r>
          </a:p>
          <a:p>
            <a:pPr lvl="1"/>
            <a:endParaRPr lang="en-US" sz="2400" dirty="0"/>
          </a:p>
          <a:p>
            <a:r>
              <a:rPr lang="en-US" sz="2400" dirty="0" smtClean="0"/>
              <a:t>Proposal 1:</a:t>
            </a:r>
          </a:p>
          <a:p>
            <a:pPr lvl="1"/>
            <a:r>
              <a:rPr lang="en-US" sz="2400" dirty="0"/>
              <a:t>Consider the design of beam failure recovery and RLM as decoupled mechanisms</a:t>
            </a:r>
          </a:p>
          <a:p>
            <a:pPr lvl="1"/>
            <a:r>
              <a:rPr lang="en-US" sz="2400" dirty="0"/>
              <a:t>Targeting at harmonizing the operation of beam failure detection, candidate beam identification and beam management in the design of beam failure recovery mechanism.</a:t>
            </a:r>
          </a:p>
        </p:txBody>
      </p:sp>
    </p:spTree>
    <p:extLst>
      <p:ext uri="{BB962C8B-B14F-4D97-AF65-F5344CB8AC3E}">
        <p14:creationId xmlns:p14="http://schemas.microsoft.com/office/powerpoint/2010/main" val="421241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981075"/>
            <a:ext cx="8402638" cy="5608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sz="2400" b="0" u="sng" dirty="0" smtClean="0">
                <a:latin typeface="Times New Roman" pitchFamily="18" charset="0"/>
                <a:cs typeface="Times New Roman" pitchFamily="18" charset="0"/>
              </a:rPr>
              <a:t>Proposal 2:</a:t>
            </a:r>
          </a:p>
          <a:p>
            <a:pPr lvl="1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sz="2400" b="0" u="sng" dirty="0" smtClean="0">
                <a:latin typeface="Times New Roman" pitchFamily="18" charset="0"/>
                <a:cs typeface="Times New Roman" pitchFamily="18" charset="0"/>
              </a:rPr>
              <a:t>For beam failure detection, consider the following options as quality measure and possibly down-select from them</a:t>
            </a:r>
          </a:p>
          <a:p>
            <a:pPr lvl="2" indent="-342900" algn="just"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sz="2400" u="sng" dirty="0" smtClean="0">
                <a:latin typeface="Times New Roman" pitchFamily="18" charset="0"/>
                <a:cs typeface="Times New Roman" pitchFamily="18" charset="0"/>
              </a:rPr>
              <a:t>Alt-1: hypothetical PDCCH BLER</a:t>
            </a:r>
          </a:p>
          <a:p>
            <a:pPr lvl="2" indent="-342900" algn="just"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sz="2400" b="0" u="sng" dirty="0" smtClean="0">
                <a:latin typeface="Times New Roman" pitchFamily="18" charset="0"/>
                <a:cs typeface="Times New Roman" pitchFamily="18" charset="0"/>
              </a:rPr>
              <a:t>Alt-2: L1-RSRP</a:t>
            </a:r>
          </a:p>
          <a:p>
            <a:pPr lvl="2" indent="-342900" algn="just"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sz="2400" u="sng" dirty="0" smtClean="0">
                <a:latin typeface="Times New Roman" pitchFamily="18" charset="0"/>
                <a:cs typeface="Times New Roman" pitchFamily="18" charset="0"/>
              </a:rPr>
              <a:t>Alt-3: configurable between Alt-1 and Alt-2</a:t>
            </a:r>
          </a:p>
          <a:p>
            <a:pPr lvl="2" indent="-342900" algn="just"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sz="2400" b="0" u="sng" dirty="0" smtClean="0">
                <a:latin typeface="Times New Roman" pitchFamily="18" charset="0"/>
                <a:cs typeface="Times New Roman" pitchFamily="18" charset="0"/>
              </a:rPr>
              <a:t>Note: companies are strongly encouraged to provide detailed solution and analysis for individual options. </a:t>
            </a:r>
            <a:endParaRPr lang="en-US" altLang="zh-CN" sz="2400" b="0" u="sng" dirty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>
              <a:spcAft>
                <a:spcPts val="600"/>
              </a:spcAft>
              <a:buFont typeface="Arial" charset="0"/>
              <a:buChar char="•"/>
              <a:defRPr/>
            </a:pPr>
            <a:endParaRPr lang="en-US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>
              <a:spcAft>
                <a:spcPts val="600"/>
              </a:spcAft>
              <a:buFont typeface="Arial" charset="0"/>
              <a:buChar char="•"/>
              <a:defRPr/>
            </a:pPr>
            <a:endParaRPr lang="en-US" altLang="zh-CN" sz="2400" b="0" dirty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>
              <a:spcAft>
                <a:spcPts val="600"/>
              </a:spcAft>
              <a:buFont typeface="Arial" charset="0"/>
              <a:buChar char="•"/>
              <a:defRPr/>
            </a:pPr>
            <a:endParaRPr lang="en-US" altLang="zh-CN" sz="2400" b="0" dirty="0" smtClean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>
              <a:spcAft>
                <a:spcPts val="600"/>
              </a:spcAft>
              <a:buFont typeface="Arial" charset="0"/>
              <a:buChar char="•"/>
              <a:defRPr/>
            </a:pPr>
            <a:endParaRPr lang="en-US" altLang="zh-CN" sz="2400" b="0" dirty="0" smtClean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>
              <a:spcAft>
                <a:spcPts val="600"/>
              </a:spcAft>
              <a:buFont typeface="Arial" charset="0"/>
              <a:buChar char="•"/>
              <a:defRPr/>
            </a:pPr>
            <a:endParaRPr lang="en-US" altLang="zh-CN" sz="2400" dirty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>
              <a:spcAft>
                <a:spcPts val="600"/>
              </a:spcAft>
              <a:buFont typeface="Arial" charset="0"/>
              <a:buChar char="•"/>
              <a:defRPr/>
            </a:pPr>
            <a:endParaRPr lang="en-US" altLang="zh-CN" sz="2400" b="0" dirty="0" smtClean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>
              <a:spcAft>
                <a:spcPts val="600"/>
              </a:spcAft>
              <a:buFont typeface="Arial" charset="0"/>
              <a:buChar char="•"/>
              <a:defRPr/>
            </a:pPr>
            <a:endParaRPr lang="en-US" altLang="zh-CN" sz="24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If the estimated link qualities are all below the threshold of beam failure detection within a configured </a:t>
            </a:r>
            <a:r>
              <a:rPr lang="en-GB" altLang="zh-CN" sz="2400" b="0" dirty="0" smtClean="0">
                <a:latin typeface="Times New Roman" pitchFamily="18" charset="0"/>
                <a:cs typeface="Times New Roman" pitchFamily="18" charset="0"/>
              </a:rPr>
              <a:t>monitoring window</a:t>
            </a: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, beam failure event is declared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endParaRPr lang="en-US" altLang="zh-CN" sz="24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endParaRPr lang="en-US" altLang="zh-CN" sz="24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zh-CN" altLang="zh-CN" sz="2400" b="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1473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Proposal 3:</a:t>
            </a:r>
          </a:p>
          <a:p>
            <a:pPr algn="just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A monitor window is applied for quality metric evaluation of beam failure detection </a:t>
            </a:r>
          </a:p>
          <a:p>
            <a:pPr lvl="1" algn="just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FFS: whether it is a layer 1 or layer 2 window, window duration in relation to reference signal periodicity</a:t>
            </a:r>
            <a:endParaRPr lang="en-US" altLang="zh-CN" sz="3200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2700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Background:</a:t>
            </a:r>
          </a:p>
          <a:p>
            <a:pPr lvl="1"/>
            <a:r>
              <a:rPr lang="en-US" dirty="0" smtClean="0"/>
              <a:t>Email discussion on PRACH-based beam failure recovery request transmission behavior seems consensus</a:t>
            </a:r>
          </a:p>
          <a:p>
            <a:pPr lvl="1"/>
            <a:endParaRPr lang="en-US" dirty="0"/>
          </a:p>
          <a:p>
            <a:r>
              <a:rPr lang="en-US" b="1" u="sng" dirty="0" smtClean="0"/>
              <a:t>Offline agreement:</a:t>
            </a:r>
          </a:p>
          <a:p>
            <a:pPr lvl="1"/>
            <a:r>
              <a:rPr lang="en-GB" u="sng" dirty="0"/>
              <a:t>For beam failure recovery request </a:t>
            </a:r>
            <a:r>
              <a:rPr lang="en-GB" u="sng" dirty="0" smtClean="0"/>
              <a:t>transmission based on non-contention PRACH channel, </a:t>
            </a:r>
            <a:r>
              <a:rPr lang="en-GB" u="sng" dirty="0"/>
              <a:t>reuse initial access preamble transmission mechanism with </a:t>
            </a:r>
            <a:r>
              <a:rPr lang="en-GB" u="sng" dirty="0" smtClean="0"/>
              <a:t>possibly same or </a:t>
            </a:r>
            <a:r>
              <a:rPr lang="en-GB" u="sng" dirty="0"/>
              <a:t>different parameter </a:t>
            </a:r>
            <a:r>
              <a:rPr lang="en-GB" u="sng" dirty="0" smtClean="0"/>
              <a:t>values</a:t>
            </a:r>
          </a:p>
          <a:p>
            <a:pPr lvl="2"/>
            <a:r>
              <a:rPr lang="en-GB" u="sng" dirty="0" smtClean="0"/>
              <a:t>Mechanisms include </a:t>
            </a:r>
            <a:r>
              <a:rPr lang="en-GB" u="sng" dirty="0"/>
              <a:t>power control, retransmission control, and UE TX beam </a:t>
            </a:r>
            <a:r>
              <a:rPr lang="en-GB" u="sng" dirty="0" smtClean="0"/>
              <a:t>selection</a:t>
            </a:r>
          </a:p>
          <a:p>
            <a:pPr lvl="2"/>
            <a:r>
              <a:rPr lang="en-GB" u="sng" dirty="0" smtClean="0"/>
              <a:t>Note: new parameter(s) is not precluded, if identified as needed</a:t>
            </a:r>
            <a:endParaRPr lang="en-US" u="sng" dirty="0"/>
          </a:p>
        </p:txBody>
      </p:sp>
    </p:spTree>
    <p:extLst>
      <p:ext uri="{BB962C8B-B14F-4D97-AF65-F5344CB8AC3E}">
        <p14:creationId xmlns:p14="http://schemas.microsoft.com/office/powerpoint/2010/main" val="3747507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</p:spPr>
        <p:txBody>
          <a:bodyPr>
            <a:noAutofit/>
          </a:bodyPr>
          <a:lstStyle/>
          <a:p>
            <a:pPr marL="400050" lv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000" b="1" dirty="0">
                <a:solidFill>
                  <a:prstClr val="black"/>
                </a:solidFill>
                <a:highlight>
                  <a:srgbClr val="00FF00"/>
                </a:highlight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Agreement</a:t>
            </a:r>
            <a:r>
              <a:rPr lang="en-US" sz="2000" b="1" dirty="0" smtClean="0">
                <a:solidFill>
                  <a:prstClr val="black"/>
                </a:solidFill>
                <a:highlight>
                  <a:srgbClr val="00FF00"/>
                </a:highlight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sz="2000" dirty="0" smtClean="0"/>
          </a:p>
          <a:p>
            <a:pPr lvl="0" hangingPunct="0"/>
            <a:r>
              <a:rPr lang="en-US" sz="2000" dirty="0" smtClean="0"/>
              <a:t>To </a:t>
            </a:r>
            <a:r>
              <a:rPr lang="en-US" sz="2000" dirty="0"/>
              <a:t>receive </a:t>
            </a:r>
            <a:r>
              <a:rPr lang="en-US" sz="2000" dirty="0" err="1"/>
              <a:t>gNB</a:t>
            </a:r>
            <a:r>
              <a:rPr lang="en-US" sz="2000" dirty="0"/>
              <a:t> response for beam failure recovery request, a UE monitors NR PDCCH with the assumption that </a:t>
            </a:r>
            <a:r>
              <a:rPr lang="en-US" sz="2000" u="sng" dirty="0"/>
              <a:t>the corresponding</a:t>
            </a:r>
            <a:r>
              <a:rPr lang="en-GB" sz="2000" u="sng" dirty="0"/>
              <a:t> PDCCH DM-RS is spatial </a:t>
            </a:r>
            <a:r>
              <a:rPr lang="en-GB" sz="2000" u="sng" dirty="0" err="1"/>
              <a:t>QCL’ed</a:t>
            </a:r>
            <a:r>
              <a:rPr lang="en-GB" sz="2000" u="sng" dirty="0"/>
              <a:t> with RS of the UE-identified candidate beam(s)</a:t>
            </a:r>
            <a:endParaRPr lang="en-US" sz="2000" u="sng" dirty="0"/>
          </a:p>
          <a:p>
            <a:endParaRPr lang="en-US" sz="2000" b="1" dirty="0" smtClean="0"/>
          </a:p>
          <a:p>
            <a:r>
              <a:rPr lang="en-US" sz="2000" b="1" u="sng" dirty="0" smtClean="0"/>
              <a:t>Proposal 4:</a:t>
            </a:r>
          </a:p>
          <a:p>
            <a:pPr lvl="1"/>
            <a:r>
              <a:rPr lang="en-GB" sz="2000" b="1" u="sng" dirty="0" err="1"/>
              <a:t>gNB</a:t>
            </a:r>
            <a:r>
              <a:rPr lang="en-GB" sz="2000" b="1" u="sng" dirty="0"/>
              <a:t> response is transmitted via </a:t>
            </a:r>
            <a:r>
              <a:rPr lang="en-GB" sz="2000" b="1" u="sng" dirty="0" smtClean="0"/>
              <a:t>a PDCCH addressed to C-RNTI</a:t>
            </a:r>
            <a:endParaRPr lang="en-GB" sz="2000" b="1" u="sng" dirty="0"/>
          </a:p>
          <a:p>
            <a:pPr lvl="2"/>
            <a:r>
              <a:rPr lang="en-GB" sz="1600" b="1" u="sng" dirty="0"/>
              <a:t>FFS: </a:t>
            </a:r>
            <a:r>
              <a:rPr lang="en-GB" sz="1600" b="1" u="sng" dirty="0" smtClean="0"/>
              <a:t>DCI format for </a:t>
            </a:r>
            <a:r>
              <a:rPr lang="en-GB" sz="1600" b="1" u="sng" dirty="0" err="1" smtClean="0"/>
              <a:t>gNB</a:t>
            </a:r>
            <a:r>
              <a:rPr lang="en-GB" sz="1600" b="1" u="sng" dirty="0" smtClean="0"/>
              <a:t> response</a:t>
            </a:r>
            <a:endParaRPr lang="en-GB" sz="2000" b="1" u="sng" dirty="0" smtClean="0"/>
          </a:p>
          <a:p>
            <a:pPr lvl="1"/>
            <a:endParaRPr lang="en-GB" sz="2000" b="1" dirty="0" smtClean="0"/>
          </a:p>
          <a:p>
            <a:pPr lvl="1"/>
            <a:r>
              <a:rPr lang="en-GB" sz="2000" b="1" dirty="0" smtClean="0"/>
              <a:t>Dedicated CORESET(s) </a:t>
            </a:r>
            <a:r>
              <a:rPr lang="en-GB" sz="2000" b="1" dirty="0"/>
              <a:t>is applied for monitoring </a:t>
            </a:r>
            <a:r>
              <a:rPr lang="en-GB" sz="2000" b="1" dirty="0" err="1"/>
              <a:t>gNB</a:t>
            </a:r>
            <a:r>
              <a:rPr lang="en-GB" sz="2000" b="1" dirty="0"/>
              <a:t> response for </a:t>
            </a:r>
            <a:r>
              <a:rPr lang="en-GB" sz="2000" b="1" dirty="0" smtClean="0"/>
              <a:t>BFRQ</a:t>
            </a:r>
            <a:r>
              <a:rPr lang="en-GB" sz="2000" b="1" dirty="0"/>
              <a:t>. </a:t>
            </a:r>
            <a:r>
              <a:rPr lang="en-GB" sz="2000" b="1" dirty="0" smtClean="0"/>
              <a:t>The </a:t>
            </a:r>
            <a:r>
              <a:rPr lang="en-GB" sz="2000" b="1" dirty="0"/>
              <a:t>CORESET is down-selected from the following two </a:t>
            </a:r>
            <a:r>
              <a:rPr lang="en-GB" sz="2000" b="1" dirty="0" smtClean="0"/>
              <a:t>alternatives:</a:t>
            </a:r>
            <a:endParaRPr lang="en-US" sz="2000" dirty="0"/>
          </a:p>
          <a:p>
            <a:pPr lvl="2"/>
            <a:r>
              <a:rPr lang="en-GB" sz="2000" b="1" dirty="0"/>
              <a:t>Alt 1: </a:t>
            </a:r>
            <a:r>
              <a:rPr lang="en-GB" sz="2000" b="1" dirty="0" smtClean="0"/>
              <a:t>the same CORESET (s) as before beam failure</a:t>
            </a:r>
            <a:endParaRPr lang="en-US" sz="2000" dirty="0"/>
          </a:p>
          <a:p>
            <a:pPr lvl="2"/>
            <a:r>
              <a:rPr lang="en-GB" sz="2000" b="1" dirty="0"/>
              <a:t>Alt 2: dedicatedly </a:t>
            </a:r>
            <a:r>
              <a:rPr lang="en-GB" sz="2000" b="1" dirty="0" smtClean="0"/>
              <a:t>configured CORESET for beam failure recovery.</a:t>
            </a:r>
            <a:endParaRPr lang="en-US" sz="2000" dirty="0"/>
          </a:p>
          <a:p>
            <a:pPr lvl="2"/>
            <a:endParaRPr lang="en-US" sz="16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9463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486400"/>
          </a:xfrm>
        </p:spPr>
        <p:txBody>
          <a:bodyPr>
            <a:noAutofit/>
          </a:bodyPr>
          <a:lstStyle/>
          <a:p>
            <a:r>
              <a:rPr lang="en-US" sz="2000" dirty="0" smtClean="0"/>
              <a:t>Background</a:t>
            </a:r>
          </a:p>
          <a:p>
            <a:pPr marL="400050" lv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000" b="1" dirty="0">
                <a:highlight>
                  <a:srgbClr val="00FF00"/>
                </a:highlight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Agreement:</a:t>
            </a:r>
            <a:endParaRPr lang="en-US" sz="2000" dirty="0"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/>
            <a:r>
              <a:rPr lang="en-US" sz="2000" dirty="0"/>
              <a:t>For new candidate beam identification purpose</a:t>
            </a:r>
          </a:p>
          <a:p>
            <a:pPr lvl="2"/>
            <a:r>
              <a:rPr lang="en-US" sz="2000" dirty="0" smtClean="0"/>
              <a:t>  		⁞</a:t>
            </a:r>
          </a:p>
          <a:p>
            <a:pPr lvl="2"/>
            <a:r>
              <a:rPr lang="en-US" sz="2000" dirty="0" smtClean="0"/>
              <a:t>In </a:t>
            </a:r>
            <a:r>
              <a:rPr lang="en-US" sz="2000" dirty="0"/>
              <a:t>CSI-RS + SS block case (if supported), an association is configured between resources of CSI-RS/SSB and dedicated PRACH resources</a:t>
            </a:r>
          </a:p>
          <a:p>
            <a:pPr lvl="3"/>
            <a:r>
              <a:rPr lang="en-US" dirty="0"/>
              <a:t>CSI-RS and SSB can be associated with the same dedicated resource through QCL association</a:t>
            </a:r>
          </a:p>
          <a:p>
            <a:r>
              <a:rPr lang="en-GB" sz="2000" b="1" dirty="0" smtClean="0"/>
              <a:t>Proposal 5:</a:t>
            </a:r>
            <a:endParaRPr lang="en-US" sz="2000" dirty="0"/>
          </a:p>
          <a:p>
            <a:pPr lvl="1"/>
            <a:r>
              <a:rPr lang="en-US" sz="2000" b="1" dirty="0"/>
              <a:t>Specification supports the case where both CSI-RS and SSB are used by the UE for the purpose of new candidate beam identification</a:t>
            </a:r>
            <a:endParaRPr lang="en-US" sz="2000" dirty="0"/>
          </a:p>
          <a:p>
            <a:pPr lvl="2"/>
            <a:r>
              <a:rPr lang="en-US" sz="2000" b="1" dirty="0"/>
              <a:t>The above feature is configured by </a:t>
            </a:r>
            <a:r>
              <a:rPr lang="en-US" sz="2000" b="1" dirty="0" err="1"/>
              <a:t>gNB</a:t>
            </a:r>
            <a:endParaRPr lang="en-US" sz="2000" dirty="0"/>
          </a:p>
          <a:p>
            <a:pPr lvl="2"/>
            <a:r>
              <a:rPr lang="en-US" sz="2000" b="1" dirty="0"/>
              <a:t>Note: A UE uses the dedicated resource associated with either an SSB or CSI-RS to report new identified beam</a:t>
            </a:r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980700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21235</TotalTime>
  <Words>391</Words>
  <Application>Microsoft Office PowerPoint</Application>
  <PresentationFormat>On-screen Show (4:3)</PresentationFormat>
  <Paragraphs>67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ＭＳ Ｐゴシック</vt:lpstr>
      <vt:lpstr>SimSun</vt:lpstr>
      <vt:lpstr>SimSun</vt:lpstr>
      <vt:lpstr>Arial</vt:lpstr>
      <vt:lpstr>Calibri</vt:lpstr>
      <vt:lpstr>Times New Roman</vt:lpstr>
      <vt:lpstr>Office Theme</vt:lpstr>
      <vt:lpstr>PowerPoint Presentation</vt:lpstr>
      <vt:lpstr>Proposals</vt:lpstr>
      <vt:lpstr>Proposal</vt:lpstr>
      <vt:lpstr>Proposal</vt:lpstr>
      <vt:lpstr>Proposal</vt:lpstr>
      <vt:lpstr>Proposal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Brianz Chang</dc:creator>
  <cp:keywords>CTPClassification=CTP_PUBLIC:VisualMarkings=</cp:keywords>
  <cp:lastModifiedBy>Chia-Hao Yu (游家豪)</cp:lastModifiedBy>
  <cp:revision>812</cp:revision>
  <dcterms:created xsi:type="dcterms:W3CDTF">2016-03-24T01:14:08Z</dcterms:created>
  <dcterms:modified xsi:type="dcterms:W3CDTF">2017-10-10T15:01:05Z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(3)p/Cmbv+Z9YbmdkA6WTEi7279u7cClWj3xwbpHEaeHLwoVhgUWAMsCKtWZTp03O0qrf4n7i6X
tXmutxQHBexuGaLtScyY8bydGsbVNR4AAtcWL/mbZRoZna7W/SAmHt36mBoy95x4jXamA0hs
6IkltsaI2WJabUMrHxb8HfEG61cgcaxyXyWB+T+QXaTNfsPHFJMxWAbkfYcT8sdLTqj9/5yd
9X+UWRKGMsTV5foetd</vt:lpwstr>
  </property>
  <property fmtid="{D5CDD505-2E9C-101B-9397-08002B2CF9AE}" pid="9" name="_2015_ms_pID_7253431">
    <vt:lpwstr>NmbE/j/fdVyCYd1w2LEto1rEJLtZOLHue/TAzj8PHbiIcTg/AvQ78b
+drJdXWJI9ArfZs3iA5VzOI35C6J+ebMwv6vpnW3qUYhQMR+O9UACV9mhYfV80XbGmhaOSEg
IK/kkcQum3U4nCCc8FQCxv4mwROGPG/jndMHdu4FOFNcQ2Sl9aIDfBlqjXMgi4UWx7WqFatv
8UObxG66CcUmMSYSRdbJduKxBwoChX4jMnK+</vt:lpwstr>
  </property>
  <property fmtid="{D5CDD505-2E9C-101B-9397-08002B2CF9AE}" pid="10" name="_2015_ms_pID_7253432">
    <vt:lpwstr>MLS+OkD8iKRXF1IAV2uYRgGxtg7inMgWHqLx
iOdWJzIS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1491325435</vt:lpwstr>
  </property>
</Properties>
</file>