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8" r:id="rId4"/>
    <p:sldId id="304" r:id="rId5"/>
    <p:sldId id="287" r:id="rId6"/>
    <p:sldId id="302" r:id="rId7"/>
    <p:sldId id="294" r:id="rId8"/>
    <p:sldId id="300" r:id="rId9"/>
    <p:sldId id="301" r:id="rId10"/>
    <p:sldId id="30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4" d="100"/>
          <a:sy n="74" d="100"/>
        </p:scale>
        <p:origin x="99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interference problem statement in the UL of aerial scenarios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9456" y="4149080"/>
            <a:ext cx="8745016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Huawei, </a:t>
            </a:r>
            <a:r>
              <a:rPr lang="en-US" dirty="0" smtClean="0">
                <a:solidFill>
                  <a:schemeClr val="tx1"/>
                </a:solidFill>
              </a:rPr>
              <a:t>HiSilicon, Ericsson, </a:t>
            </a:r>
            <a:r>
              <a:rPr lang="en-US" altLang="zh-CN" dirty="0" err="1">
                <a:solidFill>
                  <a:schemeClr val="tx1"/>
                </a:solidFill>
              </a:rPr>
              <a:t>Sequans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R1-1718904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/>
              <a:t>3GPP TSG RAN WG1 Meeting #90bis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/>
              <a:t>Prague, CZ, </a:t>
            </a:r>
            <a:r>
              <a:rPr lang="en-US" altLang="ja-JP" sz="1800" dirty="0" smtClean="0"/>
              <a:t>9th </a:t>
            </a:r>
            <a:r>
              <a:rPr lang="en-US" altLang="ja-JP" sz="1800" dirty="0"/>
              <a:t>– </a:t>
            </a:r>
            <a:r>
              <a:rPr lang="en-US" altLang="ja-JP" sz="1800" dirty="0" smtClean="0"/>
              <a:t>13th October 2017</a:t>
            </a:r>
            <a:endParaRPr lang="en-US" altLang="ja-JP" sz="1800" dirty="0"/>
          </a:p>
          <a:p>
            <a:pPr>
              <a:spcBef>
                <a:spcPct val="0"/>
              </a:spcBef>
              <a:buNone/>
            </a:pPr>
            <a:r>
              <a:rPr lang="en-US" altLang="ja-JP" sz="1800" dirty="0"/>
              <a:t>Agenda item 6.2.7.1</a:t>
            </a:r>
            <a:endParaRPr lang="ja-JP" altLang="en-US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Appendix 5:R1-1718295(</a:t>
            </a:r>
            <a:r>
              <a:rPr lang="en-US" dirty="0" err="1"/>
              <a:t>Sequans</a:t>
            </a:r>
            <a:r>
              <a:rPr lang="en-US" dirty="0"/>
              <a:t>)</a:t>
            </a:r>
          </a:p>
        </p:txBody>
      </p:sp>
      <p:pic>
        <p:nvPicPr>
          <p:cNvPr id="1026" name="Picture 2" descr="C:\Users\w00367682\AppData\Roaming\eSpace_Desktop\UserData\w00367682\imagefiles\4CF05A1F-8F56-48E5-AAA5-D3240EBDD7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6" y="1844824"/>
            <a:ext cx="10800758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847528" y="5399712"/>
            <a:ext cx="3192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Note: fast fading is not modeled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1724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>
              <a:spcBef>
                <a:spcPts val="2000"/>
              </a:spcBef>
            </a:pPr>
            <a:r>
              <a:rPr lang="en-US" sz="2000" dirty="0"/>
              <a:t>Due to the line-of-sight propagation condition for aerial UE above BS height, the UL transmission of aerial UE increase the interference to  terrestrial UEs. And RAN1 agreed to use effective </a:t>
            </a:r>
            <a:r>
              <a:rPr lang="en-US" sz="2000" dirty="0" err="1"/>
              <a:t>IoT</a:t>
            </a:r>
            <a:r>
              <a:rPr lang="en-US" sz="2000" dirty="0"/>
              <a:t> as KPI to evaluate the UL interference</a:t>
            </a:r>
          </a:p>
          <a:p>
            <a:pPr hangingPunct="0">
              <a:spcBef>
                <a:spcPts val="2000"/>
              </a:spcBef>
            </a:pPr>
            <a:r>
              <a:rPr lang="en-US" sz="2000" dirty="0"/>
              <a:t>Based on the agreed evaluation assumptions, multiple companies provide results for UL </a:t>
            </a:r>
            <a:r>
              <a:rPr lang="en-US" sz="2000" dirty="0" err="1"/>
              <a:t>IoT</a:t>
            </a:r>
            <a:r>
              <a:rPr lang="en-US" sz="2000" dirty="0"/>
              <a:t> in scenario UMA-AV, the results can be found in Annex.</a:t>
            </a:r>
          </a:p>
          <a:p>
            <a:pPr hangingPunct="0">
              <a:spcBef>
                <a:spcPts val="2000"/>
              </a:spcBef>
            </a:pPr>
            <a:endParaRPr lang="en-US" sz="2000" dirty="0"/>
          </a:p>
          <a:p>
            <a:pPr lvl="1"/>
            <a:endParaRPr lang="en-US" sz="2000" dirty="0"/>
          </a:p>
          <a:p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3276788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836712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836712"/>
            <a:ext cx="10972800" cy="5616624"/>
          </a:xfrm>
        </p:spPr>
        <p:txBody>
          <a:bodyPr>
            <a:noAutofit/>
          </a:bodyPr>
          <a:lstStyle/>
          <a:p>
            <a:pPr hangingPunct="0">
              <a:spcBef>
                <a:spcPts val="2000"/>
              </a:spcBef>
            </a:pPr>
            <a:r>
              <a:rPr lang="en-GB" sz="2400" dirty="0"/>
              <a:t>For aerial UE uniformly distributed between 1.5 m and 300 m in </a:t>
            </a:r>
            <a:r>
              <a:rPr lang="en-GB" sz="2400" dirty="0" err="1"/>
              <a:t>UMa</a:t>
            </a:r>
            <a:r>
              <a:rPr lang="en-GB" sz="2400" dirty="0"/>
              <a:t>-AV, it is observed from the UL effective </a:t>
            </a:r>
            <a:r>
              <a:rPr lang="en-GB" sz="2400" dirty="0" err="1"/>
              <a:t>IoT</a:t>
            </a:r>
            <a:r>
              <a:rPr lang="en-GB" sz="2400" dirty="0"/>
              <a:t> results </a:t>
            </a:r>
            <a:r>
              <a:rPr lang="en-GB" sz="2400" dirty="0" smtClean="0"/>
              <a:t>that</a:t>
            </a:r>
            <a:endParaRPr lang="en-GB" sz="2400" strike="sngStrike" dirty="0" smtClean="0"/>
          </a:p>
          <a:p>
            <a:pPr lvl="1" hangingPunct="0">
              <a:spcBef>
                <a:spcPts val="2000"/>
              </a:spcBef>
            </a:pPr>
            <a:r>
              <a:rPr lang="en-GB" sz="2000" dirty="0" smtClean="0"/>
              <a:t>The presence of aerial UEs increases the UL effective </a:t>
            </a:r>
            <a:r>
              <a:rPr lang="en-GB" sz="2000" dirty="0" err="1" smtClean="0"/>
              <a:t>IoT</a:t>
            </a:r>
            <a:r>
              <a:rPr lang="en-GB" sz="2000" dirty="0" smtClean="0"/>
              <a:t> of both aerial UE and terrestrial UE</a:t>
            </a:r>
          </a:p>
          <a:p>
            <a:pPr lvl="1" hangingPunct="0">
              <a:spcBef>
                <a:spcPts val="2000"/>
              </a:spcBef>
            </a:pPr>
            <a:r>
              <a:rPr lang="en-GB" sz="2000" dirty="0" smtClean="0"/>
              <a:t>The </a:t>
            </a:r>
            <a:r>
              <a:rPr lang="en-GB" sz="2000" dirty="0"/>
              <a:t>UL effective IoT of both </a:t>
            </a:r>
            <a:r>
              <a:rPr lang="en-GB" altLang="zh-CN" sz="2000" dirty="0"/>
              <a:t>aerial UE and terrestrial UE increases when the density of aerial UE become larger</a:t>
            </a:r>
          </a:p>
          <a:p>
            <a:pPr lvl="2"/>
            <a:r>
              <a:rPr lang="en-US" altLang="zh-CN" sz="2000" dirty="0"/>
              <a:t>At 20% RU, compared to baseline Case 1 for terrestrial UE </a:t>
            </a:r>
          </a:p>
          <a:p>
            <a:pPr lvl="3"/>
            <a:r>
              <a:rPr lang="en-US" altLang="zh-CN" dirty="0"/>
              <a:t>Source 3 shows </a:t>
            </a:r>
            <a:r>
              <a:rPr lang="en-US" altLang="zh-CN" dirty="0" smtClean="0"/>
              <a:t>[8.99dB</a:t>
            </a:r>
            <a:r>
              <a:rPr lang="en-US" altLang="zh-CN" dirty="0"/>
              <a:t>] fifty percentile UL effective IoT increase </a:t>
            </a:r>
            <a:r>
              <a:rPr lang="en-US" altLang="zh-CN" dirty="0" smtClean="0"/>
              <a:t>and </a:t>
            </a:r>
            <a:r>
              <a:rPr lang="en-US" altLang="zh-CN" dirty="0"/>
              <a:t>[1.25dB] five percentile effective IoT increase  in Case 5</a:t>
            </a:r>
          </a:p>
          <a:p>
            <a:pPr lvl="3"/>
            <a:r>
              <a:rPr lang="en-US" altLang="zh-CN" dirty="0"/>
              <a:t>Source 4 shows </a:t>
            </a:r>
            <a:r>
              <a:rPr lang="en-US" altLang="zh-CN" dirty="0" smtClean="0"/>
              <a:t>[2.22dB</a:t>
            </a:r>
            <a:r>
              <a:rPr lang="en-US" altLang="zh-CN" dirty="0"/>
              <a:t>] fifty percentile UL effective IoT increase </a:t>
            </a:r>
            <a:r>
              <a:rPr lang="en-US" altLang="zh-CN" dirty="0" smtClean="0"/>
              <a:t>and </a:t>
            </a:r>
            <a:r>
              <a:rPr lang="en-US" altLang="zh-CN" dirty="0"/>
              <a:t>[0.36dB] five percentile effective IoT increase  in Case 5</a:t>
            </a:r>
          </a:p>
          <a:p>
            <a:pPr lvl="2"/>
            <a:r>
              <a:rPr lang="en-US" altLang="zh-CN" sz="2000" dirty="0"/>
              <a:t>At 20% RU, compared to Case 3 for aerial UE </a:t>
            </a:r>
          </a:p>
          <a:p>
            <a:pPr lvl="3"/>
            <a:r>
              <a:rPr lang="en-US" altLang="zh-CN" dirty="0"/>
              <a:t>Source 3 shows </a:t>
            </a:r>
            <a:r>
              <a:rPr lang="en-US" altLang="zh-CN" dirty="0" smtClean="0"/>
              <a:t>[8.64dB</a:t>
            </a:r>
            <a:r>
              <a:rPr lang="en-US" altLang="zh-CN" dirty="0"/>
              <a:t>] fifty percentile UL effective IoT increase and </a:t>
            </a:r>
            <a:r>
              <a:rPr lang="en-US" altLang="zh-CN" dirty="0" smtClean="0"/>
              <a:t>[1.17dB</a:t>
            </a:r>
            <a:r>
              <a:rPr lang="en-US" altLang="zh-CN" dirty="0"/>
              <a:t>] five percentile effective IoT increase  in Case 5</a:t>
            </a:r>
          </a:p>
          <a:p>
            <a:pPr lvl="3"/>
            <a:r>
              <a:rPr lang="en-US" altLang="zh-CN" dirty="0"/>
              <a:t>Source 4 shows </a:t>
            </a:r>
            <a:r>
              <a:rPr lang="en-US" altLang="zh-CN" dirty="0" smtClean="0"/>
              <a:t>[2.68dB</a:t>
            </a:r>
            <a:r>
              <a:rPr lang="en-US" altLang="zh-CN" dirty="0"/>
              <a:t>] fifty percentile UL effective IoT increase and </a:t>
            </a:r>
            <a:r>
              <a:rPr lang="en-US" altLang="zh-CN" dirty="0" smtClean="0"/>
              <a:t>[0.12dB</a:t>
            </a:r>
            <a:r>
              <a:rPr lang="en-US" altLang="zh-CN" dirty="0"/>
              <a:t>] five percentile effective IoT increase  in Case 5</a:t>
            </a:r>
          </a:p>
        </p:txBody>
      </p:sp>
    </p:spTree>
    <p:extLst>
      <p:ext uri="{BB962C8B-B14F-4D97-AF65-F5344CB8AC3E}">
        <p14:creationId xmlns:p14="http://schemas.microsoft.com/office/powerpoint/2010/main" val="1922642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836712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836712"/>
            <a:ext cx="10972800" cy="5616624"/>
          </a:xfrm>
        </p:spPr>
        <p:txBody>
          <a:bodyPr>
            <a:noAutofit/>
          </a:bodyPr>
          <a:lstStyle/>
          <a:p>
            <a:pPr lvl="2"/>
            <a:endParaRPr lang="en-US" altLang="zh-CN" sz="2000" dirty="0">
              <a:solidFill>
                <a:srgbClr val="FF0000"/>
              </a:solidFill>
            </a:endParaRPr>
          </a:p>
          <a:p>
            <a:pPr lvl="1"/>
            <a:r>
              <a:rPr lang="en-GB" altLang="zh-CN" dirty="0"/>
              <a:t>The </a:t>
            </a:r>
            <a:r>
              <a:rPr lang="en-GB" altLang="zh-CN" dirty="0" err="1"/>
              <a:t>IoT</a:t>
            </a:r>
            <a:r>
              <a:rPr lang="en-GB" altLang="zh-CN" dirty="0"/>
              <a:t> of both aerial UE and terrestrial UE increases when the density of aerial UE become larger(cont’d)</a:t>
            </a:r>
            <a:endParaRPr lang="en-US" altLang="zh-CN" sz="2000" dirty="0"/>
          </a:p>
          <a:p>
            <a:pPr lvl="2"/>
            <a:r>
              <a:rPr lang="en-US" altLang="zh-CN" sz="2000" dirty="0"/>
              <a:t>At 50% RU, compared to baseline Case 1 for terrestrial UE </a:t>
            </a:r>
          </a:p>
          <a:p>
            <a:pPr lvl="3"/>
            <a:r>
              <a:rPr lang="en-US" altLang="zh-CN" dirty="0"/>
              <a:t>Source 3 shows </a:t>
            </a:r>
            <a:r>
              <a:rPr lang="en-US" altLang="zh-CN" dirty="0" smtClean="0"/>
              <a:t>[14.95dB] </a:t>
            </a:r>
            <a:r>
              <a:rPr lang="en-US" altLang="zh-CN" dirty="0"/>
              <a:t>fifty percentile effective UL IoT increase and </a:t>
            </a:r>
            <a:r>
              <a:rPr lang="en-US" altLang="zh-CN" dirty="0" smtClean="0"/>
              <a:t>[10.5dB] </a:t>
            </a:r>
            <a:r>
              <a:rPr lang="en-US" altLang="zh-CN" dirty="0"/>
              <a:t>five percentile UL effective IoT increase  in Case 5</a:t>
            </a:r>
          </a:p>
          <a:p>
            <a:pPr lvl="3"/>
            <a:r>
              <a:rPr lang="en-US" altLang="zh-CN" dirty="0"/>
              <a:t>Source 4 shows </a:t>
            </a:r>
            <a:r>
              <a:rPr lang="en-US" altLang="zh-CN" dirty="0" smtClean="0"/>
              <a:t>[3.8dB] </a:t>
            </a:r>
            <a:r>
              <a:rPr lang="en-US" altLang="zh-CN" dirty="0"/>
              <a:t>fifty percentile effective UL IoT increase and </a:t>
            </a:r>
            <a:r>
              <a:rPr lang="en-US" altLang="zh-CN" dirty="0" smtClean="0"/>
              <a:t>[1.36dB] </a:t>
            </a:r>
            <a:r>
              <a:rPr lang="en-US" altLang="zh-CN" dirty="0"/>
              <a:t>five percentile UL effective IoT increase  in Case 5</a:t>
            </a:r>
          </a:p>
          <a:p>
            <a:pPr lvl="2"/>
            <a:r>
              <a:rPr lang="en-US" altLang="zh-CN" sz="2000" dirty="0"/>
              <a:t>At 50% RU, compared to Case 3 for aerial UE </a:t>
            </a:r>
          </a:p>
          <a:p>
            <a:pPr lvl="3"/>
            <a:r>
              <a:rPr lang="en-US" altLang="zh-CN" dirty="0"/>
              <a:t>Source 3 </a:t>
            </a:r>
            <a:r>
              <a:rPr lang="en-US" altLang="zh-CN" dirty="0" smtClean="0"/>
              <a:t>shows [12.81dB] </a:t>
            </a:r>
            <a:r>
              <a:rPr lang="en-US" altLang="zh-CN" dirty="0"/>
              <a:t>fifty percentile effective UL IoT increase </a:t>
            </a:r>
            <a:r>
              <a:rPr lang="en-US" altLang="zh-CN" dirty="0" smtClean="0"/>
              <a:t>and [10.24dB] </a:t>
            </a:r>
            <a:r>
              <a:rPr lang="en-US" altLang="zh-CN" dirty="0"/>
              <a:t>five percentile UL effective IoT increase  in Case 5</a:t>
            </a:r>
          </a:p>
          <a:p>
            <a:pPr lvl="3"/>
            <a:r>
              <a:rPr lang="en-US" altLang="zh-CN" dirty="0"/>
              <a:t>Source 4 </a:t>
            </a:r>
            <a:r>
              <a:rPr lang="en-US" altLang="zh-CN" dirty="0" smtClean="0"/>
              <a:t>shows [5.37dB] </a:t>
            </a:r>
            <a:r>
              <a:rPr lang="en-US" altLang="zh-CN" dirty="0"/>
              <a:t>fifty percentile effective UL IoT increase and </a:t>
            </a:r>
            <a:r>
              <a:rPr lang="en-US" altLang="zh-CN" dirty="0" smtClean="0"/>
              <a:t>[0.55dB] </a:t>
            </a:r>
            <a:r>
              <a:rPr lang="en-US" altLang="zh-CN" dirty="0"/>
              <a:t>five percentile UL effective IoT increase  in Case 5</a:t>
            </a:r>
          </a:p>
        </p:txBody>
      </p:sp>
    </p:spTree>
    <p:extLst>
      <p:ext uri="{BB962C8B-B14F-4D97-AF65-F5344CB8AC3E}">
        <p14:creationId xmlns:p14="http://schemas.microsoft.com/office/powerpoint/2010/main" val="2935937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Appendix 1-1: R1-1718256(Huawei, HiSilicon)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9600" y="1585935"/>
            <a:ext cx="4142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OLPC Parameters: Po=-85dBm, alpha=0.8</a:t>
            </a:r>
          </a:p>
        </p:txBody>
      </p:sp>
      <p:pic>
        <p:nvPicPr>
          <p:cNvPr id="1028" name="Picture 4" descr="C:\Users\w00367682\AppData\Roaming\eSpace_Desktop\UserData\w00367682\imagefiles\937A897A-9778-435E-8771-55CB13BD4DD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566" y="2276872"/>
            <a:ext cx="10423425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"/>
          <p:cNvSpPr txBox="1"/>
          <p:nvPr/>
        </p:nvSpPr>
        <p:spPr>
          <a:xfrm>
            <a:off x="609600" y="1955267"/>
            <a:ext cx="3192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Note: fast fading is not modeled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111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Appendix </a:t>
            </a:r>
            <a:r>
              <a:rPr lang="en-US" altLang="zh-CN" dirty="0"/>
              <a:t>1-2</a:t>
            </a:r>
            <a:r>
              <a:rPr lang="en-US" dirty="0"/>
              <a:t>: R1-1718256(Huawei, HiSilicon)</a:t>
            </a:r>
          </a:p>
        </p:txBody>
      </p:sp>
      <p:pic>
        <p:nvPicPr>
          <p:cNvPr id="1026" name="Picture 2" descr="C:\Users\w00367682\AppData\Roaming\eSpace_Desktop\UserData\w00367682\imagefiles\220A1FC2-9665-49CD-8E94-177E8A19469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04864"/>
            <a:ext cx="1091796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609600" y="1585935"/>
            <a:ext cx="4142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OLPC Parameters: Po=-85dBm, alpha=0.8</a:t>
            </a:r>
          </a:p>
        </p:txBody>
      </p:sp>
      <p:sp>
        <p:nvSpPr>
          <p:cNvPr id="5" name="文本框 2"/>
          <p:cNvSpPr txBox="1"/>
          <p:nvPr/>
        </p:nvSpPr>
        <p:spPr>
          <a:xfrm>
            <a:off x="609600" y="1861729"/>
            <a:ext cx="3192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Note: fast fading is not modeled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7043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Appendix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/>
              <a:t>2</a:t>
            </a:r>
            <a:r>
              <a:rPr lang="en-US" dirty="0"/>
              <a:t>: R1-1718174 (NTT DOCOMO)</a:t>
            </a:r>
          </a:p>
        </p:txBody>
      </p:sp>
      <p:pic>
        <p:nvPicPr>
          <p:cNvPr id="2052" name="Picture 4" descr="C:\Users\w00367682\AppData\Roaming\eSpace_Desktop\UserData\w00367682\imagefiles\D22AB85B-6182-437E-83B5-B728BDBE886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69" y="2348880"/>
            <a:ext cx="1113474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609600" y="1687213"/>
            <a:ext cx="45924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OLPC Parameters: Po=-85dBm, alpha=0.8</a:t>
            </a:r>
          </a:p>
          <a:p>
            <a:r>
              <a:rPr lang="en-US" altLang="zh-CN" dirty="0"/>
              <a:t>Fast fading channel model: CDL-D based model</a:t>
            </a:r>
          </a:p>
        </p:txBody>
      </p:sp>
    </p:spTree>
    <p:extLst>
      <p:ext uri="{BB962C8B-B14F-4D97-AF65-F5344CB8AC3E}">
        <p14:creationId xmlns:p14="http://schemas.microsoft.com/office/powerpoint/2010/main" val="2604794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Appendix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/>
              <a:t>3</a:t>
            </a:r>
            <a:r>
              <a:rPr lang="en-US" dirty="0"/>
              <a:t>: R1-1718019 (ZTE, </a:t>
            </a:r>
            <a:r>
              <a:rPr lang="en-US" dirty="0" err="1"/>
              <a:t>Sanechips</a:t>
            </a:r>
            <a:r>
              <a:rPr lang="en-US" dirty="0"/>
              <a:t>)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09600" y="1687213"/>
            <a:ext cx="41381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OLPC Parameters: Po= -80 </a:t>
            </a:r>
            <a:r>
              <a:rPr lang="en-US" altLang="zh-CN" dirty="0" err="1"/>
              <a:t>dBm</a:t>
            </a:r>
            <a:r>
              <a:rPr lang="en-US" altLang="zh-CN" dirty="0"/>
              <a:t>, alpha=0.7</a:t>
            </a:r>
          </a:p>
          <a:p>
            <a:r>
              <a:rPr lang="en-US" altLang="zh-CN" dirty="0"/>
              <a:t>Fast fading channel model: </a:t>
            </a:r>
          </a:p>
        </p:txBody>
      </p:sp>
      <p:pic>
        <p:nvPicPr>
          <p:cNvPr id="3074" name="Picture 2" descr="C:\Users\w00367682\AppData\Roaming\eSpace_Desktop\UserData\w00367682\imagefiles\3AD6CAAD-45A7-47DB-98F0-D7172FEED7A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30" y="2333544"/>
            <a:ext cx="10729656" cy="397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6986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Appendix 4: R1-1718795 (Ericsson)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09600" y="1227078"/>
            <a:ext cx="45924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OLPC Parameters: Po= -85 </a:t>
            </a:r>
            <a:r>
              <a:rPr lang="en-US" altLang="zh-CN" dirty="0" err="1"/>
              <a:t>dBm</a:t>
            </a:r>
            <a:r>
              <a:rPr lang="en-US" altLang="zh-CN" dirty="0"/>
              <a:t>, alpha=0.8</a:t>
            </a:r>
          </a:p>
          <a:p>
            <a:r>
              <a:rPr lang="en-US" altLang="zh-CN" dirty="0"/>
              <a:t>Fast fading channel model: CDL-D based model</a:t>
            </a:r>
          </a:p>
        </p:txBody>
      </p:sp>
      <p:pic>
        <p:nvPicPr>
          <p:cNvPr id="4098" name="Picture 2" descr="C:\Users\w00367682\AppData\Roaming\eSpace_Desktop\UserData\w00367682\imagefiles\4BAF683E-237D-4D8F-8B5D-59EA3930E21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102" y="1873409"/>
            <a:ext cx="7943850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w00367682\AppData\Roaming\eSpace_Desktop\UserData\w00367682\imagefiles\85610803-468F-46FA-B67E-59558EBB1D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102" y="4046361"/>
            <a:ext cx="5534025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0897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14911</TotalTime>
  <Words>560</Words>
  <Application>Microsoft Office PowerPoint</Application>
  <PresentationFormat>宽屏</PresentationFormat>
  <Paragraphs>46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ＭＳ Ｐゴシック</vt:lpstr>
      <vt:lpstr>宋体</vt:lpstr>
      <vt:lpstr>Arial</vt:lpstr>
      <vt:lpstr>Calibri</vt:lpstr>
      <vt:lpstr>Office Theme</vt:lpstr>
      <vt:lpstr>WF on interference problem statement in the UL of aerial scenarios</vt:lpstr>
      <vt:lpstr>Background</vt:lpstr>
      <vt:lpstr>Proposal</vt:lpstr>
      <vt:lpstr>Proposal</vt:lpstr>
      <vt:lpstr>Appendix 1-1: R1-1718256(Huawei, HiSilicon)</vt:lpstr>
      <vt:lpstr>Appendix 1-2: R1-1718256(Huawei, HiSilicon)</vt:lpstr>
      <vt:lpstr>Appendix 2: R1-1718174 (NTT DOCOMO)</vt:lpstr>
      <vt:lpstr>Appendix 3: R1-1718019 (ZTE, Sanechips)</vt:lpstr>
      <vt:lpstr>Appendix 4: R1-1718795 (Ericsson)</vt:lpstr>
      <vt:lpstr>Appendix 5:R1-1718295(Sequans)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OTDOA enhancements for FeMTC</dc:title>
  <dc:creator>Xingqin Lin</dc:creator>
  <cp:lastModifiedBy>wunanlong</cp:lastModifiedBy>
  <cp:revision>1556</cp:revision>
  <dcterms:created xsi:type="dcterms:W3CDTF">2015-04-22T00:12:23Z</dcterms:created>
  <dcterms:modified xsi:type="dcterms:W3CDTF">2017-10-10T07:31:09Z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