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3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2" d="100"/>
          <a:sy n="72" d="100"/>
        </p:scale>
        <p:origin x="1542" y="72"/>
      </p:cViewPr>
      <p:guideLst>
        <p:guide orient="horz" pos="2187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2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3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WF on remaining details on Codebook Subset Restriction for Type I Single-Panel codebook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10"/>
            <a:ext cx="68637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2400" dirty="0">
                <a:sym typeface="+mn-ea"/>
              </a:rPr>
              <a:t>Ericsson, Intel Corporation, Samsung, CATT, </a:t>
            </a:r>
            <a:r>
              <a:rPr lang="en-US" sz="2400">
                <a:sym typeface="+mn-ea"/>
              </a:rPr>
              <a:t>LG Electronics, ...</a:t>
            </a:r>
            <a:endParaRPr lang="en-US" altLang="en-GB" sz="2400" b="0" dirty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/>
              <a:t>3GPP TSG RAN WG1 </a:t>
            </a:r>
            <a:r>
              <a:rPr lang="en-US" altLang="en-GB" sz="2000" dirty="0"/>
              <a:t>Meeting #90bis</a:t>
            </a:r>
            <a:r>
              <a:rPr lang="en-GB" altLang="zh-CN" sz="2000" dirty="0"/>
              <a:t>                                   R1</a:t>
            </a:r>
            <a:r>
              <a:rPr lang="en-US" altLang="en-GB" sz="2000" dirty="0"/>
              <a:t>-1</a:t>
            </a:r>
            <a:r>
              <a:rPr lang="en-US" sz="2000" dirty="0"/>
              <a:t>718869</a:t>
            </a:r>
            <a:endParaRPr lang="en-US" altLang="en-GB" sz="2000" dirty="0"/>
          </a:p>
          <a:p>
            <a:r>
              <a:rPr lang="en-US" altLang="en-GB" sz="2000" dirty="0"/>
              <a:t>Prague</a:t>
            </a:r>
            <a:r>
              <a:rPr lang="en-GB" altLang="zh-CN" sz="2000" dirty="0"/>
              <a:t>, </a:t>
            </a:r>
            <a:r>
              <a:rPr lang="en-US" altLang="en-GB" sz="2000" dirty="0"/>
              <a:t>Czech Republic,</a:t>
            </a:r>
            <a:r>
              <a:rPr lang="en-GB" altLang="zh-CN" sz="2000" dirty="0"/>
              <a:t> </a:t>
            </a:r>
            <a:r>
              <a:rPr lang="en-US" altLang="en-GB" sz="2000" dirty="0"/>
              <a:t>9th</a:t>
            </a:r>
            <a:r>
              <a:rPr lang="en-GB" altLang="zh-CN" sz="2000" dirty="0"/>
              <a:t> – </a:t>
            </a:r>
            <a:r>
              <a:rPr lang="en-US" altLang="en-GB" sz="2000" dirty="0"/>
              <a:t>13th</a:t>
            </a:r>
            <a:r>
              <a:rPr lang="en-GB" altLang="zh-CN" sz="2000" dirty="0"/>
              <a:t> </a:t>
            </a:r>
            <a:r>
              <a:rPr lang="en-US" altLang="en-GB" sz="2000" dirty="0"/>
              <a:t>October</a:t>
            </a:r>
            <a:r>
              <a:rPr lang="en-GB" altLang="zh-CN" sz="2000" dirty="0"/>
              <a:t> 2017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/>
              <a:t>Agenda Item: 7</a:t>
            </a:r>
            <a:r>
              <a:rPr lang="en-US" altLang="zh-CN" sz="2000" dirty="0"/>
              <a:t>.2.2.2</a:t>
            </a:r>
            <a:endParaRPr lang="en-US" altLang="ja-JP" sz="2000" dirty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843117"/>
            <a:ext cx="8852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342900" algn="just" eaLnBrk="1" hangingPunct="1"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was agreed in RAN1#90 and RAN1#90-AH3 regarding codebook subset restriction (CBSR) for</a:t>
            </a:r>
            <a:endParaRPr lang="en-GB" altLang="ja-JP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7800" y="1243227"/>
                <a:ext cx="8848090" cy="5317490"/>
              </a:xfrm>
            </p:spPr>
            <p:txBody>
              <a:bodyPr>
                <a:normAutofit/>
              </a:bodyPr>
              <a:lstStyle/>
              <a:p>
                <a:pPr lvl="0"/>
                <a:endParaRPr lang="en-US" dirty="0"/>
              </a:p>
              <a:p>
                <a:pPr lvl="0"/>
                <a:r>
                  <a:rPr lang="en-US" dirty="0"/>
                  <a:t>Codebook subset restriction (CSR) is supported for Type I single-panel</a:t>
                </a:r>
              </a:p>
              <a:p>
                <a:pPr lvl="1"/>
                <a:r>
                  <a:rPr lang="en-US" dirty="0"/>
                  <a:t>CSR supports DFT beam restriction and rank restriction</a:t>
                </a:r>
              </a:p>
              <a:p>
                <a:pPr lvl="1"/>
                <a:r>
                  <a:rPr lang="en-US" dirty="0"/>
                  <a:t>Beam restriction is bitmap of length N</a:t>
                </a:r>
                <a:r>
                  <a:rPr lang="en-US" baseline="-25000" dirty="0"/>
                  <a:t>1</a:t>
                </a:r>
                <a:r>
                  <a:rPr lang="en-US" dirty="0"/>
                  <a:t>O</a:t>
                </a:r>
                <a:r>
                  <a:rPr lang="en-US" baseline="-25000" dirty="0"/>
                  <a:t>1</a:t>
                </a:r>
                <a:r>
                  <a:rPr lang="en-US" dirty="0"/>
                  <a:t>N</a:t>
                </a:r>
                <a:r>
                  <a:rPr lang="en-US" baseline="-25000" dirty="0"/>
                  <a:t>2</a:t>
                </a:r>
                <a:r>
                  <a:rPr lang="en-US" dirty="0"/>
                  <a:t>O</a:t>
                </a:r>
                <a:r>
                  <a:rPr lang="en-US" baseline="-25000" dirty="0"/>
                  <a:t>2</a:t>
                </a:r>
                <a:r>
                  <a:rPr lang="en-US" dirty="0"/>
                  <a:t> where each bit is associated with DFT beam</a:t>
                </a:r>
              </a:p>
              <a:p>
                <a:pPr lvl="2"/>
                <a:r>
                  <a:rPr lang="en-US" dirty="0"/>
                  <a:t>If a PMI is comprising of at least one restricted DFT beam, this PMI is considered as restricted</a:t>
                </a:r>
              </a:p>
              <a:p>
                <a:pPr lvl="2"/>
                <a:r>
                  <a:rPr lang="en-US" dirty="0"/>
                  <a:t>FFS:  Beam restriction for rank 3-4 codebooks for 16,24 and 32 ports</a:t>
                </a:r>
              </a:p>
              <a:p>
                <a:pPr lvl="0"/>
                <a:r>
                  <a:rPr lang="en-US" dirty="0"/>
                  <a:t>Type I SP, rank 3-4 codebooks for 16, 24, and 32 ports</a:t>
                </a:r>
              </a:p>
              <a:p>
                <a:pPr lvl="1"/>
                <a:r>
                  <a:rPr lang="en-US" dirty="0"/>
                  <a:t>Use single bitfield, determine restricted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/>
                  <a:t> depending on restricted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>
                    <a:highlight>
                      <a:srgbClr val="FFFF00"/>
                    </a:highlight>
                  </a:rPr>
                  <a:t>FFS details</a:t>
                </a:r>
                <a:r>
                  <a:rPr lang="en-US" dirty="0"/>
                  <a:t>	</a:t>
                </a:r>
              </a:p>
              <a:p>
                <a:pPr marL="176530" lvl="2" indent="-176530">
                  <a:spcBef>
                    <a:spcPts val="0"/>
                  </a:spcBef>
                  <a:spcAft>
                    <a:spcPts val="600"/>
                  </a:spcAft>
                  <a:buClr>
                    <a:srgbClr val="00A9D4"/>
                  </a:buClr>
                  <a:buFont typeface="Arial" panose="020B0604020202020204" pitchFamily="34" charset="0"/>
                  <a:buChar char="›"/>
                </a:pPr>
                <a:endParaRPr lang="en-US" altLang="zh-CN" sz="1800" i="1" dirty="0">
                  <a:solidFill>
                    <a:srgbClr val="080808"/>
                  </a:solidFill>
                  <a:latin typeface="Times New Roman" panose="02020603050405020304" pitchFamily="18" charset="0"/>
                  <a:sym typeface="Wingdings" panose="05000000000000000000" pitchFamily="2" charset="2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7800" y="1243227"/>
                <a:ext cx="8848090" cy="5317490"/>
              </a:xfrm>
              <a:blipFill>
                <a:blip r:embed="rId3"/>
                <a:stretch>
                  <a:fillRect l="-758" r="-3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728869" y="1179443"/>
                <a:ext cx="7606748" cy="19382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lvl="0" indent="-342900">
                  <a:lnSpc>
                    <a:spcPct val="115000"/>
                  </a:lnSpc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2000" b="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For Type I SP, rank 3-4 codebooks for 16, 24, and 32 ports</a:t>
                </a:r>
                <a:endParaRPr lang="en-US" sz="1600" b="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742950" lvl="1" indent="-285750">
                  <a:lnSpc>
                    <a:spcPct val="115000"/>
                  </a:lnSpc>
                  <a:spcAft>
                    <a:spcPts val="0"/>
                  </a:spcAft>
                  <a:buFont typeface="Courier New" panose="02070309020205020404" pitchFamily="49" charset="0"/>
                  <a:buChar char="o"/>
                </a:pPr>
                <a:r>
                  <a:rPr lang="en-US" sz="2000" b="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Use single bitfield to determine restricted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20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accPr>
                          <m:e>
                            <m:r>
                              <a:rPr lang="en-US" sz="20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𝑣</m:t>
                            </m:r>
                          </m:e>
                        </m:acc>
                      </m:e>
                      <m:sub>
                        <m:sSub>
                          <m:sSubPr>
                            <m:ctrlPr>
                              <a:rPr lang="en-US" sz="20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sSubPr>
                          <m:e>
                            <m:r>
                              <a:rPr lang="en-US" sz="20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𝑙</m:t>
                            </m:r>
                          </m:e>
                          <m:sub>
                            <m:r>
                              <a:rPr lang="en-US" sz="20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2</m:t>
                            </m:r>
                          </m:sub>
                        </m:sSub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2000" b="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depending on restricted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𝑣</m:t>
                        </m:r>
                      </m:e>
                      <m:sub>
                        <m:sSub>
                          <m:sSubPr>
                            <m:ctrlPr>
                              <a:rPr lang="en-US" sz="20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sSubPr>
                          <m:e>
                            <m:r>
                              <a:rPr lang="en-US" sz="20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𝑙</m:t>
                            </m:r>
                          </m:e>
                          <m:sub>
                            <m:r>
                              <a:rPr lang="en-US" sz="20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1</m:t>
                            </m:r>
                          </m:sub>
                        </m:sSub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𝑚</m:t>
                        </m:r>
                      </m:sub>
                    </m:sSub>
                  </m:oMath>
                </a14:m>
                <a:endParaRPr lang="en-US" sz="1600" b="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1143000" lvl="2" indent="-228600" algn="just">
                  <a:lnSpc>
                    <a:spcPct val="115000"/>
                  </a:lnSpc>
                  <a:spcAft>
                    <a:spcPts val="0"/>
                  </a:spcAft>
                  <a:buFont typeface="Wingdings" panose="05000000000000000000" pitchFamily="2" charset="2"/>
                  <a:buChar char=""/>
                  <a:tabLst>
                    <a:tab pos="2700655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20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000" b="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𝑙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2000" b="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is restricted if at least one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𝑙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+1,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r>
                      <a:rPr lang="en-US" sz="2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sSub>
                      <m:sSubPr>
                        <m:ctrlP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𝑙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−1,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r>
                      <a:rPr lang="en-US" sz="2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sSub>
                      <m:sSubPr>
                        <m:ctrlP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𝑙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2000" b="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is restricted</a:t>
                </a:r>
                <a:endParaRPr lang="en-US" sz="2000" b="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869" y="1179443"/>
                <a:ext cx="7606748" cy="1938223"/>
              </a:xfrm>
              <a:prstGeom prst="rect">
                <a:avLst/>
              </a:prstGeom>
              <a:blipFill>
                <a:blip r:embed="rId3"/>
                <a:stretch>
                  <a:fillRect l="-882" t="-1258" r="-1684" b="-34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526</TotalTime>
  <Words>207</Words>
  <Application>Microsoft Office PowerPoint</Application>
  <PresentationFormat>On-screen Show (4:3)</PresentationFormat>
  <Paragraphs>24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6" baseType="lpstr">
      <vt:lpstr>MS PGothic</vt:lpstr>
      <vt:lpstr>宋体</vt:lpstr>
      <vt:lpstr>宋体</vt:lpstr>
      <vt:lpstr>Arial</vt:lpstr>
      <vt:lpstr>Calibri</vt:lpstr>
      <vt:lpstr>Cambria Math</vt:lpstr>
      <vt:lpstr>Courier New</vt:lpstr>
      <vt:lpstr>Symbol</vt:lpstr>
      <vt:lpstr>Times New Roman</vt:lpstr>
      <vt:lpstr>Wingdings</vt:lpstr>
      <vt:lpstr>FinalPowerpoint</vt:lpstr>
      <vt:lpstr>Custom Design</vt:lpstr>
      <vt:lpstr>1_Custom Design</vt:lpstr>
      <vt:lpstr>WF on remaining details on Codebook Subset Restriction for Type I Single-Panel codebook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sebastian.faxer@ericsson.com</dc:creator>
  <cp:lastModifiedBy>Sebastian Faxér</cp:lastModifiedBy>
  <cp:revision>2621</cp:revision>
  <dcterms:created xsi:type="dcterms:W3CDTF">2007-12-19T20:51:00Z</dcterms:created>
  <dcterms:modified xsi:type="dcterms:W3CDTF">2017-10-10T14:35:47Z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