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2" r:id="rId4"/>
    <p:sldId id="263" r:id="rId5"/>
    <p:sldId id="258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68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C3707-1199-42D5-81BF-D1DF7BECDB6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67D1E-7FEA-4AB4-A74D-BDC358132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1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Way Forward on Channel Coding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>
                <a:solidFill>
                  <a:schemeClr val="tx1"/>
                </a:solidFill>
              </a:rPr>
              <a:t>Accelercomm</a:t>
            </a:r>
            <a:r>
              <a:rPr lang="en-US" dirty="0">
                <a:solidFill>
                  <a:schemeClr val="tx1"/>
                </a:solidFill>
              </a:rPr>
              <a:t>, CATT, Coherent Logix, Ericsson, Fujitsu, </a:t>
            </a:r>
            <a:r>
              <a:rPr lang="en-US" dirty="0" err="1">
                <a:solidFill>
                  <a:schemeClr val="tx1"/>
                </a:solidFill>
              </a:rPr>
              <a:t>HiSilicon</a:t>
            </a:r>
            <a:r>
              <a:rPr lang="en-US" dirty="0">
                <a:solidFill>
                  <a:schemeClr val="tx1"/>
                </a:solidFill>
              </a:rPr>
              <a:t>, Huawei, Intel, </a:t>
            </a:r>
            <a:r>
              <a:rPr lang="en-US" dirty="0" err="1">
                <a:solidFill>
                  <a:schemeClr val="tx1"/>
                </a:solidFill>
              </a:rPr>
              <a:t>InterDigital</a:t>
            </a:r>
            <a:r>
              <a:rPr lang="en-US" dirty="0">
                <a:solidFill>
                  <a:schemeClr val="tx1"/>
                </a:solidFill>
              </a:rPr>
              <a:t>, LG, </a:t>
            </a:r>
            <a:r>
              <a:rPr lang="en-US" dirty="0" err="1">
                <a:solidFill>
                  <a:schemeClr val="tx1"/>
                </a:solidFill>
              </a:rPr>
              <a:t>MediaTek</a:t>
            </a:r>
            <a:r>
              <a:rPr lang="en-US" dirty="0">
                <a:solidFill>
                  <a:schemeClr val="tx1"/>
                </a:solidFill>
              </a:rPr>
              <a:t>, Nokia, NSB, NTT </a:t>
            </a:r>
            <a:r>
              <a:rPr lang="en-US" dirty="0" err="1">
                <a:solidFill>
                  <a:schemeClr val="tx1"/>
                </a:solidFill>
              </a:rPr>
              <a:t>Docomo</a:t>
            </a:r>
            <a:r>
              <a:rPr lang="en-US" dirty="0">
                <a:solidFill>
                  <a:schemeClr val="tx1"/>
                </a:solidFill>
              </a:rPr>
              <a:t>, Orange, Qualcomm, Samsung, </a:t>
            </a:r>
            <a:r>
              <a:rPr lang="en-US" dirty="0" err="1">
                <a:solidFill>
                  <a:schemeClr val="tx1"/>
                </a:solidFill>
              </a:rPr>
              <a:t>Sanechips</a:t>
            </a:r>
            <a:r>
              <a:rPr lang="en-US" dirty="0">
                <a:solidFill>
                  <a:schemeClr val="tx1"/>
                </a:solidFill>
              </a:rPr>
              <a:t>, Sony, </a:t>
            </a:r>
            <a:r>
              <a:rPr lang="en-US" dirty="0" err="1">
                <a:solidFill>
                  <a:schemeClr val="tx1"/>
                </a:solidFill>
              </a:rPr>
              <a:t>Tsofun</a:t>
            </a:r>
            <a:r>
              <a:rPr lang="en-US" dirty="0">
                <a:solidFill>
                  <a:schemeClr val="tx1"/>
                </a:solidFill>
              </a:rPr>
              <a:t>, Xilinx, ZTE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Satoshi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02818" y="23319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R1-1719253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#90bis</a:t>
            </a: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7.4.4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DE49D-9B65-4028-BA90-0681E9817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7B52D-1757-4CE6-932D-79CBBD45BD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Channel coding for NR started in April 2016 (RAN1-84bis).</a:t>
            </a:r>
          </a:p>
          <a:p>
            <a:r>
              <a:rPr lang="en-US" dirty="0"/>
              <a:t>Many coding schemes were discussed and analyzed.</a:t>
            </a:r>
          </a:p>
          <a:p>
            <a:pPr lvl="1"/>
            <a:r>
              <a:rPr lang="en-US" dirty="0"/>
              <a:t>For control channel: polar codes.</a:t>
            </a:r>
          </a:p>
          <a:p>
            <a:pPr lvl="1"/>
            <a:r>
              <a:rPr lang="en-US" dirty="0"/>
              <a:t>For data channel: LDPC codes.</a:t>
            </a:r>
          </a:p>
          <a:p>
            <a:r>
              <a:rPr lang="en-US" dirty="0"/>
              <a:t>After much study we came to the following conclusion</a:t>
            </a:r>
          </a:p>
        </p:txBody>
      </p:sp>
    </p:spTree>
    <p:extLst>
      <p:ext uri="{BB962C8B-B14F-4D97-AF65-F5344CB8AC3E}">
        <p14:creationId xmlns:p14="http://schemas.microsoft.com/office/powerpoint/2010/main" val="1260534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"/>
            <a:ext cx="8229600" cy="1143000"/>
          </a:xfrm>
        </p:spPr>
        <p:txBody>
          <a:bodyPr/>
          <a:lstStyle/>
          <a:p>
            <a:r>
              <a:rPr lang="en-US" dirty="0"/>
              <a:t>Conclusion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Source Coding is supported in NR</a:t>
            </a:r>
          </a:p>
          <a:p>
            <a:pPr lvl="1"/>
            <a:r>
              <a:rPr lang="en-US" dirty="0"/>
              <a:t>For the information type 1, Lempel-Ziv encoding is applied</a:t>
            </a:r>
          </a:p>
          <a:p>
            <a:pPr lvl="2"/>
            <a:r>
              <a:rPr lang="en-US" dirty="0"/>
              <a:t>Details FFS</a:t>
            </a:r>
          </a:p>
          <a:p>
            <a:pPr lvl="1"/>
            <a:r>
              <a:rPr lang="en-US" dirty="0"/>
              <a:t>For the information type 2, Huffman encoding is applied</a:t>
            </a:r>
          </a:p>
          <a:p>
            <a:pPr lvl="2"/>
            <a:r>
              <a:rPr lang="en-US" dirty="0"/>
              <a:t>Details FFS</a:t>
            </a:r>
          </a:p>
          <a:p>
            <a:endParaRPr lang="en-US" dirty="0"/>
          </a:p>
          <a:p>
            <a:r>
              <a:rPr lang="en-US" dirty="0"/>
              <a:t>CRC length is up to implementation</a:t>
            </a:r>
          </a:p>
          <a:p>
            <a:pPr lvl="1"/>
            <a:r>
              <a:rPr lang="en-US" dirty="0"/>
              <a:t>Blind decoding of CRC polynomial is mandatory</a:t>
            </a:r>
          </a:p>
          <a:p>
            <a:endParaRPr lang="en-US" dirty="0"/>
          </a:p>
          <a:p>
            <a:r>
              <a:rPr lang="en-US" dirty="0"/>
              <a:t>Companies are encouraged to simultaneously transmit and receive respective proposals using unspecified source encoding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766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Companies shall provide hardware volume (instead of area) and power consumption (in MW)</a:t>
            </a:r>
          </a:p>
          <a:p>
            <a:endParaRPr lang="en-US" dirty="0"/>
          </a:p>
          <a:p>
            <a:r>
              <a:rPr lang="en-US" dirty="0"/>
              <a:t>Decoding and implementation details shall be discarded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Merged solutions are not encouraged</a:t>
            </a:r>
          </a:p>
          <a:p>
            <a:endParaRPr lang="en-US" dirty="0"/>
          </a:p>
          <a:p>
            <a:r>
              <a:rPr lang="en-US" dirty="0"/>
              <a:t>Proposals without corresponding evaluations are encouraged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661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004B1-23CC-43A4-963F-0BA021C1C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Conclusion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71439-5321-45A9-8A04-E69A9C09C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92500"/>
          </a:bodyPr>
          <a:lstStyle/>
          <a:p>
            <a:r>
              <a:rPr lang="en-US" dirty="0"/>
              <a:t>“Advances” in channel coding since Shannon and Hamming are a fad.</a:t>
            </a:r>
          </a:p>
          <a:p>
            <a:r>
              <a:rPr lang="en-US" dirty="0"/>
              <a:t>The best option is to return to the tried and true:</a:t>
            </a:r>
          </a:p>
          <a:p>
            <a:pPr lvl="1"/>
            <a:r>
              <a:rPr lang="en-US" dirty="0"/>
              <a:t>To improve control channel performance:</a:t>
            </a:r>
          </a:p>
          <a:p>
            <a:pPr lvl="2"/>
            <a:r>
              <a:rPr lang="en-US" dirty="0"/>
              <a:t>Adopt random codes with ML decoding.</a:t>
            </a:r>
          </a:p>
          <a:p>
            <a:pPr lvl="1"/>
            <a:r>
              <a:rPr lang="en-US" dirty="0"/>
              <a:t>To reduce data channel implementation complexity:</a:t>
            </a:r>
          </a:p>
          <a:p>
            <a:pPr lvl="2"/>
            <a:r>
              <a:rPr lang="en-US" dirty="0"/>
              <a:t>Adopt the (7, 4) Hamming code if repetition coding is not sufficient</a:t>
            </a:r>
          </a:p>
          <a:p>
            <a:pPr lvl="1"/>
            <a:r>
              <a:rPr lang="en-US" dirty="0"/>
              <a:t>Only Rates &gt; 1 are supported and no HARQ</a:t>
            </a:r>
          </a:p>
          <a:p>
            <a:pPr lvl="2"/>
            <a:r>
              <a:rPr lang="en-US" dirty="0"/>
              <a:t>UE shall be expected to guess correctly </a:t>
            </a:r>
          </a:p>
        </p:txBody>
      </p:sp>
    </p:spTree>
    <p:extLst>
      <p:ext uri="{BB962C8B-B14F-4D97-AF65-F5344CB8AC3E}">
        <p14:creationId xmlns:p14="http://schemas.microsoft.com/office/powerpoint/2010/main" val="1228737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C0057-131F-4519-A1C9-A5DE85E69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85420B-B9C4-44A5-B069-C991D4283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Thank you Matthew for chairing the channel coding session.</a:t>
            </a:r>
          </a:p>
          <a:p>
            <a:pPr lvl="1"/>
            <a:r>
              <a:rPr lang="en-US" dirty="0"/>
              <a:t>And also for being the most patient chairman.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449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8265</TotalTime>
  <Words>307</Words>
  <Application>Microsoft Office PowerPoint</Application>
  <PresentationFormat>On-screen Show (4:3)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 Unicode MS</vt:lpstr>
      <vt:lpstr>Arial</vt:lpstr>
      <vt:lpstr>Calibri</vt:lpstr>
      <vt:lpstr>Office Theme</vt:lpstr>
      <vt:lpstr>Way Forward on Channel Coding for NR</vt:lpstr>
      <vt:lpstr>Background</vt:lpstr>
      <vt:lpstr>Conclusion 1</vt:lpstr>
      <vt:lpstr>Conclusion 2</vt:lpstr>
      <vt:lpstr>Conclusion 3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Nimbalker, Ajit</dc:creator>
  <cp:keywords>CTPClassification=CTP_IC:VisualMarkings=</cp:keywords>
  <cp:lastModifiedBy>Baker, Matthew (Nokia - GB/Cambridge, UK)</cp:lastModifiedBy>
  <cp:revision>112</cp:revision>
  <dcterms:created xsi:type="dcterms:W3CDTF">2006-08-16T00:00:00Z</dcterms:created>
  <dcterms:modified xsi:type="dcterms:W3CDTF">2017-10-13T14:49:54Z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356f9900-980c-4325-b5e2-f68bf6a276ca</vt:lpwstr>
  </property>
  <property fmtid="{D5CDD505-2E9C-101B-9397-08002B2CF9AE}" pid="3" name="CTP_BU">
    <vt:lpwstr/>
  </property>
  <property fmtid="{D5CDD505-2E9C-101B-9397-08002B2CF9AE}" pid="4" name="CTP_TimeStamp">
    <vt:lpwstr>2017-10-13 13:38:41Z</vt:lpwstr>
  </property>
  <property fmtid="{D5CDD505-2E9C-101B-9397-08002B2CF9AE}" pid="5" name="CTPClassification">
    <vt:lpwstr>CTP_IC</vt:lpwstr>
  </property>
</Properties>
</file>