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9" r:id="rId3"/>
    <p:sldId id="263" r:id="rId4"/>
    <p:sldId id="265" r:id="rId5"/>
    <p:sldId id="277" r:id="rId6"/>
    <p:sldId id="260" r:id="rId7"/>
    <p:sldId id="266" r:id="rId8"/>
    <p:sldId id="275" r:id="rId9"/>
    <p:sldId id="272" r:id="rId10"/>
    <p:sldId id="27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712" autoAdjust="0"/>
  </p:normalViewPr>
  <p:slideViewPr>
    <p:cSldViewPr>
      <p:cViewPr>
        <p:scale>
          <a:sx n="75" d="100"/>
          <a:sy n="75" d="100"/>
        </p:scale>
        <p:origin x="1236" y="-13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78891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45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</a:t>
            </a:r>
            <a:r>
              <a:rPr lang="en-GB" sz="2400" b="1" dirty="0" smtClean="0"/>
              <a:t>WG1 Meeting #90bis         		</a:t>
            </a:r>
            <a:r>
              <a:rPr lang="en-GB" sz="2400" b="1" dirty="0" smtClean="0"/>
              <a:t>R1-171</a:t>
            </a:r>
            <a:r>
              <a:rPr lang="en-US" sz="2400" b="1" dirty="0" smtClean="0"/>
              <a:t>9174</a:t>
            </a:r>
            <a:endParaRPr lang="en-US" sz="2400" b="1" dirty="0" smtClean="0"/>
          </a:p>
          <a:p>
            <a:r>
              <a:rPr lang="en-US" sz="2400" b="1" dirty="0" smtClean="0"/>
              <a:t>Prague, </a:t>
            </a:r>
            <a:r>
              <a:rPr lang="en-US" sz="2400" b="1" dirty="0" err="1" smtClean="0"/>
              <a:t>Czechia</a:t>
            </a:r>
            <a:r>
              <a:rPr lang="en-US" sz="2400" b="1" dirty="0" smtClean="0"/>
              <a:t>, 9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– 13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October 2017</a:t>
            </a:r>
          </a:p>
          <a:p>
            <a:r>
              <a:rPr kumimoji="1" lang="en-US" altLang="ja-JP" sz="2400" b="1" dirty="0" smtClean="0"/>
              <a:t>Agenda item: 7.2.2.4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Beam Failure Recovery </a:t>
            </a:r>
            <a:endParaRPr lang="en-US" sz="4000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246870" y="4237173"/>
            <a:ext cx="68637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it-IT" sz="2400" dirty="0" err="1" smtClean="0"/>
              <a:t>MediaTek</a:t>
            </a:r>
            <a:r>
              <a:rPr lang="en-US" altLang="it-IT" sz="2400" dirty="0" smtClean="0"/>
              <a:t>, </a:t>
            </a:r>
            <a:r>
              <a:rPr lang="en-US" altLang="it-IT" sz="2400" dirty="0" smtClean="0"/>
              <a:t>Intel</a:t>
            </a:r>
            <a:r>
              <a:rPr lang="en-US" altLang="it-IT" sz="2400" dirty="0"/>
              <a:t>, Huawei, </a:t>
            </a:r>
            <a:r>
              <a:rPr lang="en-US" altLang="it-IT" sz="2400" dirty="0" err="1" smtClean="0"/>
              <a:t>HiSilicon</a:t>
            </a:r>
            <a:r>
              <a:rPr lang="en-US" altLang="it-IT" sz="2400" dirty="0" smtClean="0"/>
              <a:t>, ZTE</a:t>
            </a:r>
            <a:r>
              <a:rPr lang="en-US" altLang="it-IT" sz="2400" dirty="0"/>
              <a:t>, </a:t>
            </a:r>
            <a:r>
              <a:rPr lang="en-US" altLang="it-IT" sz="2400" dirty="0" err="1" smtClean="0"/>
              <a:t>Sanechips</a:t>
            </a:r>
            <a:r>
              <a:rPr lang="en-US" altLang="it-IT" sz="2400" dirty="0" smtClean="0"/>
              <a:t>, CHTTL, [Samsung</a:t>
            </a:r>
            <a:r>
              <a:rPr lang="en-US" altLang="it-IT" sz="2400" dirty="0" smtClean="0"/>
              <a:t>, Lenovo, Motorola Mobility, Ericsson]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 PUCCH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altLang="zh-CN" dirty="0" smtClean="0">
                <a:latin typeface="Calibri" panose="020F0502020204030204" pitchFamily="34" charset="0"/>
              </a:rPr>
              <a:t>Support </a:t>
            </a:r>
            <a:r>
              <a:rPr lang="en-GB" altLang="zh-CN" dirty="0">
                <a:latin typeface="Calibri" panose="020F0502020204030204" pitchFamily="34" charset="0"/>
              </a:rPr>
              <a:t>reusing </a:t>
            </a:r>
            <a:r>
              <a:rPr lang="en-GB" altLang="zh-CN" dirty="0" smtClean="0">
                <a:latin typeface="Calibri" panose="020F0502020204030204" pitchFamily="34" charset="0"/>
              </a:rPr>
              <a:t>an existing PUCCH </a:t>
            </a:r>
            <a:r>
              <a:rPr lang="en-GB" altLang="zh-CN" dirty="0">
                <a:latin typeface="Calibri" panose="020F0502020204030204" pitchFamily="34" charset="0"/>
              </a:rPr>
              <a:t>resource </a:t>
            </a:r>
            <a:r>
              <a:rPr lang="en-GB" altLang="zh-CN" dirty="0" smtClean="0">
                <a:latin typeface="Calibri" panose="020F0502020204030204" pitchFamily="34" charset="0"/>
              </a:rPr>
              <a:t>to report </a:t>
            </a:r>
            <a:r>
              <a:rPr lang="en-GB" altLang="zh-CN" dirty="0" smtClean="0">
                <a:latin typeface="Calibri" panose="020F0502020204030204" pitchFamily="34" charset="0"/>
              </a:rPr>
              <a:t>one newly </a:t>
            </a:r>
            <a:r>
              <a:rPr lang="en-GB" altLang="zh-CN" dirty="0" smtClean="0">
                <a:latin typeface="Calibri" panose="020F0502020204030204" pitchFamily="34" charset="0"/>
              </a:rPr>
              <a:t>identified </a:t>
            </a:r>
            <a:r>
              <a:rPr lang="en-GB" altLang="zh-CN" dirty="0" smtClean="0">
                <a:latin typeface="Calibri" panose="020F0502020204030204" pitchFamily="34" charset="0"/>
              </a:rPr>
              <a:t>beam index, </a:t>
            </a:r>
            <a:r>
              <a:rPr lang="en-GB" altLang="zh-CN" dirty="0" smtClean="0">
                <a:latin typeface="Calibri" panose="020F0502020204030204" pitchFamily="34" charset="0"/>
              </a:rPr>
              <a:t>and associated </a:t>
            </a:r>
            <a:r>
              <a:rPr lang="en-GB" altLang="zh-CN" dirty="0" smtClean="0">
                <a:latin typeface="Calibri" panose="020F0502020204030204" pitchFamily="34" charset="0"/>
              </a:rPr>
              <a:t>L1-RSRP if configured, </a:t>
            </a:r>
            <a:r>
              <a:rPr lang="en-GB" altLang="zh-CN" dirty="0" smtClean="0">
                <a:latin typeface="Calibri" panose="020F0502020204030204" pitchFamily="34" charset="0"/>
              </a:rPr>
              <a:t>for beam failure recovery request </a:t>
            </a:r>
            <a:r>
              <a:rPr lang="en-GB" altLang="zh-CN" dirty="0" smtClean="0">
                <a:latin typeface="Calibri" panose="020F0502020204030204" pitchFamily="34" charset="0"/>
              </a:rPr>
              <a:t>transmission</a:t>
            </a:r>
            <a:endParaRPr lang="en-GB" altLang="zh-CN" dirty="0">
              <a:latin typeface="Calibri" panose="020F0502020204030204" pitchFamily="34" charset="0"/>
            </a:endParaRPr>
          </a:p>
          <a:p>
            <a:pPr lvl="1"/>
            <a:r>
              <a:rPr lang="en-GB" altLang="zh-CN" dirty="0" smtClean="0">
                <a:latin typeface="Calibri" panose="020F0502020204030204" pitchFamily="34" charset="0"/>
              </a:rPr>
              <a:t>UE can be semi-statically configured to use one or both PUCCH resource and non-contention PRACH resources for beam failure recovery request transmission. It is up to UE implementation on how to choose between the two resources if both are configured.</a:t>
            </a:r>
          </a:p>
          <a:p>
            <a:pPr lvl="1"/>
            <a:r>
              <a:rPr lang="en-GB" altLang="zh-CN" dirty="0" smtClean="0">
                <a:latin typeface="Calibri" panose="020F0502020204030204" pitchFamily="34" charset="0"/>
              </a:rPr>
              <a:t>Note no new UCI format should be introduced</a:t>
            </a:r>
            <a:endParaRPr lang="en-GB" altLang="zh-CN" dirty="0" smtClean="0">
              <a:latin typeface="Calibri" panose="020F0502020204030204" pitchFamily="34" charset="0"/>
            </a:endParaRPr>
          </a:p>
          <a:p>
            <a:pPr lvl="1"/>
            <a:endParaRPr lang="en-GB" altLang="zh-CN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673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 smtClean="0"/>
              <a:t>Background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dirty="0" smtClean="0">
                <a:highlight>
                  <a:srgbClr val="00FF00"/>
                </a:highlight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 (@ Qingdao):</a:t>
            </a:r>
            <a:endParaRPr lang="en-US" sz="18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hangingPunct="0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GB" sz="1800" dirty="0">
                <a:latin typeface="Times New Roman" panose="02020603050405020304" pitchFamily="18" charset="0"/>
                <a:ea typeface="MS Mincho" panose="02020609040205080304" pitchFamily="49" charset="-128"/>
              </a:rPr>
              <a:t>RAN1 agrees that the certain number of beam failure recovery request  transmissions is NW configurable by using some parameters</a:t>
            </a:r>
            <a:endParaRPr lang="en-US" sz="18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lvl="2" hangingPunct="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1800" dirty="0">
                <a:latin typeface="Times New Roman" panose="02020603050405020304" pitchFamily="18" charset="0"/>
                <a:ea typeface="MS Mincho" panose="02020609040205080304" pitchFamily="49" charset="-128"/>
              </a:rPr>
              <a:t>Parameters used by the NW could be:</a:t>
            </a:r>
            <a:endParaRPr lang="en-US" sz="18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lvl="3" hangingPunct="0">
              <a:spcBef>
                <a:spcPts val="0"/>
              </a:spcBef>
              <a:buFont typeface="Wingdings" panose="05000000000000000000" pitchFamily="2" charset="2"/>
              <a:buChar char=""/>
            </a:pPr>
            <a:r>
              <a:rPr lang="en-GB" sz="1800" dirty="0">
                <a:latin typeface="Times New Roman" panose="02020603050405020304" pitchFamily="18" charset="0"/>
                <a:ea typeface="MS Mincho" panose="02020609040205080304" pitchFamily="49" charset="-128"/>
              </a:rPr>
              <a:t>Number of transmissions</a:t>
            </a:r>
            <a:endParaRPr lang="en-US" sz="18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lvl="3" hangingPunct="0">
              <a:spcBef>
                <a:spcPts val="0"/>
              </a:spcBef>
              <a:buFont typeface="Wingdings" panose="05000000000000000000" pitchFamily="2" charset="2"/>
              <a:buChar char=""/>
            </a:pPr>
            <a:r>
              <a:rPr lang="en-GB" sz="1800" dirty="0">
                <a:latin typeface="Times New Roman" panose="02020603050405020304" pitchFamily="18" charset="0"/>
                <a:ea typeface="MS Mincho" panose="02020609040205080304" pitchFamily="49" charset="-128"/>
              </a:rPr>
              <a:t>Solely based on timer</a:t>
            </a:r>
            <a:endParaRPr lang="en-US" sz="18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lvl="3" hangingPunct="0">
              <a:spcBef>
                <a:spcPts val="0"/>
              </a:spcBef>
              <a:buFont typeface="Wingdings" panose="05000000000000000000" pitchFamily="2" charset="2"/>
              <a:buChar char=""/>
            </a:pPr>
            <a:r>
              <a:rPr lang="en-GB" sz="1800" dirty="0">
                <a:latin typeface="Times New Roman" panose="02020603050405020304" pitchFamily="18" charset="0"/>
                <a:ea typeface="MS Mincho" panose="02020609040205080304" pitchFamily="49" charset="-128"/>
              </a:rPr>
              <a:t>Combination of above</a:t>
            </a:r>
            <a:endParaRPr lang="en-US" sz="18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lvl="1" hangingPunct="0">
              <a:spcBef>
                <a:spcPts val="0"/>
              </a:spcBef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sz="1800" dirty="0">
                <a:latin typeface="Times New Roman" panose="02020603050405020304" pitchFamily="18" charset="0"/>
                <a:ea typeface="SimSun" panose="02010600030101010101" pitchFamily="2" charset="-122"/>
              </a:rPr>
              <a:t>FFS: whether beam failure recovery procedure is influenced by the RLF </a:t>
            </a:r>
            <a:r>
              <a:rPr lang="en-GB" sz="18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event</a:t>
            </a:r>
            <a:endParaRPr lang="en-US" sz="1800" b="1" dirty="0" smtClean="0">
              <a:solidFill>
                <a:prstClr val="black"/>
              </a:solidFill>
              <a:highlight>
                <a:srgbClr val="00FF00"/>
              </a:highlight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b="1" dirty="0" smtClean="0">
                <a:solidFill>
                  <a:prstClr val="black"/>
                </a:solidFill>
                <a:highlight>
                  <a:srgbClr val="00FF00"/>
                </a:highlight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Agreement (RAN1#90b):</a:t>
            </a:r>
            <a:endParaRPr lang="en-US" sz="1800" dirty="0"/>
          </a:p>
          <a:p>
            <a:pPr lvl="1"/>
            <a:r>
              <a:rPr lang="en-GB" sz="1800" dirty="0" err="1"/>
              <a:t>gNB</a:t>
            </a:r>
            <a:r>
              <a:rPr lang="en-GB" sz="1800" dirty="0"/>
              <a:t> response is transmitted via a PDCCH addressed to C-RNTI</a:t>
            </a:r>
            <a:endParaRPr lang="en-US" sz="1800" dirty="0"/>
          </a:p>
          <a:p>
            <a:pPr lvl="2"/>
            <a:r>
              <a:rPr lang="en-GB" sz="1800" dirty="0"/>
              <a:t>FFS: DCI format for </a:t>
            </a:r>
            <a:r>
              <a:rPr lang="en-GB" sz="1800" dirty="0" err="1"/>
              <a:t>gNB</a:t>
            </a:r>
            <a:r>
              <a:rPr lang="en-GB" sz="1800" dirty="0"/>
              <a:t> </a:t>
            </a:r>
            <a:r>
              <a:rPr lang="en-GB" sz="1800" dirty="0" smtClean="0"/>
              <a:t>response</a:t>
            </a:r>
          </a:p>
          <a:p>
            <a:pPr lvl="1"/>
            <a:r>
              <a:rPr lang="en-GB" sz="1800" dirty="0" smtClean="0"/>
              <a:t>Dedicated </a:t>
            </a:r>
            <a:r>
              <a:rPr lang="en-GB" sz="1800" dirty="0"/>
              <a:t>CORESET(s) is applied for monitoring </a:t>
            </a:r>
            <a:r>
              <a:rPr lang="en-GB" sz="1800" dirty="0" err="1"/>
              <a:t>gNB</a:t>
            </a:r>
            <a:r>
              <a:rPr lang="en-GB" sz="1800" dirty="0"/>
              <a:t> response for BFRQ. The CORESET is down-selected from the following two alternatives:</a:t>
            </a:r>
            <a:endParaRPr lang="en-US" sz="1800" dirty="0"/>
          </a:p>
          <a:p>
            <a:pPr lvl="2"/>
            <a:r>
              <a:rPr lang="en-GB" sz="1800" dirty="0"/>
              <a:t>Alt 1: the same CORESET (s) as before beam failure</a:t>
            </a:r>
            <a:endParaRPr lang="en-US" sz="1800" dirty="0"/>
          </a:p>
          <a:p>
            <a:pPr lvl="2"/>
            <a:r>
              <a:rPr lang="en-GB" sz="1800" dirty="0"/>
              <a:t>Alt 2: dedicatedly configured CORESET for beam failure recovery.</a:t>
            </a:r>
            <a:endParaRPr lang="en-US" sz="1800" b="1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24085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 – Quality measure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1371600"/>
            <a:ext cx="8402638" cy="521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For beam failure detection, the following quality measure is applied</a:t>
            </a:r>
            <a:endParaRPr lang="en-US" altLang="zh-CN" sz="240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NW configurable between hypothetical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BLER performance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and L1-RSRP</a:t>
            </a:r>
          </a:p>
          <a:p>
            <a:pPr lvl="3" indent="-342900" algn="just"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Note: UE assume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hypothetical BLER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performance as baseline. UE can signal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“supporting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L1-RSRP as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BFR quality measure”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by capability signaling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 Based on such signaling report,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gNB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can configure the BLER performance metric as L1-RSRP or hypothetical performance by RRC signaling.</a:t>
            </a:r>
            <a:endParaRPr lang="en-US" altLang="zh-CN" sz="240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47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 beam failure evaluation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86400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A beam recovery request can be transmitted if the number of consecutive detected beam failure instance exceeds a configured maximum number, FFS detailed candidate number</a:t>
            </a:r>
            <a:endParaRPr lang="en-US" altLang="zh-CN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If 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hypothetical BLER performance is used as quality 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measure</a:t>
            </a:r>
          </a:p>
          <a:p>
            <a:pPr lvl="2" algn="just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If BLER is below a threshold, it 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is counted as one failure instance</a:t>
            </a:r>
            <a:endParaRPr lang="en-US" altLang="zh-CN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If L1-RSRP is used as quality measure</a:t>
            </a:r>
            <a:endParaRPr lang="en-US" altLang="zh-CN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2" algn="just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L1-RSRP 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threshold for deciding low quality of PDCCH beam(s) 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can be configured</a:t>
            </a:r>
          </a:p>
          <a:p>
            <a:pPr lvl="2" algn="just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If 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L1-RSRP is 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below a threshold, it is counted as one failure 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instance</a:t>
            </a:r>
          </a:p>
          <a:p>
            <a:pPr lvl="1" algn="just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The candidate beam can be identified when L1-RSRP of candidate beam is offset better than a reference target</a:t>
            </a:r>
          </a:p>
          <a:p>
            <a:pPr lvl="2" algn="just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FFS: the reference target</a:t>
            </a:r>
          </a:p>
          <a:p>
            <a:pPr lvl="2" algn="just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An offset value for selecting new candidate beam can be 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configured</a:t>
            </a:r>
          </a:p>
          <a:p>
            <a:pPr lvl="1" algn="just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Note: for beam failure detection, the UE should aware the transmission power offset between CSI-RS and DMRS of PDCCH</a:t>
            </a:r>
          </a:p>
          <a:p>
            <a:pPr lvl="1" algn="just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Note: for new beam identification, 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the UE should aware the transmission power offset between 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SSB/CSI-RS 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and DMRS of 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PDCCH</a:t>
            </a:r>
            <a:endParaRPr lang="en-US" altLang="zh-CN" sz="1600" dirty="0">
              <a:latin typeface="Times New Roman" pitchFamily="18" charset="0"/>
              <a:cs typeface="Times New Roman" pitchFamily="18" charset="0"/>
            </a:endParaRPr>
          </a:p>
          <a:p>
            <a:pPr lvl="1" algn="just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FFS other details.</a:t>
            </a:r>
            <a:endParaRPr lang="en-US" altLang="zh-CN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270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 UE identification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</a:t>
            </a:r>
            <a:r>
              <a:rPr lang="en-US" dirty="0" err="1" smtClean="0"/>
              <a:t>gNB</a:t>
            </a:r>
            <a:r>
              <a:rPr lang="en-US" dirty="0" smtClean="0"/>
              <a:t> to uniquely identify UE identity from a beam failure recovery request transmission</a:t>
            </a:r>
          </a:p>
          <a:p>
            <a:pPr lvl="1"/>
            <a:r>
              <a:rPr lang="en-US" dirty="0" smtClean="0"/>
              <a:t>A PRACH sequence is configured to 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604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Proposal: PRACH resource configuration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30406"/>
            <a:ext cx="8229600" cy="5446594"/>
          </a:xfrm>
        </p:spPr>
        <p:txBody>
          <a:bodyPr>
            <a:noAutofit/>
          </a:bodyPr>
          <a:lstStyle/>
          <a:p>
            <a:r>
              <a:rPr lang="en-GB" sz="1800" dirty="0" smtClean="0"/>
              <a:t>At least the following parameters should be configured for </a:t>
            </a:r>
            <a:r>
              <a:rPr lang="en-GB" sz="1800" dirty="0" smtClean="0"/>
              <a:t>PRACH resources for beam failure recovery</a:t>
            </a:r>
            <a:endParaRPr lang="en-US" sz="1800" dirty="0"/>
          </a:p>
          <a:p>
            <a:pPr lvl="1"/>
            <a:r>
              <a:rPr lang="en-GB" sz="1800" dirty="0" smtClean="0"/>
              <a:t>Per UE parameters</a:t>
            </a:r>
          </a:p>
          <a:p>
            <a:pPr lvl="2"/>
            <a:r>
              <a:rPr lang="en-GB" sz="1800" dirty="0" smtClean="0"/>
              <a:t>Preamble </a:t>
            </a:r>
            <a:r>
              <a:rPr lang="en-GB" sz="1800" dirty="0"/>
              <a:t>sequence related </a:t>
            </a:r>
            <a:r>
              <a:rPr lang="en-GB" sz="1800" dirty="0" smtClean="0"/>
              <a:t>parameters</a:t>
            </a:r>
          </a:p>
          <a:p>
            <a:pPr lvl="3"/>
            <a:r>
              <a:rPr lang="en-GB" sz="1800" dirty="0" smtClean="0"/>
              <a:t>E.g., root sequence, cyclic shift, and preamble index</a:t>
            </a:r>
            <a:endParaRPr lang="en-US" sz="1800" dirty="0"/>
          </a:p>
          <a:p>
            <a:pPr lvl="2"/>
            <a:r>
              <a:rPr lang="en-GB" sz="1800" dirty="0"/>
              <a:t>Maximum number of transmissions</a:t>
            </a:r>
            <a:endParaRPr lang="en-US" sz="1800" dirty="0"/>
          </a:p>
          <a:p>
            <a:pPr lvl="2"/>
            <a:r>
              <a:rPr lang="en-GB" sz="1800" dirty="0"/>
              <a:t>Maximum number of power </a:t>
            </a:r>
            <a:r>
              <a:rPr lang="en-GB" sz="1800" dirty="0" err="1" smtClean="0"/>
              <a:t>rampings</a:t>
            </a:r>
            <a:endParaRPr lang="en-GB" sz="1800" dirty="0" smtClean="0"/>
          </a:p>
          <a:p>
            <a:pPr lvl="2"/>
            <a:r>
              <a:rPr lang="en-GB" sz="1800" dirty="0" smtClean="0"/>
              <a:t>Target received power</a:t>
            </a:r>
            <a:endParaRPr lang="en-US" sz="1800" dirty="0"/>
          </a:p>
          <a:p>
            <a:pPr lvl="2"/>
            <a:r>
              <a:rPr lang="en-GB" sz="1800" dirty="0"/>
              <a:t>Retransmission </a:t>
            </a:r>
            <a:r>
              <a:rPr lang="en-GB" sz="1800" dirty="0" err="1"/>
              <a:t>Tx</a:t>
            </a:r>
            <a:r>
              <a:rPr lang="en-GB" sz="1800" dirty="0"/>
              <a:t> power ramping step size</a:t>
            </a:r>
          </a:p>
          <a:p>
            <a:pPr lvl="2"/>
            <a:r>
              <a:rPr lang="en-GB" sz="1800" dirty="0"/>
              <a:t>Beam failure recovery </a:t>
            </a:r>
            <a:r>
              <a:rPr lang="en-GB" sz="1800" dirty="0" smtClean="0"/>
              <a:t>timer </a:t>
            </a:r>
            <a:endParaRPr lang="en-US" sz="1800" dirty="0"/>
          </a:p>
          <a:p>
            <a:pPr lvl="1"/>
            <a:r>
              <a:rPr lang="en-GB" sz="1800" dirty="0" smtClean="0"/>
              <a:t>Per dedicated PRACH resource parameters</a:t>
            </a:r>
          </a:p>
          <a:p>
            <a:pPr lvl="2"/>
            <a:r>
              <a:rPr lang="en-GB" sz="1800" dirty="0" smtClean="0"/>
              <a:t>Frequency </a:t>
            </a:r>
            <a:r>
              <a:rPr lang="en-GB" sz="1800" dirty="0"/>
              <a:t>location information</a:t>
            </a:r>
            <a:endParaRPr lang="en-US" sz="1800" dirty="0"/>
          </a:p>
          <a:p>
            <a:pPr lvl="2"/>
            <a:r>
              <a:rPr lang="en-GB" sz="1800" dirty="0"/>
              <a:t>Time location, if it is only a subset of all RACH symbols (e.g., PRACH mask)</a:t>
            </a:r>
            <a:endParaRPr lang="en-US" sz="1800" dirty="0"/>
          </a:p>
          <a:p>
            <a:pPr lvl="2"/>
            <a:r>
              <a:rPr lang="en-GB" sz="1800" dirty="0" smtClean="0"/>
              <a:t>Associated </a:t>
            </a:r>
            <a:r>
              <a:rPr lang="en-GB" sz="1800" dirty="0"/>
              <a:t>SSB or CSI-RS </a:t>
            </a:r>
            <a:r>
              <a:rPr lang="en-GB" sz="1800" dirty="0" smtClean="0"/>
              <a:t>information</a:t>
            </a:r>
          </a:p>
          <a:p>
            <a:pPr lvl="1"/>
            <a:r>
              <a:rPr lang="en-GB" sz="1800" dirty="0" smtClean="0"/>
              <a:t>Note: as a starting point, </a:t>
            </a:r>
            <a:r>
              <a:rPr lang="en-GB" sz="1800" dirty="0"/>
              <a:t>use initial access preamble transmission </a:t>
            </a:r>
            <a:r>
              <a:rPr lang="en-GB" sz="1800" dirty="0" smtClean="0"/>
              <a:t>mechanism and parameters. If any </a:t>
            </a:r>
            <a:r>
              <a:rPr lang="en-GB" sz="1800" dirty="0"/>
              <a:t>issue is identified, new mechanism can be </a:t>
            </a:r>
            <a:r>
              <a:rPr lang="en-GB" sz="1800" dirty="0" smtClean="0"/>
              <a:t>introduced.</a:t>
            </a:r>
          </a:p>
          <a:p>
            <a:pPr lvl="2"/>
            <a:r>
              <a:rPr lang="en-GB" sz="1400" dirty="0" smtClean="0"/>
              <a:t>No further RRC signalling for above UE parameters is required if reusing the same parameter as initial access  </a:t>
            </a:r>
            <a:endParaRPr lang="en-GB" sz="1400" dirty="0"/>
          </a:p>
          <a:p>
            <a:pPr lvl="1"/>
            <a:endParaRPr lang="en-GB" sz="20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4750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Proposal: unsuccessful recovery from beam failure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3705306"/>
          </a:xfrm>
        </p:spPr>
        <p:txBody>
          <a:bodyPr>
            <a:normAutofit lnSpcReduction="10000"/>
          </a:bodyPr>
          <a:lstStyle/>
          <a:p>
            <a:r>
              <a:rPr lang="en-US" sz="2600" dirty="0" smtClean="0"/>
              <a:t>For declaration of unsuccessful recovery from beam </a:t>
            </a:r>
            <a:r>
              <a:rPr lang="en-US" sz="2600" dirty="0" smtClean="0"/>
              <a:t>failure</a:t>
            </a:r>
            <a:endParaRPr lang="en-US" sz="2600" dirty="0" smtClean="0"/>
          </a:p>
          <a:p>
            <a:pPr lvl="1"/>
            <a:r>
              <a:rPr lang="en-US" sz="2600" dirty="0" smtClean="0"/>
              <a:t>The beam failure recovery </a:t>
            </a:r>
            <a:r>
              <a:rPr lang="en-US" sz="2600" dirty="0" smtClean="0"/>
              <a:t>timer starts upon beam failure detection</a:t>
            </a:r>
          </a:p>
          <a:p>
            <a:pPr lvl="1"/>
            <a:r>
              <a:rPr lang="en-US" sz="2600" dirty="0" smtClean="0"/>
              <a:t>Unsuccessful recovery of beam failure is declared when</a:t>
            </a:r>
          </a:p>
          <a:p>
            <a:pPr lvl="2"/>
            <a:r>
              <a:rPr lang="en-US" sz="2600" dirty="0" smtClean="0"/>
              <a:t>The beam failure recovery timer expiries, or</a:t>
            </a:r>
          </a:p>
          <a:p>
            <a:pPr lvl="2"/>
            <a:r>
              <a:rPr lang="en-US" sz="2600" dirty="0" smtClean="0"/>
              <a:t>Max. transmission number of beam failure recovery request is reached</a:t>
            </a:r>
            <a:endParaRPr lang="en-US" sz="2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653146"/>
            <a:ext cx="5031081" cy="219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301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Proposal: </a:t>
            </a:r>
            <a:r>
              <a:rPr lang="en-US" dirty="0" err="1" smtClean="0"/>
              <a:t>gNB</a:t>
            </a:r>
            <a:r>
              <a:rPr lang="en-US" dirty="0" smtClean="0"/>
              <a:t> response monitoring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>
            <a:noAutofit/>
          </a:bodyPr>
          <a:lstStyle/>
          <a:p>
            <a:pPr marL="400050"/>
            <a:r>
              <a:rPr lang="en-GB" sz="2800" dirty="0" smtClean="0"/>
              <a:t>For monitoring </a:t>
            </a:r>
            <a:r>
              <a:rPr lang="en-GB" sz="2800" dirty="0" err="1" smtClean="0"/>
              <a:t>gNB</a:t>
            </a:r>
            <a:r>
              <a:rPr lang="en-GB" sz="2800" dirty="0" smtClean="0"/>
              <a:t> response for beam failure recovery request</a:t>
            </a:r>
          </a:p>
          <a:p>
            <a:pPr lvl="1"/>
            <a:r>
              <a:rPr lang="en-GB" dirty="0" smtClean="0"/>
              <a:t>A </a:t>
            </a:r>
            <a:r>
              <a:rPr lang="en-GB" dirty="0" smtClean="0"/>
              <a:t>CORESET </a:t>
            </a:r>
            <a:r>
              <a:rPr lang="en-GB" dirty="0"/>
              <a:t>that </a:t>
            </a:r>
            <a:r>
              <a:rPr lang="en-GB" dirty="0" smtClean="0"/>
              <a:t>is dedicatedly configured/indicated </a:t>
            </a:r>
            <a:r>
              <a:rPr lang="en-GB" dirty="0" smtClean="0"/>
              <a:t>for such purpose</a:t>
            </a:r>
            <a:endParaRPr lang="en-GB" dirty="0" smtClean="0"/>
          </a:p>
          <a:p>
            <a:pPr lvl="1"/>
            <a:r>
              <a:rPr lang="en-GB" dirty="0" smtClean="0"/>
              <a:t>Note: Since the UE is in CONNECTED mode, it still monitors the CORESET(s) it monitored prior to beam failure</a:t>
            </a:r>
          </a:p>
          <a:p>
            <a:pPr lvl="1"/>
            <a:r>
              <a:rPr lang="en-GB" dirty="0" smtClean="0"/>
              <a:t>Note: for </a:t>
            </a:r>
            <a:r>
              <a:rPr lang="en-GB" dirty="0" err="1" smtClean="0"/>
              <a:t>gNB</a:t>
            </a:r>
            <a:r>
              <a:rPr lang="en-GB" dirty="0" smtClean="0"/>
              <a:t> response observation window, only the </a:t>
            </a:r>
            <a:r>
              <a:rPr lang="en-GB" dirty="0" smtClean="0"/>
              <a:t>configured CORESET for </a:t>
            </a:r>
            <a:r>
              <a:rPr lang="en-GB" dirty="0" err="1" smtClean="0"/>
              <a:t>gNB</a:t>
            </a:r>
            <a:r>
              <a:rPr lang="en-GB" dirty="0" smtClean="0"/>
              <a:t> response </a:t>
            </a:r>
            <a:r>
              <a:rPr lang="en-GB" dirty="0" smtClean="0"/>
              <a:t>is monitored.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984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 multiplexing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135562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Support UE </a:t>
            </a:r>
            <a:r>
              <a:rPr lang="en-US" dirty="0" smtClean="0"/>
              <a:t>to transmit scheduling request using the BFR preamble in the dedicated PRACH resource in the following manner</a:t>
            </a:r>
          </a:p>
          <a:p>
            <a:pPr lvl="1"/>
            <a:r>
              <a:rPr lang="en-US" dirty="0" smtClean="0"/>
              <a:t>If the PRACH time/frequency resource is associated with the SSB/CSI-RS which is </a:t>
            </a:r>
            <a:r>
              <a:rPr lang="en-US" dirty="0" err="1" smtClean="0"/>
              <a:t>QCLed</a:t>
            </a:r>
            <a:r>
              <a:rPr lang="en-US" dirty="0" smtClean="0"/>
              <a:t> with DMRS of PDCCH, </a:t>
            </a:r>
            <a:r>
              <a:rPr lang="en-US" dirty="0" err="1" smtClean="0"/>
              <a:t>gNB</a:t>
            </a:r>
            <a:r>
              <a:rPr lang="en-US" dirty="0" smtClean="0"/>
              <a:t> </a:t>
            </a:r>
            <a:r>
              <a:rPr lang="en-US" dirty="0"/>
              <a:t>should treat it as scheduling </a:t>
            </a:r>
            <a:r>
              <a:rPr lang="en-US" dirty="0" smtClean="0"/>
              <a:t>request</a:t>
            </a:r>
          </a:p>
          <a:p>
            <a:pPr lvl="2"/>
            <a:r>
              <a:rPr lang="en-US" dirty="0" smtClean="0"/>
              <a:t>Note: when UE is configured with PUCCH-based SR resource, the </a:t>
            </a:r>
            <a:r>
              <a:rPr lang="en-US" dirty="0"/>
              <a:t>PUCCH-based</a:t>
            </a:r>
            <a:r>
              <a:rPr lang="en-US" dirty="0" smtClean="0"/>
              <a:t> SR resource shall be used. If UE is not configured with </a:t>
            </a:r>
            <a:r>
              <a:rPr lang="en-US" dirty="0"/>
              <a:t>PUCCH-based</a:t>
            </a:r>
            <a:r>
              <a:rPr lang="en-US" dirty="0" smtClean="0"/>
              <a:t> SR resource, the PRACH time/frequency resource is used as scheduling request</a:t>
            </a:r>
            <a:endParaRPr lang="en-US" dirty="0" smtClean="0"/>
          </a:p>
          <a:p>
            <a:pPr lvl="1"/>
            <a:r>
              <a:rPr lang="en-US" dirty="0" smtClean="0"/>
              <a:t>Otherwise</a:t>
            </a:r>
            <a:r>
              <a:rPr lang="en-US" dirty="0"/>
              <a:t>, </a:t>
            </a:r>
            <a:r>
              <a:rPr lang="en-US" dirty="0" err="1"/>
              <a:t>gNB</a:t>
            </a:r>
            <a:r>
              <a:rPr lang="en-US" dirty="0"/>
              <a:t> should treat it as beam failure recovery request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59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22397</TotalTime>
  <Words>851</Words>
  <Application>Microsoft Office PowerPoint</Application>
  <PresentationFormat>On-screen Show (4:3)</PresentationFormat>
  <Paragraphs>76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MS Mincho</vt:lpstr>
      <vt:lpstr>ＭＳ Ｐゴシック</vt:lpstr>
      <vt:lpstr>SimSun</vt:lpstr>
      <vt:lpstr>SimSun</vt:lpstr>
      <vt:lpstr>Arial</vt:lpstr>
      <vt:lpstr>Calibri</vt:lpstr>
      <vt:lpstr>Courier New</vt:lpstr>
      <vt:lpstr>Symbol</vt:lpstr>
      <vt:lpstr>Times New Roman</vt:lpstr>
      <vt:lpstr>Wingdings</vt:lpstr>
      <vt:lpstr>Office Theme</vt:lpstr>
      <vt:lpstr>PowerPoint Presentation</vt:lpstr>
      <vt:lpstr>Background </vt:lpstr>
      <vt:lpstr>Proposal – Quality measure</vt:lpstr>
      <vt:lpstr>Proposal: beam failure evaluation</vt:lpstr>
      <vt:lpstr>Proposal: UE identification</vt:lpstr>
      <vt:lpstr>Proposal: PRACH resource configuration</vt:lpstr>
      <vt:lpstr>Proposal: unsuccessful recovery from beam failure</vt:lpstr>
      <vt:lpstr>Proposal: gNB response monitoring</vt:lpstr>
      <vt:lpstr>Proposal: multiplexing</vt:lpstr>
      <vt:lpstr>Proposal: PUCCH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Brianz Chang</dc:creator>
  <cp:keywords>CTPClassification=CTP_PUBLIC:VisualMarkings=</cp:keywords>
  <cp:lastModifiedBy>Chia-Hao Yu (游家豪)</cp:lastModifiedBy>
  <cp:revision>872</cp:revision>
  <dcterms:created xsi:type="dcterms:W3CDTF">2016-03-24T01:14:08Z</dcterms:created>
  <dcterms:modified xsi:type="dcterms:W3CDTF">2017-10-13T07:02:37Z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(3)p/Cmbv+Z9YbmdkA6WTEi7279u7cClWj3xwbpHEaeHLwoVhgUWAMsCKtWZTp03O0qrf4n7i6X
tXmutxQHBexuGaLtScyY8bydGsbVNR4AAtcWL/mbZRoZna7W/SAmHt36mBoy95x4jXamA0hs
6IkltsaI2WJabUMrHxb8HfEG61cgcaxyXyWB+T+QXaTNfsPHFJMxWAbkfYcT8sdLTqj9/5yd
9X+UWRKGMsTV5foetd</vt:lpwstr>
  </property>
  <property fmtid="{D5CDD505-2E9C-101B-9397-08002B2CF9AE}" pid="9" name="_2015_ms_pID_7253431">
    <vt:lpwstr>NmbE/j/fdVyCYd1w2LEto1rEJLtZOLHue/TAzj8PHbiIcTg/AvQ78b
+drJdXWJI9ArfZs3iA5VzOI35C6J+ebMwv6vpnW3qUYhQMR+O9UACV9mhYfV80XbGmhaOSEg
IK/kkcQum3U4nCCc8FQCxv4mwROGPG/jndMHdu4FOFNcQ2Sl9aIDfBlqjXMgi4UWx7WqFatv
8UObxG66CcUmMSYSRdbJduKxBwoChX4jMnK+</vt:lpwstr>
  </property>
  <property fmtid="{D5CDD505-2E9C-101B-9397-08002B2CF9AE}" pid="10" name="_2015_ms_pID_7253432">
    <vt:lpwstr>MLS+OkD8iKRXF1IAV2uYRgGxtg7inMgWHqLx
iOdWJzIS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1491325435</vt:lpwstr>
  </property>
</Properties>
</file>