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27" r:id="rId3"/>
    <p:sldId id="336" r:id="rId4"/>
    <p:sldId id="333" r:id="rId5"/>
    <p:sldId id="343" r:id="rId6"/>
    <p:sldId id="337" r:id="rId7"/>
    <p:sldId id="344" r:id="rId8"/>
    <p:sldId id="342" r:id="rId9"/>
    <p:sldId id="341" r:id="rId10"/>
    <p:sldId id="345" r:id="rId11"/>
    <p:sldId id="338" r:id="rId12"/>
    <p:sldId id="339" r:id="rId13"/>
    <p:sldId id="340" r:id="rId14"/>
    <p:sldId id="346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28" d="100"/>
          <a:sy n="128" d="100"/>
        </p:scale>
        <p:origin x="15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F0CA27-956B-4762-8733-7D9014FF44FE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3DB0C3-1D06-4341-AF70-2C527ABA1F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853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22E6E3F-90E2-416A-B2BA-54A5E26AD80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092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B6EA-1094-4524-B09F-9038C612B736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A6E6-B23E-4281-A359-D04FC29489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91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B7FD-7940-4DDB-8319-5C0AEEFCE2C0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3B99-6F7A-4CAB-AC25-A0D30609EE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38B8D-22DE-47AE-85BE-AAC2FB3981EB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3EF0-135B-4C4C-BCD7-B886488EBF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02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DD720-77B2-4BC6-9561-B0A165FAE1EC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D8CC-4E5F-40EB-A0D8-BEB36A529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3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CAB19-DFE9-46D3-843E-E011102D96AD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393B-527E-4D78-8625-DF06860B64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95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66EC-C91D-4A38-8467-479565BE7F6D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FFE-80A5-496D-B7DC-B694F2AE1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79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A69A-6952-4668-A1A3-B63CC0F0DBB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758F-810B-42B2-8F31-377C0FAEAF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43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8DC2-3C62-4A95-A951-412175D844FF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7B9-0667-4BE3-90F7-BB36CAF30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65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4339-6E54-466D-B2D9-AA622B33F5CC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AD82-438E-4066-9FC7-6979100959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4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D0D17-8F6E-4394-81DB-971D523EA764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53BE-056C-472B-A357-E182E29D54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03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0EF3-42B8-4EE8-A5C5-CA25ECFA42F6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56D2-E4A6-47BF-B6C5-35AF979F35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4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631D2E-5176-4FE3-8CEA-FA22563392F7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EDE4A8-2679-4E78-B577-75FA2B7017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7209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Summary of proposals on CBG-based retransmission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38200" y="4876800"/>
            <a:ext cx="7467600" cy="15240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81000" y="420469"/>
            <a:ext cx="838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/>
              <a:t>3GPP TSG RAN WG1 Meeting #90bis</a:t>
            </a:r>
            <a:r>
              <a:rPr lang="en-GB" altLang="ko-KR" sz="1800" b="1" dirty="0">
                <a:cs typeface="Times New Roman" pitchFamily="18" charset="0"/>
              </a:rPr>
              <a:t>				  </a:t>
            </a:r>
            <a:r>
              <a:rPr lang="en-GB" altLang="ko-KR" sz="1800" b="1" dirty="0" smtClean="0">
                <a:cs typeface="Times New Roman" pitchFamily="18" charset="0"/>
              </a:rPr>
              <a:t>          </a:t>
            </a:r>
            <a:r>
              <a:rPr lang="en-GB" altLang="ko-KR" sz="1800" b="1" dirty="0" smtClean="0">
                <a:cs typeface="Times New Roman" pitchFamily="18" charset="0"/>
              </a:rPr>
              <a:t>R1-17</a:t>
            </a:r>
            <a:r>
              <a:rPr lang="en-US" altLang="ko-KR" sz="1800" b="1" dirty="0" smtClean="0">
                <a:cs typeface="Times New Roman" pitchFamily="18" charset="0"/>
              </a:rPr>
              <a:t>19171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/>
              <a:t>Prague, CZ, 9</a:t>
            </a:r>
            <a:r>
              <a:rPr lang="en-GB" altLang="ko-KR" sz="1800" b="1" baseline="30000" dirty="0"/>
              <a:t>th</a:t>
            </a:r>
            <a:r>
              <a:rPr lang="en-GB" altLang="ko-KR" sz="1800" b="1" dirty="0"/>
              <a:t> – 13</a:t>
            </a:r>
            <a:r>
              <a:rPr lang="en-GB" altLang="ko-KR" sz="1800" b="1" baseline="30000" dirty="0"/>
              <a:t>th</a:t>
            </a:r>
            <a:r>
              <a:rPr lang="en-GB" altLang="ko-KR" sz="1800" b="1" dirty="0"/>
              <a:t>, October 2017</a:t>
            </a:r>
            <a:endParaRPr lang="sv-SE" altLang="ko-KR" sz="1800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9704" y="1688068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</a:t>
            </a:r>
            <a:r>
              <a:rPr lang="en-US" altLang="ko-KR" sz="1800" dirty="0" smtClean="0"/>
              <a:t>.3.3.3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sz="3200" dirty="0"/>
              <a:t>Issue </a:t>
            </a:r>
            <a:r>
              <a:rPr lang="en-US" altLang="ko-KR" sz="3200" dirty="0" smtClean="0"/>
              <a:t>3: </a:t>
            </a:r>
            <a:r>
              <a:rPr lang="en-GB" altLang="ko-KR" sz="3200" dirty="0"/>
              <a:t>Support of TB level </a:t>
            </a:r>
            <a:r>
              <a:rPr lang="en-US" altLang="ko-KR" sz="3200" dirty="0"/>
              <a:t>HARQ-ACK</a:t>
            </a:r>
            <a:r>
              <a:rPr lang="en-GB" altLang="ko-KR" sz="3200" dirty="0"/>
              <a:t> </a:t>
            </a:r>
            <a:r>
              <a:rPr lang="en-GB" altLang="ko-KR" sz="3200" dirty="0" smtClean="0"/>
              <a:t>feedback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077200" cy="4953000"/>
          </a:xfrm>
        </p:spPr>
        <p:txBody>
          <a:bodyPr/>
          <a:lstStyle/>
          <a:p>
            <a:pPr lvl="0" latinLnBrk="1">
              <a:spcBef>
                <a:spcPts val="600"/>
              </a:spcBef>
            </a:pPr>
            <a:r>
              <a:rPr lang="en-US" altLang="ko-KR" sz="2400" b="1" u="sng" dirty="0">
                <a:solidFill>
                  <a:srgbClr val="FF0000"/>
                </a:solidFill>
              </a:rPr>
              <a:t>Offline consensus</a:t>
            </a:r>
            <a:endParaRPr lang="ko-KR" altLang="ko-KR" sz="2400" b="1" u="sng">
              <a:solidFill>
                <a:srgbClr val="FF0000"/>
              </a:solidFill>
            </a:endParaRPr>
          </a:p>
          <a:p>
            <a:pPr lvl="1" latinLnBrk="1">
              <a:spcBef>
                <a:spcPts val="600"/>
              </a:spcBef>
            </a:pPr>
            <a:r>
              <a:rPr lang="en-GB" altLang="ko-KR" sz="1800" b="1" dirty="0"/>
              <a:t>When UE is configured with CBG based </a:t>
            </a:r>
            <a:r>
              <a:rPr lang="en-GB" altLang="ko-KR" sz="1800" b="1" dirty="0" smtClean="0"/>
              <a:t>retransmission, </a:t>
            </a:r>
            <a:r>
              <a:rPr lang="en-GB" altLang="ko-KR" sz="1800" b="1" dirty="0"/>
              <a:t>for </a:t>
            </a:r>
            <a:r>
              <a:rPr lang="en-GB" altLang="ko-KR" sz="1800" b="1" dirty="0" smtClean="0"/>
              <a:t>the </a:t>
            </a:r>
            <a:r>
              <a:rPr lang="en-GB" altLang="ko-KR" sz="1800" b="1" dirty="0"/>
              <a:t>PDSCH scheduled by PDCCH using </a:t>
            </a:r>
            <a:r>
              <a:rPr lang="en-GB" altLang="ko-KR" sz="1800" b="1" dirty="0" err="1"/>
              <a:t>fallback</a:t>
            </a:r>
            <a:r>
              <a:rPr lang="en-GB" altLang="ko-KR" sz="1800" b="1" dirty="0"/>
              <a:t> DCI, TB level HARQ-ACK feedback is used at least for the case without HARQ-ACK multiplexing</a:t>
            </a:r>
          </a:p>
          <a:p>
            <a:pPr lvl="2" latinLnBrk="1">
              <a:spcBef>
                <a:spcPts val="600"/>
              </a:spcBef>
            </a:pPr>
            <a:r>
              <a:rPr lang="en-US" altLang="ko-KR" sz="1600" b="1" dirty="0"/>
              <a:t>FFS whether this operation is applied even for the case with HARQ-ACK multiplexing </a:t>
            </a:r>
          </a:p>
          <a:p>
            <a:pPr lvl="1">
              <a:spcBef>
                <a:spcPts val="600"/>
              </a:spcBef>
            </a:pPr>
            <a:endParaRPr lang="en-US" altLang="ko-KR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135006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4: </a:t>
            </a:r>
            <a:r>
              <a:rPr lang="en-US" altLang="ko-KR" sz="3200" dirty="0"/>
              <a:t>DCI composition for CBGTI, </a:t>
            </a:r>
            <a:r>
              <a:rPr lang="en-US" altLang="ko-KR" sz="3200" dirty="0" smtClean="0"/>
              <a:t>CBGFI, NDI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atinLnBrk="1">
              <a:spcBef>
                <a:spcPts val="600"/>
              </a:spcBef>
            </a:pPr>
            <a:r>
              <a:rPr lang="en-US" altLang="ko-KR" sz="2000" dirty="0" smtClean="0"/>
              <a:t>Currently, the </a:t>
            </a:r>
            <a:r>
              <a:rPr lang="en-US" altLang="ko-KR" sz="2000" dirty="0"/>
              <a:t>main issue is: </a:t>
            </a:r>
            <a:endParaRPr lang="en-US" altLang="ko-KR" sz="2000" dirty="0" smtClean="0"/>
          </a:p>
          <a:p>
            <a:pPr lvl="1" latinLnBrk="1">
              <a:spcBef>
                <a:spcPts val="600"/>
              </a:spcBef>
            </a:pPr>
            <a:r>
              <a:rPr lang="en-US" altLang="ko-KR" sz="1600" dirty="0" smtClean="0"/>
              <a:t>1</a:t>
            </a:r>
            <a:r>
              <a:rPr lang="en-US" altLang="ko-KR" sz="1600" dirty="0"/>
              <a:t>) whether to support joint coding of CBGTI and </a:t>
            </a:r>
            <a:r>
              <a:rPr lang="en-US" altLang="ko-KR" sz="1600" dirty="0" smtClean="0"/>
              <a:t>NDI, OR</a:t>
            </a:r>
          </a:p>
          <a:p>
            <a:pPr lvl="1" latinLnBrk="1">
              <a:spcBef>
                <a:spcPts val="600"/>
              </a:spcBef>
            </a:pPr>
            <a:r>
              <a:rPr lang="en-US" altLang="ko-KR" sz="1600" dirty="0" smtClean="0"/>
              <a:t>2</a:t>
            </a:r>
            <a:r>
              <a:rPr lang="en-US" altLang="ko-KR" sz="1600" dirty="0"/>
              <a:t>) whether to support reinterpretation between NDI and </a:t>
            </a:r>
            <a:r>
              <a:rPr lang="en-US" altLang="ko-KR" sz="1600" dirty="0" smtClean="0"/>
              <a:t>CBGFI </a:t>
            </a:r>
            <a:endParaRPr lang="ko-KR" altLang="ko-KR" sz="1600"/>
          </a:p>
          <a:p>
            <a:pPr>
              <a:spcBef>
                <a:spcPts val="600"/>
              </a:spcBef>
            </a:pPr>
            <a:r>
              <a:rPr lang="en-US" altLang="ko-KR" sz="2000" dirty="0"/>
              <a:t>Observation: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/>
              <a:t>It seems we need to discuss on the case considered as an error for each approach, possibly with on the following observations</a:t>
            </a:r>
          </a:p>
          <a:p>
            <a:pPr>
              <a:spcBef>
                <a:spcPts val="600"/>
              </a:spcBef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0260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4: </a:t>
            </a:r>
            <a:r>
              <a:rPr lang="en-US" altLang="ko-KR" sz="3200" dirty="0"/>
              <a:t>DCI composition for CBGTI, </a:t>
            </a:r>
            <a:r>
              <a:rPr lang="en-US" altLang="ko-KR" sz="3200" dirty="0" smtClean="0"/>
              <a:t>CBGFI, NDI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atinLnBrk="1">
              <a:spcBef>
                <a:spcPts val="600"/>
              </a:spcBef>
            </a:pPr>
            <a:r>
              <a:rPr lang="en-US" altLang="ko-KR" sz="2000" dirty="0" smtClean="0"/>
              <a:t>Alt 1</a:t>
            </a:r>
            <a:r>
              <a:rPr lang="en-US" altLang="ko-KR" sz="2000" dirty="0"/>
              <a:t>: NDI </a:t>
            </a:r>
            <a:r>
              <a:rPr lang="en-US" altLang="ko-KR" sz="2000" dirty="0">
                <a:sym typeface="Wingdings" panose="05000000000000000000" pitchFamily="2" charset="2"/>
              </a:rPr>
              <a:t></a:t>
            </a:r>
            <a:r>
              <a:rPr lang="en-US" altLang="ko-KR" sz="2000" dirty="0"/>
              <a:t> CBGFI (reinterpretation case)</a:t>
            </a:r>
            <a:endParaRPr lang="ko-KR" altLang="ko-KR" sz="2000"/>
          </a:p>
          <a:p>
            <a:pPr lvl="1" latinLnBrk="1">
              <a:spcBef>
                <a:spcPts val="600"/>
              </a:spcBef>
            </a:pPr>
            <a:r>
              <a:rPr lang="en-US" altLang="ko-KR" sz="1600" dirty="0"/>
              <a:t>Initially,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schedules NDI </a:t>
            </a:r>
            <a:r>
              <a:rPr lang="ja-JP" altLang="ko-KR" sz="1600" dirty="0"/>
              <a:t>“</a:t>
            </a:r>
            <a:r>
              <a:rPr lang="en-US" altLang="ko-KR" sz="1600" dirty="0"/>
              <a:t>0</a:t>
            </a:r>
            <a:r>
              <a:rPr lang="ja-JP" altLang="ko-KR" sz="1600" dirty="0"/>
              <a:t>”</a:t>
            </a:r>
            <a:r>
              <a:rPr lang="en-US" altLang="ko-KR" sz="1600" dirty="0"/>
              <a:t> (TB1) with CBGTI </a:t>
            </a:r>
            <a:r>
              <a:rPr lang="ja-JP" altLang="ko-KR" sz="1600" dirty="0"/>
              <a:t>“</a:t>
            </a:r>
            <a:r>
              <a:rPr lang="en-US" altLang="ko-KR" sz="1600" dirty="0"/>
              <a:t>1111</a:t>
            </a:r>
            <a:r>
              <a:rPr lang="ja-JP" altLang="ko-KR" sz="1600" dirty="0"/>
              <a:t>”</a:t>
            </a:r>
            <a:endParaRPr lang="ko-KR" altLang="ko-KR" sz="1600" dirty="0"/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UE transmits HARQ-ACK </a:t>
            </a:r>
            <a:r>
              <a:rPr lang="ja-JP" altLang="ko-KR" sz="1600" dirty="0"/>
              <a:t>“</a:t>
            </a:r>
            <a:r>
              <a:rPr lang="en-US" altLang="ko-KR" sz="1600" dirty="0"/>
              <a:t>AAAA</a:t>
            </a:r>
            <a:r>
              <a:rPr lang="ja-JP" altLang="ko-KR" sz="1600" dirty="0"/>
              <a:t>” </a:t>
            </a:r>
            <a:r>
              <a:rPr lang="en-US" altLang="ko-KR" sz="1600" dirty="0"/>
              <a:t>and the HARQ-ACK is correctly decoded in </a:t>
            </a:r>
            <a:r>
              <a:rPr lang="en-US" altLang="ko-KR" sz="1600" dirty="0" err="1"/>
              <a:t>gNB</a:t>
            </a:r>
            <a:endParaRPr lang="ko-KR" altLang="ko-KR" sz="1600"/>
          </a:p>
          <a:p>
            <a:pPr lvl="1" latinLnBrk="1">
              <a:spcBef>
                <a:spcPts val="600"/>
              </a:spcBef>
            </a:pPr>
            <a:r>
              <a:rPr lang="en-US" altLang="ko-KR" sz="1600" dirty="0"/>
              <a:t>Next,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schedules NDI </a:t>
            </a:r>
            <a:r>
              <a:rPr lang="ja-JP" altLang="ko-KR" sz="1600" dirty="0"/>
              <a:t>“</a:t>
            </a:r>
            <a:r>
              <a:rPr lang="en-US" altLang="ko-KR" sz="1600" dirty="0"/>
              <a:t>1</a:t>
            </a:r>
            <a:r>
              <a:rPr lang="ja-JP" altLang="ko-KR" sz="1600" dirty="0"/>
              <a:t>”</a:t>
            </a:r>
            <a:r>
              <a:rPr lang="en-US" altLang="ko-KR" sz="1600" dirty="0"/>
              <a:t> (TB2) with CBGTI </a:t>
            </a:r>
            <a:r>
              <a:rPr lang="ja-JP" altLang="ko-KR" sz="1600" dirty="0"/>
              <a:t>“</a:t>
            </a:r>
            <a:r>
              <a:rPr lang="en-US" altLang="ko-KR" sz="1600" dirty="0"/>
              <a:t>1111</a:t>
            </a:r>
            <a:r>
              <a:rPr lang="ja-JP" altLang="ko-KR" sz="1600" dirty="0"/>
              <a:t>”</a:t>
            </a:r>
            <a:endParaRPr lang="ko-KR" altLang="ko-KR" sz="1600" dirty="0"/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Case 1: UE misses the DCI, but partial D-to-A error as </a:t>
            </a:r>
            <a:r>
              <a:rPr lang="ja-JP" altLang="ko-KR" sz="1600" dirty="0"/>
              <a:t>“</a:t>
            </a:r>
            <a:r>
              <a:rPr lang="en-US" altLang="ko-KR" sz="1600" dirty="0"/>
              <a:t>NNAA</a:t>
            </a:r>
            <a:r>
              <a:rPr lang="ja-JP" altLang="ko-KR" sz="1600" dirty="0"/>
              <a:t>”</a:t>
            </a:r>
            <a:r>
              <a:rPr lang="en-US" altLang="ko-KR" sz="1600" dirty="0"/>
              <a:t> happens in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</a:t>
            </a:r>
            <a:endParaRPr lang="ko-KR" altLang="ko-KR" sz="1600"/>
          </a:p>
          <a:p>
            <a:pPr lvl="3" latinLnBrk="1">
              <a:spcBef>
                <a:spcPts val="600"/>
              </a:spcBef>
            </a:pPr>
            <a:r>
              <a:rPr lang="en-US" altLang="ko-KR" sz="1400" dirty="0" err="1"/>
              <a:t>gNB</a:t>
            </a:r>
            <a:r>
              <a:rPr lang="en-US" altLang="ko-KR" sz="1400" dirty="0"/>
              <a:t> schedules TB2 with CBGTI </a:t>
            </a:r>
            <a:r>
              <a:rPr lang="ja-JP" altLang="ko-KR" sz="1400" dirty="0"/>
              <a:t>“</a:t>
            </a:r>
            <a:r>
              <a:rPr lang="en-US" altLang="ko-KR" sz="1400" dirty="0"/>
              <a:t>1100</a:t>
            </a:r>
            <a:r>
              <a:rPr lang="ja-JP" altLang="ko-KR" sz="1400" dirty="0"/>
              <a:t>”</a:t>
            </a:r>
            <a:r>
              <a:rPr lang="en-US" altLang="ko-KR" sz="1400" dirty="0"/>
              <a:t> by replacing NDI into CBGFI </a:t>
            </a:r>
            <a:r>
              <a:rPr lang="ja-JP" altLang="ko-KR" sz="1400" dirty="0"/>
              <a:t>“</a:t>
            </a:r>
            <a:r>
              <a:rPr lang="en-US" altLang="ko-KR" sz="1400" dirty="0"/>
              <a:t>1</a:t>
            </a:r>
            <a:r>
              <a:rPr lang="ja-JP" altLang="ko-KR" sz="1400" dirty="0"/>
              <a:t>”</a:t>
            </a:r>
            <a:endParaRPr lang="ko-KR" altLang="ko-KR" sz="1400" dirty="0"/>
          </a:p>
          <a:p>
            <a:pPr lvl="3" latinLnBrk="1">
              <a:spcBef>
                <a:spcPts val="600"/>
              </a:spcBef>
            </a:pPr>
            <a:r>
              <a:rPr lang="en-US" altLang="ko-KR" sz="1400" b="1" dirty="0"/>
              <a:t>BUT, UE may misunderstand the scheduled TB2</a:t>
            </a:r>
            <a:r>
              <a:rPr lang="ja-JP" altLang="ko-KR" sz="1400" b="1" dirty="0"/>
              <a:t>’</a:t>
            </a:r>
            <a:r>
              <a:rPr lang="en-US" altLang="ko-KR" sz="1400" b="1" dirty="0"/>
              <a:t>s CBG index 0/1 as TB1</a:t>
            </a:r>
            <a:r>
              <a:rPr lang="ja-JP" altLang="ko-KR" sz="1400" b="1" dirty="0"/>
              <a:t>’</a:t>
            </a:r>
            <a:r>
              <a:rPr lang="en-US" altLang="ko-KR" sz="1400" b="1" dirty="0"/>
              <a:t>s CBG index 0/1</a:t>
            </a:r>
            <a:endParaRPr lang="ko-KR" altLang="ko-KR" sz="1400"/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This seems new error type which does not happen in LTE </a:t>
            </a:r>
            <a:endParaRPr lang="ko-KR" altLang="ko-KR" sz="1400">
              <a:solidFill>
                <a:srgbClr val="FF0000"/>
              </a:solidFill>
            </a:endParaRPr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Question 1: what could be the UE behavior in terms of DCI treatment and/or HARQ-ACK feedback?</a:t>
            </a:r>
            <a:endParaRPr lang="ko-KR" altLang="ko-KR" sz="1400">
              <a:solidFill>
                <a:srgbClr val="FF0000"/>
              </a:solidFill>
            </a:endParaRPr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Question 2: is this case need to be handled (differently from the case 2 below)?</a:t>
            </a:r>
            <a:endParaRPr lang="ko-KR" altLang="ko-KR" sz="1400">
              <a:solidFill>
                <a:srgbClr val="FF0000"/>
              </a:solidFill>
            </a:endParaRPr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Case 2: UE misses the DCI, but full D-to-A error happens in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</a:t>
            </a:r>
            <a:endParaRPr lang="ko-KR" altLang="ko-KR" sz="1600"/>
          </a:p>
          <a:p>
            <a:pPr lvl="3" latinLnBrk="1">
              <a:spcBef>
                <a:spcPts val="600"/>
              </a:spcBef>
            </a:pPr>
            <a:r>
              <a:rPr lang="en-US" altLang="ko-KR" sz="1400" dirty="0" err="1"/>
              <a:t>gNB</a:t>
            </a:r>
            <a:r>
              <a:rPr lang="en-US" altLang="ko-KR" sz="1400" dirty="0"/>
              <a:t> schedules NDI </a:t>
            </a:r>
            <a:r>
              <a:rPr lang="ja-JP" altLang="ko-KR" sz="1400" dirty="0"/>
              <a:t>“</a:t>
            </a:r>
            <a:r>
              <a:rPr lang="en-US" altLang="ko-KR" sz="1400" dirty="0"/>
              <a:t>0</a:t>
            </a:r>
            <a:r>
              <a:rPr lang="ja-JP" altLang="ko-KR" sz="1400" dirty="0"/>
              <a:t>”</a:t>
            </a:r>
            <a:r>
              <a:rPr lang="en-US" altLang="ko-KR" sz="1400" dirty="0"/>
              <a:t> (TB3) with CBGTI </a:t>
            </a:r>
            <a:r>
              <a:rPr lang="ja-JP" altLang="ko-KR" sz="1400" dirty="0"/>
              <a:t>“</a:t>
            </a:r>
            <a:r>
              <a:rPr lang="en-US" altLang="ko-KR" sz="1400" dirty="0"/>
              <a:t>1111</a:t>
            </a:r>
            <a:r>
              <a:rPr lang="ja-JP" altLang="ko-KR" sz="1400" dirty="0"/>
              <a:t>”</a:t>
            </a:r>
            <a:endParaRPr lang="ko-KR" altLang="ko-KR" sz="1400" dirty="0"/>
          </a:p>
          <a:p>
            <a:pPr lvl="3" latinLnBrk="1">
              <a:spcBef>
                <a:spcPts val="600"/>
              </a:spcBef>
            </a:pPr>
            <a:r>
              <a:rPr lang="en-US" altLang="ko-KR" sz="1400" b="1" dirty="0"/>
              <a:t>BUT, UE may misunderstand the scheduled TB3 as TB1 </a:t>
            </a:r>
            <a:endParaRPr lang="ko-KR" altLang="ko-KR" sz="1400"/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This also happens in LTE and is not handled specially </a:t>
            </a:r>
            <a:endParaRPr lang="ko-KR" altLang="ko-KR" sz="140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24518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4: </a:t>
            </a:r>
            <a:r>
              <a:rPr lang="en-US" altLang="ko-KR" sz="3200" dirty="0"/>
              <a:t>DCI composition for CBGTI, </a:t>
            </a:r>
            <a:r>
              <a:rPr lang="en-US" altLang="ko-KR" sz="3200" dirty="0" smtClean="0"/>
              <a:t>CBGFI, NDI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atinLnBrk="1">
              <a:spcBef>
                <a:spcPts val="600"/>
              </a:spcBef>
            </a:pPr>
            <a:r>
              <a:rPr lang="en-US" altLang="ko-KR" sz="2000" dirty="0" smtClean="0"/>
              <a:t>Alt 2</a:t>
            </a:r>
            <a:r>
              <a:rPr lang="en-US" altLang="ko-KR" sz="2000" dirty="0"/>
              <a:t>: CBGTI </a:t>
            </a:r>
            <a:r>
              <a:rPr lang="en-US" altLang="ko-KR" sz="2000" dirty="0">
                <a:sym typeface="Wingdings" panose="05000000000000000000" pitchFamily="2" charset="2"/>
              </a:rPr>
              <a:t></a:t>
            </a:r>
            <a:r>
              <a:rPr lang="en-US" altLang="ko-KR" sz="2000" dirty="0"/>
              <a:t> NDI (joint coding case)</a:t>
            </a:r>
            <a:endParaRPr lang="ko-KR" altLang="ko-KR" sz="2000"/>
          </a:p>
          <a:p>
            <a:pPr lvl="1" latinLnBrk="1">
              <a:spcBef>
                <a:spcPts val="600"/>
              </a:spcBef>
            </a:pPr>
            <a:r>
              <a:rPr lang="en-US" altLang="ko-KR" sz="1600" dirty="0"/>
              <a:t>Initially,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schedules TB1 with CBGTI </a:t>
            </a:r>
            <a:r>
              <a:rPr lang="ja-JP" altLang="ko-KR" sz="1600" dirty="0"/>
              <a:t>“</a:t>
            </a:r>
            <a:r>
              <a:rPr lang="en-US" altLang="ko-KR" sz="1600" dirty="0"/>
              <a:t>1111</a:t>
            </a:r>
            <a:r>
              <a:rPr lang="ja-JP" altLang="ko-KR" sz="1600" dirty="0"/>
              <a:t>” </a:t>
            </a:r>
            <a:endParaRPr lang="ko-KR" altLang="ko-KR" sz="1600" dirty="0"/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UE transmits HARQ-ACK </a:t>
            </a:r>
            <a:r>
              <a:rPr lang="ja-JP" altLang="ko-KR" sz="1600" dirty="0"/>
              <a:t>“</a:t>
            </a:r>
            <a:r>
              <a:rPr lang="en-US" altLang="ko-KR" sz="1600" dirty="0"/>
              <a:t>AAAA</a:t>
            </a:r>
            <a:r>
              <a:rPr lang="ja-JP" altLang="ko-KR" sz="1600" dirty="0"/>
              <a:t>”</a:t>
            </a:r>
            <a:r>
              <a:rPr lang="en-US" altLang="ko-KR" sz="1600" dirty="0"/>
              <a:t> and the HARQ-ACK is correctly decoded in </a:t>
            </a:r>
            <a:r>
              <a:rPr lang="en-US" altLang="ko-KR" sz="1600" dirty="0" err="1"/>
              <a:t>gNB</a:t>
            </a:r>
            <a:endParaRPr lang="ko-KR" altLang="ko-KR" sz="1600"/>
          </a:p>
          <a:p>
            <a:pPr lvl="1" latinLnBrk="1">
              <a:spcBef>
                <a:spcPts val="600"/>
              </a:spcBef>
            </a:pPr>
            <a:r>
              <a:rPr lang="en-US" altLang="ko-KR" sz="1600" dirty="0"/>
              <a:t>Next,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schedules TB2 with CBGTI </a:t>
            </a:r>
            <a:r>
              <a:rPr lang="ja-JP" altLang="ko-KR" sz="1600" dirty="0"/>
              <a:t>“</a:t>
            </a:r>
            <a:r>
              <a:rPr lang="en-US" altLang="ko-KR" sz="1600" dirty="0"/>
              <a:t>0000</a:t>
            </a:r>
            <a:r>
              <a:rPr lang="ja-JP" altLang="ko-KR" sz="1600" dirty="0"/>
              <a:t>”</a:t>
            </a:r>
            <a:endParaRPr lang="ko-KR" altLang="ko-KR" sz="1600" dirty="0"/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Case 1: UE misses the DCI, but partial D-to-A error as </a:t>
            </a:r>
            <a:r>
              <a:rPr lang="ja-JP" altLang="ko-KR" sz="1600" dirty="0"/>
              <a:t>“</a:t>
            </a:r>
            <a:r>
              <a:rPr lang="en-US" altLang="ko-KR" sz="1600" dirty="0"/>
              <a:t>AANN</a:t>
            </a:r>
            <a:r>
              <a:rPr lang="ja-JP" altLang="ko-KR" sz="1600" dirty="0"/>
              <a:t>”</a:t>
            </a:r>
            <a:r>
              <a:rPr lang="en-US" altLang="ko-KR" sz="1600" dirty="0"/>
              <a:t> happens in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</a:t>
            </a:r>
            <a:endParaRPr lang="ko-KR" altLang="ko-KR" sz="1600"/>
          </a:p>
          <a:p>
            <a:pPr lvl="3" latinLnBrk="1">
              <a:spcBef>
                <a:spcPts val="600"/>
              </a:spcBef>
            </a:pPr>
            <a:r>
              <a:rPr lang="en-US" altLang="ko-KR" sz="1400" dirty="0" err="1"/>
              <a:t>gNB</a:t>
            </a:r>
            <a:r>
              <a:rPr lang="en-US" altLang="ko-KR" sz="1400" dirty="0"/>
              <a:t> schedules TB2 with CBGTI </a:t>
            </a:r>
            <a:r>
              <a:rPr lang="ja-JP" altLang="ko-KR" sz="1400" dirty="0"/>
              <a:t>“</a:t>
            </a:r>
            <a:r>
              <a:rPr lang="en-US" altLang="ko-KR" sz="1400" dirty="0"/>
              <a:t>1100</a:t>
            </a:r>
            <a:r>
              <a:rPr lang="ja-JP" altLang="ko-KR" sz="1400" dirty="0"/>
              <a:t>”</a:t>
            </a:r>
            <a:endParaRPr lang="ko-KR" altLang="ko-KR" sz="1400" dirty="0"/>
          </a:p>
          <a:p>
            <a:pPr lvl="3" latinLnBrk="1">
              <a:spcBef>
                <a:spcPts val="600"/>
              </a:spcBef>
            </a:pPr>
            <a:r>
              <a:rPr lang="en-US" altLang="ko-KR" sz="1400" b="1" dirty="0"/>
              <a:t>BUT, UE may misunderstand the scheduled TB2</a:t>
            </a:r>
            <a:r>
              <a:rPr lang="ja-JP" altLang="ko-KR" sz="1400" b="1" dirty="0"/>
              <a:t>’</a:t>
            </a:r>
            <a:r>
              <a:rPr lang="en-US" altLang="ko-KR" sz="1400" b="1" dirty="0"/>
              <a:t>s CBG index 2/3 as TB1</a:t>
            </a:r>
            <a:r>
              <a:rPr lang="ja-JP" altLang="ko-KR" sz="1400" b="1" dirty="0"/>
              <a:t>’</a:t>
            </a:r>
            <a:r>
              <a:rPr lang="en-US" altLang="ko-KR" sz="1400" b="1" dirty="0"/>
              <a:t>s CBG index 0/1</a:t>
            </a:r>
            <a:endParaRPr lang="ko-KR" altLang="ko-KR" sz="1400"/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This seems new error type which does not happen in LTE</a:t>
            </a:r>
            <a:endParaRPr lang="ko-KR" altLang="ko-KR" sz="1400">
              <a:solidFill>
                <a:srgbClr val="FF0000"/>
              </a:solidFill>
            </a:endParaRPr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Question 1: what could be the UE behavior in terms of DCI treatment and/or HARQ-ACK feedback?</a:t>
            </a:r>
            <a:endParaRPr lang="ko-KR" altLang="ko-KR" sz="1400">
              <a:solidFill>
                <a:srgbClr val="FF0000"/>
              </a:solidFill>
            </a:endParaRPr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Question 2: is this case need to be handled (differently from the case 2 below)?</a:t>
            </a:r>
            <a:endParaRPr lang="ko-KR" altLang="ko-KR" sz="1400">
              <a:solidFill>
                <a:srgbClr val="FF0000"/>
              </a:solidFill>
            </a:endParaRPr>
          </a:p>
          <a:p>
            <a:pPr lvl="2" latinLnBrk="1">
              <a:spcBef>
                <a:spcPts val="600"/>
              </a:spcBef>
            </a:pPr>
            <a:r>
              <a:rPr lang="en-US" altLang="ko-KR" sz="1600" dirty="0"/>
              <a:t>Case 2: UE misses the DCI, but full D-to-A error happens in </a:t>
            </a:r>
            <a:r>
              <a:rPr lang="en-US" altLang="ko-KR" sz="1600" dirty="0" err="1"/>
              <a:t>gNB</a:t>
            </a:r>
            <a:endParaRPr lang="ko-KR" altLang="ko-KR" sz="1600"/>
          </a:p>
          <a:p>
            <a:pPr lvl="3" latinLnBrk="1">
              <a:spcBef>
                <a:spcPts val="600"/>
              </a:spcBef>
            </a:pPr>
            <a:r>
              <a:rPr lang="en-US" altLang="ko-KR" sz="1400" dirty="0" err="1"/>
              <a:t>gNB</a:t>
            </a:r>
            <a:r>
              <a:rPr lang="en-US" altLang="ko-KR" sz="1400" dirty="0"/>
              <a:t> schedules TB3 with CBGTI </a:t>
            </a:r>
            <a:r>
              <a:rPr lang="ja-JP" altLang="ko-KR" sz="1400" dirty="0"/>
              <a:t>“</a:t>
            </a:r>
            <a:r>
              <a:rPr lang="en-US" altLang="ko-KR" sz="1400" dirty="0"/>
              <a:t>1111</a:t>
            </a:r>
            <a:r>
              <a:rPr lang="ja-JP" altLang="ko-KR" sz="1400" dirty="0"/>
              <a:t>”</a:t>
            </a:r>
            <a:endParaRPr lang="ko-KR" altLang="ko-KR" sz="1400" dirty="0"/>
          </a:p>
          <a:p>
            <a:pPr lvl="3" latinLnBrk="1">
              <a:spcBef>
                <a:spcPts val="600"/>
              </a:spcBef>
            </a:pPr>
            <a:r>
              <a:rPr lang="en-US" altLang="ko-KR" sz="1400" b="1" dirty="0"/>
              <a:t>BUT, UE may misunderstand the scheduled TB3 as TB1</a:t>
            </a:r>
            <a:endParaRPr lang="ko-KR" altLang="ko-KR" sz="1400"/>
          </a:p>
          <a:p>
            <a:pPr lvl="4" latinLnBrk="1">
              <a:spcBef>
                <a:spcPts val="600"/>
              </a:spcBef>
            </a:pPr>
            <a:r>
              <a:rPr lang="en-US" altLang="ko-KR" sz="1400" b="1" dirty="0">
                <a:solidFill>
                  <a:srgbClr val="FF0000"/>
                </a:solidFill>
              </a:rPr>
              <a:t>This also happens in LTE and is not handled specially</a:t>
            </a:r>
            <a:endParaRPr lang="ko-KR" altLang="ko-KR" sz="140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7529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4: </a:t>
            </a:r>
            <a:r>
              <a:rPr lang="en-US" altLang="ko-KR" sz="3200" dirty="0"/>
              <a:t>DCI composition for CBGTI, </a:t>
            </a:r>
            <a:r>
              <a:rPr lang="en-US" altLang="ko-KR" sz="3200" dirty="0" smtClean="0"/>
              <a:t>CBGFI, NDI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077200" cy="4953000"/>
          </a:xfrm>
        </p:spPr>
        <p:txBody>
          <a:bodyPr/>
          <a:lstStyle/>
          <a:p>
            <a:pPr lvl="0" latinLnBrk="1">
              <a:spcBef>
                <a:spcPts val="600"/>
              </a:spcBef>
            </a:pPr>
            <a:r>
              <a:rPr lang="en-US" altLang="ko-KR" sz="2400" b="1" u="sng" dirty="0" smtClean="0">
                <a:solidFill>
                  <a:srgbClr val="FF0000"/>
                </a:solidFill>
              </a:rPr>
              <a:t>Possible conclusion</a:t>
            </a:r>
            <a:endParaRPr lang="ko-KR" altLang="ko-KR" sz="2400" b="1" u="sng">
              <a:solidFill>
                <a:srgbClr val="FF0000"/>
              </a:solidFill>
            </a:endParaRPr>
          </a:p>
          <a:p>
            <a:pPr lvl="1" latinLnBrk="1">
              <a:spcBef>
                <a:spcPts val="600"/>
              </a:spcBef>
            </a:pPr>
            <a:r>
              <a:rPr lang="en-GB" altLang="ko-KR" sz="1800" b="1" dirty="0" smtClean="0"/>
              <a:t>Discuss further DCI composition for supporting CBG based retransmission in terms of CBGTI, CBGFI, and NDI</a:t>
            </a:r>
            <a:endParaRPr lang="en-US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73304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Open Issues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600200"/>
            <a:ext cx="80772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 sz="2400" dirty="0" smtClean="0"/>
              <a:t>Configuration on the number </a:t>
            </a:r>
            <a:r>
              <a:rPr lang="en-US" altLang="ko-KR" sz="2400" dirty="0"/>
              <a:t>of CBGs</a:t>
            </a:r>
            <a:endParaRPr lang="ko-KR" altLang="ko-KR" sz="240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Handling </a:t>
            </a:r>
            <a:r>
              <a:rPr lang="en-US" altLang="ko-KR" sz="2400" dirty="0"/>
              <a:t>on the case of TB CRC check fail</a:t>
            </a:r>
            <a:endParaRPr lang="ko-KR" altLang="ko-KR" sz="2400"/>
          </a:p>
          <a:p>
            <a:pPr>
              <a:lnSpc>
                <a:spcPct val="150000"/>
              </a:lnSpc>
            </a:pPr>
            <a:r>
              <a:rPr lang="en-GB" altLang="ko-KR" sz="2400" dirty="0"/>
              <a:t>Support of TB level </a:t>
            </a:r>
            <a:r>
              <a:rPr lang="en-US" altLang="ko-KR" sz="2400" dirty="0"/>
              <a:t>HARQ-ACK</a:t>
            </a:r>
            <a:r>
              <a:rPr lang="en-GB" altLang="ko-KR" sz="2400" dirty="0"/>
              <a:t> feedback</a:t>
            </a:r>
            <a:endParaRPr lang="ko-KR" altLang="en-US" sz="2400"/>
          </a:p>
          <a:p>
            <a:pPr>
              <a:lnSpc>
                <a:spcPct val="150000"/>
              </a:lnSpc>
            </a:pPr>
            <a:r>
              <a:rPr lang="en-US" altLang="ko-KR" sz="2400" dirty="0" smtClean="0"/>
              <a:t>DCI </a:t>
            </a:r>
            <a:r>
              <a:rPr lang="en-US" altLang="ko-KR" sz="2400" dirty="0"/>
              <a:t>composition for CBGTI, CBGFI, and </a:t>
            </a:r>
            <a:r>
              <a:rPr lang="en-US" altLang="ko-KR" sz="2400" dirty="0" smtClean="0"/>
              <a:t>NDI</a:t>
            </a:r>
            <a:endParaRPr lang="ko-KR" altLang="ko-KR" sz="2400"/>
          </a:p>
        </p:txBody>
      </p:sp>
    </p:spTree>
    <p:extLst>
      <p:ext uri="{BB962C8B-B14F-4D97-AF65-F5344CB8AC3E}">
        <p14:creationId xmlns:p14="http://schemas.microsoft.com/office/powerpoint/2010/main" val="149796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/>
          <a:lstStyle/>
          <a:p>
            <a:pPr lvl="0" algn="l"/>
            <a:r>
              <a:rPr lang="en-US" altLang="ko-KR" sz="3200" dirty="0"/>
              <a:t> Issue </a:t>
            </a:r>
            <a:r>
              <a:rPr lang="en-US" altLang="ko-KR" sz="3200" dirty="0" smtClean="0"/>
              <a:t>1</a:t>
            </a:r>
            <a:r>
              <a:rPr lang="en-US" altLang="ko-KR" sz="3200" dirty="0"/>
              <a:t>: Configuration on the number of CBGs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334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000" dirty="0" smtClean="0"/>
              <a:t>On the </a:t>
            </a:r>
            <a:r>
              <a:rPr lang="en-US" altLang="ko-KR" sz="2000" dirty="0"/>
              <a:t>maximum </a:t>
            </a:r>
            <a:r>
              <a:rPr lang="en-US" altLang="ko-KR" sz="2000" dirty="0" smtClean="0"/>
              <a:t>configurable number </a:t>
            </a:r>
            <a:r>
              <a:rPr lang="en-US" altLang="ko-KR" sz="2000" dirty="0"/>
              <a:t>of </a:t>
            </a:r>
            <a:r>
              <a:rPr lang="en-US" altLang="ko-KR" sz="2000" dirty="0" smtClean="0"/>
              <a:t>CBGs, a </a:t>
            </a:r>
            <a:r>
              <a:rPr lang="en-US" altLang="ko-KR" sz="2000" dirty="0"/>
              <a:t>few companies </a:t>
            </a:r>
            <a:r>
              <a:rPr lang="en-US" altLang="ko-KR" sz="2000" dirty="0" smtClean="0"/>
              <a:t>provide the potential values as follows:</a:t>
            </a:r>
            <a:endParaRPr lang="en-US" altLang="ko-KR" sz="20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600" dirty="0"/>
              <a:t>8 : ZTE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600" dirty="0"/>
              <a:t>4 </a:t>
            </a:r>
            <a:r>
              <a:rPr lang="en-US" altLang="ko-KR" sz="1600" dirty="0" smtClean="0"/>
              <a:t>~ </a:t>
            </a:r>
            <a:r>
              <a:rPr lang="en-US" altLang="ko-KR" sz="1600" dirty="0"/>
              <a:t>12 : Nokia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600" dirty="0"/>
              <a:t>ceil(</a:t>
            </a:r>
            <a:r>
              <a:rPr lang="en-US" altLang="ko-KR" sz="1600" dirty="0" err="1"/>
              <a:t>TBSmax</a:t>
            </a:r>
            <a:r>
              <a:rPr lang="en-US" altLang="ko-KR" sz="1600" dirty="0"/>
              <a:t>/D), where D = 8448 bits : AT&amp;T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000" dirty="0"/>
              <a:t>Observation: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600" dirty="0" smtClean="0"/>
              <a:t>According to offline discussions with </a:t>
            </a:r>
            <a:r>
              <a:rPr lang="en-US" altLang="ko-KR" sz="1600" dirty="0"/>
              <a:t>some companies (at </a:t>
            </a:r>
            <a:r>
              <a:rPr lang="en-US" altLang="ko-KR" sz="1600" dirty="0" smtClean="0"/>
              <a:t>least, Samsung, Qualcomm</a:t>
            </a:r>
            <a:r>
              <a:rPr lang="en-US" altLang="ko-KR" sz="1600" dirty="0"/>
              <a:t>), </a:t>
            </a:r>
            <a:r>
              <a:rPr lang="en-US" altLang="ko-KR" sz="1600" dirty="0" smtClean="0"/>
              <a:t>the </a:t>
            </a:r>
            <a:r>
              <a:rPr lang="en-US" altLang="ko-KR" sz="1600" dirty="0"/>
              <a:t>companies (including LG) suggest “8” as the maximum configurable number of CBGs, with consideration of both DCI and UCI </a:t>
            </a:r>
            <a:r>
              <a:rPr lang="en-US" altLang="ko-KR" sz="1600" dirty="0" smtClean="0"/>
              <a:t>overhead </a:t>
            </a:r>
            <a:endParaRPr lang="en-US" altLang="ko-KR" sz="1600" dirty="0"/>
          </a:p>
          <a:p>
            <a:pPr lvl="8">
              <a:spcBef>
                <a:spcPts val="600"/>
              </a:spcBef>
            </a:pPr>
            <a:endParaRPr lang="en-US" altLang="ko-KR" sz="8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328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 smtClean="0"/>
              <a:t>Issue 1: </a:t>
            </a:r>
            <a:r>
              <a:rPr lang="en-US" altLang="ko-KR" sz="3200" dirty="0"/>
              <a:t>Configuration on the number of CBGs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 smtClean="0"/>
              <a:t>How </a:t>
            </a:r>
            <a:r>
              <a:rPr lang="en-US" altLang="ko-KR" sz="2000" dirty="0"/>
              <a:t>to configure the maximum number of CBGs per TB in case configured with multiple </a:t>
            </a:r>
            <a:r>
              <a:rPr lang="en-US" altLang="ko-KR" sz="2000" dirty="0" smtClean="0"/>
              <a:t>CWs for MIMO?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Alt </a:t>
            </a:r>
            <a:r>
              <a:rPr lang="en-US" altLang="ko-KR" sz="1600" dirty="0"/>
              <a:t>1: The maximum number of CBGs per TB is configured to be the same between TBs (majority)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Alt </a:t>
            </a:r>
            <a:r>
              <a:rPr lang="en-US" altLang="ko-KR" sz="1600" dirty="0"/>
              <a:t>2: The maximum number of CBGs per TB is separately configured for each TB</a:t>
            </a:r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Alt </a:t>
            </a:r>
            <a:r>
              <a:rPr lang="en-US" altLang="ko-KR" sz="1600" dirty="0"/>
              <a:t>3: A single maximum number of CBGs is configured to be shared by multiple TBs</a:t>
            </a:r>
          </a:p>
          <a:p>
            <a:pPr latinLnBrk="1">
              <a:spcBef>
                <a:spcPts val="600"/>
              </a:spcBef>
            </a:pPr>
            <a:r>
              <a:rPr lang="en-US" altLang="ko-KR" sz="2000" dirty="0" smtClean="0"/>
              <a:t>Observation:</a:t>
            </a:r>
          </a:p>
          <a:p>
            <a:pPr lvl="1" latinLnBrk="1">
              <a:spcBef>
                <a:spcPts val="600"/>
              </a:spcBef>
            </a:pPr>
            <a:r>
              <a:rPr lang="en-US" altLang="ko-KR" sz="1600" dirty="0" smtClean="0"/>
              <a:t>According </a:t>
            </a:r>
            <a:r>
              <a:rPr lang="en-US" altLang="ko-KR" sz="1600" dirty="0"/>
              <a:t>to the companies</a:t>
            </a:r>
            <a:r>
              <a:rPr lang="ko-KR" altLang="ko-KR" sz="1600"/>
              <a:t>’</a:t>
            </a:r>
            <a:r>
              <a:rPr lang="en-US" altLang="ko-KR" sz="1600" dirty="0"/>
              <a:t> contributions, each alternative seems to have some benefits in terms of HARQ operation simplicity or CBG configuration flexibility or 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600" dirty="0" smtClean="0"/>
              <a:t>TBS-dependent </a:t>
            </a:r>
            <a:r>
              <a:rPr lang="en-US" altLang="ko-KR" sz="1600" dirty="0"/>
              <a:t>CBG assignment. </a:t>
            </a:r>
            <a:endParaRPr lang="ko-KR" altLang="ko-KR" sz="1600"/>
          </a:p>
          <a:p>
            <a:pPr lvl="1">
              <a:spcBef>
                <a:spcPts val="600"/>
              </a:spcBef>
            </a:pPr>
            <a:r>
              <a:rPr lang="en-US" altLang="ko-KR" sz="1600" dirty="0" smtClean="0"/>
              <a:t>Considering </a:t>
            </a:r>
            <a:r>
              <a:rPr lang="en-US" altLang="ko-KR" sz="1600" dirty="0"/>
              <a:t>potential further efforts and the majority view, I suggest to go with Alt 1</a:t>
            </a:r>
            <a:endParaRPr lang="ko-KR" altLang="ko-KR" sz="1600" dirty="0"/>
          </a:p>
          <a:p>
            <a:pPr lvl="8">
              <a:spcBef>
                <a:spcPts val="600"/>
              </a:spcBef>
            </a:pPr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417180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1: Configuration on the number of CBGs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400" b="1" u="sng" dirty="0">
                <a:solidFill>
                  <a:srgbClr val="FF0000"/>
                </a:solidFill>
              </a:rPr>
              <a:t>Offline consensus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800" b="1" dirty="0"/>
              <a:t>In single CW case, the maximum configurable number of CBGs per TB is </a:t>
            </a:r>
            <a:r>
              <a:rPr lang="en-US" altLang="ko-KR" sz="1800" b="1" dirty="0" smtClean="0"/>
              <a:t>8</a:t>
            </a:r>
          </a:p>
          <a:p>
            <a:pPr lvl="8">
              <a:spcBef>
                <a:spcPts val="600"/>
              </a:spcBef>
            </a:pPr>
            <a:endParaRPr lang="en-US" altLang="ko-KR" sz="1200" b="1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400" b="1" u="sng" dirty="0">
                <a:solidFill>
                  <a:srgbClr val="FF0000"/>
                </a:solidFill>
              </a:rPr>
              <a:t>Possible proposal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800" b="1" dirty="0"/>
              <a:t>In multiple CW case, following two alternatives are down-selected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ko-KR" sz="1800" b="1" dirty="0"/>
              <a:t>Alt 1: the maximum configurable number of CBGs per TB is 8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ko-KR" sz="1400" b="1" dirty="0" smtClean="0"/>
              <a:t>Support: Intel</a:t>
            </a:r>
            <a:r>
              <a:rPr lang="en-US" altLang="ko-KR" sz="1400" b="1" dirty="0"/>
              <a:t>, Lenovo, MM, Huawei, Nokia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ko-KR" sz="1800" b="1" dirty="0"/>
              <a:t>Alt 2: the maximum configurable number of CBGs per PDSCH is 8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ko-KR" sz="1400" b="1" dirty="0" smtClean="0"/>
              <a:t>Support: Samsung</a:t>
            </a:r>
            <a:r>
              <a:rPr lang="en-US" altLang="ko-KR" sz="1400" b="1" dirty="0"/>
              <a:t>, LG, Panasonic, QC, ZTE, </a:t>
            </a:r>
            <a:r>
              <a:rPr lang="en-US" altLang="ko-KR" sz="1400" b="1" dirty="0" smtClean="0"/>
              <a:t>Nokia</a:t>
            </a:r>
          </a:p>
          <a:p>
            <a:pPr lvl="8">
              <a:spcBef>
                <a:spcPts val="600"/>
              </a:spcBef>
            </a:pPr>
            <a:endParaRPr lang="en-US" altLang="ko-KR" sz="1200" b="1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altLang="ko-KR" sz="2400" b="1" u="sng" dirty="0" smtClean="0">
                <a:solidFill>
                  <a:srgbClr val="FF0000"/>
                </a:solidFill>
              </a:rPr>
              <a:t>Possible </a:t>
            </a:r>
            <a:r>
              <a:rPr lang="en-US" altLang="ko-KR" sz="2400" b="1" u="sng" dirty="0">
                <a:solidFill>
                  <a:srgbClr val="FF0000"/>
                </a:solidFill>
              </a:rPr>
              <a:t>proposal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ko-KR" sz="1800" b="1" dirty="0"/>
              <a:t>In multiple CW case, the maximum number of CBGs per TB is configured to be the same between TBs</a:t>
            </a:r>
          </a:p>
          <a:p>
            <a:pPr lvl="8">
              <a:spcBef>
                <a:spcPts val="600"/>
              </a:spcBef>
            </a:pPr>
            <a:endParaRPr lang="en-US" altLang="ko-KR" sz="1200" dirty="0" smtClean="0"/>
          </a:p>
        </p:txBody>
      </p:sp>
    </p:spTree>
    <p:extLst>
      <p:ext uri="{BB962C8B-B14F-4D97-AF65-F5344CB8AC3E}">
        <p14:creationId xmlns:p14="http://schemas.microsoft.com/office/powerpoint/2010/main" val="4990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2: </a:t>
            </a:r>
            <a:r>
              <a:rPr lang="en-US" altLang="ko-KR" sz="3200" dirty="0"/>
              <a:t>Handling on </a:t>
            </a:r>
            <a:r>
              <a:rPr lang="en-US" altLang="ko-KR" sz="3200" dirty="0" smtClean="0"/>
              <a:t>TB </a:t>
            </a:r>
            <a:r>
              <a:rPr lang="en-US" altLang="ko-KR" sz="3200" dirty="0"/>
              <a:t>CRC check </a:t>
            </a:r>
            <a:r>
              <a:rPr lang="en-US" altLang="ko-KR" sz="3200" dirty="0" smtClean="0"/>
              <a:t>fail case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There is one FFS point in the previous agreement: </a:t>
            </a:r>
          </a:p>
          <a:p>
            <a:pPr lvl="1" latinLnBrk="1"/>
            <a:r>
              <a:rPr lang="en-US" altLang="ko-KR" sz="1600" b="1" u="sng" dirty="0" smtClean="0"/>
              <a:t>Agreements</a:t>
            </a:r>
            <a:r>
              <a:rPr lang="en-US" altLang="ko-KR" sz="1600" dirty="0" smtClean="0"/>
              <a:t>:</a:t>
            </a:r>
            <a:endParaRPr lang="en-US" altLang="ko-KR" sz="1600" dirty="0"/>
          </a:p>
          <a:p>
            <a:pPr lvl="2" latinLnBrk="1"/>
            <a:r>
              <a:rPr lang="en-US" altLang="ko-KR" sz="1600" dirty="0" smtClean="0"/>
              <a:t>For </a:t>
            </a:r>
            <a:r>
              <a:rPr lang="en-US" altLang="ko-KR" sz="1600" dirty="0"/>
              <a:t>single CW case with CBG based retransmission for the semi-static codebook with HARQ-ACK multiplexing, at least following is supported for the HARQ-ACK composition and mapping per TB</a:t>
            </a:r>
          </a:p>
          <a:p>
            <a:pPr lvl="3" latinLnBrk="1"/>
            <a:r>
              <a:rPr lang="en-US" altLang="ko-KR" sz="1400" dirty="0" smtClean="0"/>
              <a:t>HARQ-ACK </a:t>
            </a:r>
            <a:r>
              <a:rPr lang="en-US" altLang="ko-KR" sz="1400" dirty="0"/>
              <a:t>codebook includes HARQ-ACK corresponding to all the CBGs (including the non-scheduled CBG(s))</a:t>
            </a:r>
          </a:p>
          <a:p>
            <a:pPr lvl="3" latinLnBrk="1"/>
            <a:r>
              <a:rPr lang="en-US" altLang="ko-KR" sz="1400" dirty="0" smtClean="0"/>
              <a:t>At least followings are supported</a:t>
            </a:r>
          </a:p>
          <a:p>
            <a:pPr lvl="4" latinLnBrk="1"/>
            <a:r>
              <a:rPr lang="en-US" altLang="ko-KR" sz="1400" dirty="0" smtClean="0"/>
              <a:t>HARQ-ACK payload size is the same with the configured number of CBGs</a:t>
            </a:r>
          </a:p>
          <a:p>
            <a:pPr lvl="4" latinLnBrk="1"/>
            <a:r>
              <a:rPr lang="en-US" altLang="ko-KR" sz="1400" dirty="0" smtClean="0"/>
              <a:t>Each </a:t>
            </a:r>
            <a:r>
              <a:rPr lang="en-US" altLang="ko-KR" sz="1400" dirty="0"/>
              <a:t>HARQ-ACK bit corresponds to each CBG</a:t>
            </a:r>
          </a:p>
          <a:p>
            <a:pPr lvl="4" latinLnBrk="1"/>
            <a:r>
              <a:rPr lang="en-US" altLang="ko-KR" sz="1400" dirty="0" smtClean="0"/>
              <a:t>FFS </a:t>
            </a:r>
            <a:r>
              <a:rPr lang="en-US" altLang="ko-KR" sz="1400" dirty="0"/>
              <a:t>payload size reduction</a:t>
            </a:r>
          </a:p>
          <a:p>
            <a:pPr lvl="3" latinLnBrk="1"/>
            <a:r>
              <a:rPr lang="en-US" altLang="ko-KR" sz="1400" dirty="0" smtClean="0"/>
              <a:t>ACK </a:t>
            </a:r>
            <a:r>
              <a:rPr lang="en-US" altLang="ko-KR" sz="1400" dirty="0"/>
              <a:t>is reported for a CBG if the same CBG has been successfully decoded</a:t>
            </a:r>
          </a:p>
          <a:p>
            <a:pPr lvl="3" latinLnBrk="1"/>
            <a:r>
              <a:rPr lang="en-US" altLang="ko-KR" sz="1400" b="1" i="1" dirty="0" smtClean="0">
                <a:solidFill>
                  <a:srgbClr val="FF0000"/>
                </a:solidFill>
              </a:rPr>
              <a:t>FFS </a:t>
            </a:r>
            <a:r>
              <a:rPr lang="en-US" altLang="ko-KR" sz="1400" b="1" i="1" dirty="0">
                <a:solidFill>
                  <a:srgbClr val="FF0000"/>
                </a:solidFill>
              </a:rPr>
              <a:t>how to handle the case if TB CRC check is not passed while CB CRC check is passed for all the CBs</a:t>
            </a:r>
          </a:p>
          <a:p>
            <a:pPr latinLnBrk="1"/>
            <a:r>
              <a:rPr lang="en-US" altLang="ko-KR" sz="2000" dirty="0" smtClean="0"/>
              <a:t>Observation:</a:t>
            </a:r>
          </a:p>
          <a:p>
            <a:pPr lvl="1" latinLnBrk="1"/>
            <a:r>
              <a:rPr lang="en-US" altLang="ko-KR" sz="1600" dirty="0" smtClean="0"/>
              <a:t>In </a:t>
            </a:r>
            <a:r>
              <a:rPr lang="en-US" altLang="ko-KR" sz="1600" dirty="0"/>
              <a:t>my understanding, this issue has clear majority and no more concern, so the following can be </a:t>
            </a:r>
            <a:r>
              <a:rPr lang="en-US" altLang="ko-KR" sz="1600" dirty="0" smtClean="0"/>
              <a:t>agreeable</a:t>
            </a:r>
            <a:endParaRPr lang="en-US" altLang="ko-KR" sz="1600" dirty="0"/>
          </a:p>
          <a:p>
            <a:pPr lvl="8" latinLnBrk="1"/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35190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en-US" altLang="ko-KR" sz="3200" dirty="0"/>
              <a:t>Issue </a:t>
            </a:r>
            <a:r>
              <a:rPr lang="en-US" altLang="ko-KR" sz="3200" dirty="0" smtClean="0"/>
              <a:t>2: </a:t>
            </a:r>
            <a:r>
              <a:rPr lang="en-US" altLang="ko-KR" sz="3200" dirty="0"/>
              <a:t>Handling on </a:t>
            </a:r>
            <a:r>
              <a:rPr lang="en-US" altLang="ko-KR" sz="3200" dirty="0" smtClean="0"/>
              <a:t>TB </a:t>
            </a:r>
            <a:r>
              <a:rPr lang="en-US" altLang="ko-KR" sz="3200" dirty="0"/>
              <a:t>CRC check </a:t>
            </a:r>
            <a:r>
              <a:rPr lang="en-US" altLang="ko-KR" sz="3200" dirty="0" smtClean="0"/>
              <a:t>fail case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lvl="0" latinLnBrk="1">
              <a:spcBef>
                <a:spcPts val="600"/>
              </a:spcBef>
            </a:pPr>
            <a:r>
              <a:rPr lang="en-US" altLang="ko-KR" sz="2400" b="1" u="sng" dirty="0" smtClean="0">
                <a:solidFill>
                  <a:srgbClr val="FF0000"/>
                </a:solidFill>
              </a:rPr>
              <a:t>Offline </a:t>
            </a:r>
            <a:r>
              <a:rPr lang="en-US" altLang="ko-KR" sz="2400" b="1" u="sng" dirty="0">
                <a:solidFill>
                  <a:srgbClr val="FF0000"/>
                </a:solidFill>
              </a:rPr>
              <a:t>consensus</a:t>
            </a:r>
            <a:endParaRPr lang="ko-KR" altLang="ko-KR" sz="2400" b="1" u="sng">
              <a:solidFill>
                <a:srgbClr val="FF0000"/>
              </a:solidFill>
            </a:endParaRPr>
          </a:p>
          <a:p>
            <a:pPr lvl="1" latinLnBrk="1">
              <a:spcBef>
                <a:spcPts val="600"/>
              </a:spcBef>
            </a:pPr>
            <a:r>
              <a:rPr lang="en-US" altLang="ko-KR" sz="1800" b="1" dirty="0"/>
              <a:t>For the case when the semi-static HARQ-ACK codebook with HARQ-ACK multiplexing which includes HARQ-ACK corresponding to all the CBGs (including the non-scheduled CBG(s)) is used,</a:t>
            </a:r>
            <a:endParaRPr lang="ko-KR" altLang="ko-KR" sz="1800" b="1"/>
          </a:p>
          <a:p>
            <a:pPr lvl="2" latinLnBrk="1">
              <a:spcBef>
                <a:spcPts val="600"/>
              </a:spcBef>
            </a:pPr>
            <a:r>
              <a:rPr lang="en-US" altLang="ko-KR" sz="1600" b="1" dirty="0"/>
              <a:t>NACK is reported for all the CBGs if TB CRC check is not passed while CB CRC check is passed for all the CBs</a:t>
            </a:r>
            <a:endParaRPr lang="ko-KR" altLang="ko-KR" sz="1600" b="1"/>
          </a:p>
          <a:p>
            <a:pPr lvl="2" latinLnBrk="1">
              <a:spcBef>
                <a:spcPts val="600"/>
              </a:spcBef>
            </a:pPr>
            <a:r>
              <a:rPr lang="en-US" altLang="ko-KR" sz="1600" b="1" dirty="0"/>
              <a:t>NACK is mapped for the empty CBG index if the number of CBs for a TB is smaller than the configured maximum number of CBGs</a:t>
            </a:r>
            <a:endParaRPr lang="ko-KR" altLang="ko-KR" sz="1600" b="1"/>
          </a:p>
        </p:txBody>
      </p:sp>
    </p:spTree>
    <p:extLst>
      <p:ext uri="{BB962C8B-B14F-4D97-AF65-F5344CB8AC3E}">
        <p14:creationId xmlns:p14="http://schemas.microsoft.com/office/powerpoint/2010/main" val="238385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sz="3200" dirty="0"/>
              <a:t>Issue </a:t>
            </a:r>
            <a:r>
              <a:rPr lang="en-US" altLang="ko-KR" sz="3200" dirty="0" smtClean="0"/>
              <a:t>3: </a:t>
            </a:r>
            <a:r>
              <a:rPr lang="en-GB" altLang="ko-KR" sz="3200" dirty="0"/>
              <a:t>Support of TB level </a:t>
            </a:r>
            <a:r>
              <a:rPr lang="en-US" altLang="ko-KR" sz="3200" dirty="0"/>
              <a:t>HARQ-ACK</a:t>
            </a:r>
            <a:r>
              <a:rPr lang="en-GB" altLang="ko-KR" sz="3200" dirty="0"/>
              <a:t> </a:t>
            </a:r>
            <a:r>
              <a:rPr lang="en-GB" altLang="ko-KR" sz="3200" dirty="0" smtClean="0"/>
              <a:t>feedback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ko-KR" sz="2000" dirty="0" smtClean="0"/>
              <a:t>It </a:t>
            </a:r>
            <a:r>
              <a:rPr lang="en-GB" altLang="ko-KR" sz="2000" dirty="0"/>
              <a:t>seems most </a:t>
            </a:r>
            <a:r>
              <a:rPr lang="en-GB" altLang="ko-KR" sz="2000" dirty="0" smtClean="0"/>
              <a:t>of companies </a:t>
            </a:r>
            <a:r>
              <a:rPr lang="en-GB" altLang="ko-KR" sz="2000" dirty="0"/>
              <a:t>consider the necessity of </a:t>
            </a:r>
            <a:r>
              <a:rPr lang="en-GB" altLang="ko-KR" sz="2000" dirty="0" err="1" smtClean="0"/>
              <a:t>fallback</a:t>
            </a:r>
            <a:r>
              <a:rPr lang="en-GB" altLang="ko-KR" sz="2000" dirty="0" smtClean="0"/>
              <a:t> </a:t>
            </a:r>
            <a:r>
              <a:rPr lang="en-GB" altLang="ko-KR" sz="2000" dirty="0"/>
              <a:t>operation to TB level HARQ-ACK feedback </a:t>
            </a:r>
            <a:r>
              <a:rPr lang="en-GB" altLang="ko-KR" sz="2000" dirty="0" smtClean="0"/>
              <a:t>even </a:t>
            </a:r>
            <a:r>
              <a:rPr lang="en-GB" altLang="ko-KR" sz="2000" dirty="0"/>
              <a:t>in case when CBG based retransmission is </a:t>
            </a:r>
            <a:r>
              <a:rPr lang="en-GB" altLang="ko-KR" sz="2000" dirty="0" smtClean="0"/>
              <a:t>configured</a:t>
            </a:r>
          </a:p>
          <a:p>
            <a:pPr lvl="1">
              <a:spcBef>
                <a:spcPts val="600"/>
              </a:spcBef>
            </a:pPr>
            <a:r>
              <a:rPr lang="en-GB" altLang="ko-KR" sz="1600" dirty="0" smtClean="0"/>
              <a:t>However</a:t>
            </a:r>
            <a:r>
              <a:rPr lang="en-GB" altLang="ko-KR" sz="1600" dirty="0"/>
              <a:t>, the companies seem to have different view in terms of when and/or how to apply/support the TB level HARQ-ACK </a:t>
            </a:r>
            <a:r>
              <a:rPr lang="en-GB" altLang="ko-KR" sz="1600" dirty="0" smtClean="0"/>
              <a:t>feedback</a:t>
            </a:r>
            <a:endParaRPr lang="ko-KR" altLang="ko-KR" sz="1600"/>
          </a:p>
          <a:p>
            <a:pPr>
              <a:spcBef>
                <a:spcPts val="600"/>
              </a:spcBef>
            </a:pPr>
            <a:r>
              <a:rPr lang="en-US" altLang="ko-KR" sz="2000" dirty="0" smtClean="0"/>
              <a:t>Observation:</a:t>
            </a:r>
          </a:p>
          <a:p>
            <a:pPr lvl="1">
              <a:spcBef>
                <a:spcPts val="600"/>
              </a:spcBef>
            </a:pPr>
            <a:r>
              <a:rPr lang="en-GB" altLang="ko-KR" sz="1600" dirty="0"/>
              <a:t>It seems this issue also needs to be discussed further in terms of when and/or how to apply/support the TB level HARQ-ACK </a:t>
            </a:r>
            <a:r>
              <a:rPr lang="en-GB" altLang="ko-KR" sz="1600" dirty="0" smtClean="0"/>
              <a:t>feedback, possibly with the following alternatives from the contributions</a:t>
            </a:r>
            <a:endParaRPr lang="en-US" altLang="ko-KR" sz="1600" dirty="0"/>
          </a:p>
          <a:p>
            <a:pPr lvl="1">
              <a:spcBef>
                <a:spcPts val="600"/>
              </a:spcBef>
            </a:pP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145064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sz="3200" dirty="0"/>
              <a:t>Issue </a:t>
            </a:r>
            <a:r>
              <a:rPr lang="en-US" altLang="ko-KR" sz="3200" dirty="0" smtClean="0"/>
              <a:t>3: </a:t>
            </a:r>
            <a:r>
              <a:rPr lang="en-GB" altLang="ko-KR" sz="3200" dirty="0"/>
              <a:t>Support of TB level </a:t>
            </a:r>
            <a:r>
              <a:rPr lang="en-US" altLang="ko-KR" sz="3200" dirty="0"/>
              <a:t>HARQ-ACK</a:t>
            </a:r>
            <a:r>
              <a:rPr lang="en-GB" altLang="ko-KR" sz="3200" dirty="0"/>
              <a:t> </a:t>
            </a:r>
            <a:r>
              <a:rPr lang="en-GB" altLang="ko-KR" sz="3200" dirty="0" smtClean="0"/>
              <a:t>feedback</a:t>
            </a:r>
            <a:endParaRPr lang="ko-KR" altLang="ko-KR" sz="32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altLang="ko-KR" sz="2000" dirty="0" smtClean="0"/>
              <a:t>When </a:t>
            </a:r>
            <a:r>
              <a:rPr lang="en-GB" altLang="ko-KR" sz="2000" dirty="0"/>
              <a:t>to apply the TB level HARQ-ACK </a:t>
            </a:r>
            <a:r>
              <a:rPr lang="en-GB" altLang="ko-KR" sz="2000" dirty="0" smtClean="0"/>
              <a:t>feedback:</a:t>
            </a:r>
            <a:endParaRPr lang="ko-KR" altLang="ko-KR" sz="200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1600" dirty="0" smtClean="0"/>
              <a:t>Case </a:t>
            </a:r>
            <a:r>
              <a:rPr lang="en-GB" altLang="ko-KR" sz="1600" dirty="0"/>
              <a:t>1: For the case if all HARQ-ACKs corresponding to all CBGs are ACK or NACK</a:t>
            </a:r>
            <a:endParaRPr lang="ko-KR" altLang="ko-KR" sz="160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1600" dirty="0" smtClean="0"/>
              <a:t>Case </a:t>
            </a:r>
            <a:r>
              <a:rPr lang="en-GB" altLang="ko-KR" sz="1600" dirty="0"/>
              <a:t>2: For the case if PDSCH is scheduled by PDCCH via common search space or PDCCH by </a:t>
            </a:r>
            <a:r>
              <a:rPr lang="en-GB" altLang="ko-KR" sz="1600" dirty="0" err="1"/>
              <a:t>fallback</a:t>
            </a:r>
            <a:r>
              <a:rPr lang="en-GB" altLang="ko-KR" sz="1600" dirty="0"/>
              <a:t> DCI format</a:t>
            </a:r>
            <a:endParaRPr lang="ko-KR" altLang="ko-KR" sz="160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1600" dirty="0" smtClean="0"/>
              <a:t>Case </a:t>
            </a:r>
            <a:r>
              <a:rPr lang="en-GB" altLang="ko-KR" sz="1600" dirty="0"/>
              <a:t>3: For the case if TB level A/N feedback is explicitly indicated by </a:t>
            </a:r>
            <a:r>
              <a:rPr lang="en-GB" altLang="ko-KR" sz="1600" dirty="0" err="1" smtClean="0"/>
              <a:t>gNB</a:t>
            </a:r>
            <a:endParaRPr lang="en-GB" altLang="ko-KR" sz="1600" dirty="0" smtClean="0"/>
          </a:p>
          <a:p>
            <a:pPr lvl="8">
              <a:spcBef>
                <a:spcPts val="600"/>
              </a:spcBef>
            </a:pPr>
            <a:endParaRPr lang="ko-KR" altLang="ko-KR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altLang="ko-KR" sz="2000" dirty="0" smtClean="0"/>
              <a:t>How </a:t>
            </a:r>
            <a:r>
              <a:rPr lang="en-GB" altLang="ko-KR" sz="2000" dirty="0"/>
              <a:t>to support the TB level HARQ-ACK feedback in terms of HARQ-ACK payload composition and PUCCH resource </a:t>
            </a:r>
            <a:r>
              <a:rPr lang="en-GB" altLang="ko-KR" sz="2000" dirty="0" smtClean="0"/>
              <a:t>allocation:</a:t>
            </a:r>
            <a:endParaRPr lang="ko-KR" altLang="ko-KR" sz="200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1600" dirty="0"/>
              <a:t>Alt 1: generate 1-bit bundled A/N per TB, then transmit PUCCH format supporting small UCI payload which can be different from the PUCCH format conveying multi-bit CBG-level A/N per TB</a:t>
            </a:r>
            <a:endParaRPr lang="ko-KR" altLang="ko-KR" sz="160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ko-KR" sz="1600" dirty="0"/>
              <a:t>Alt 2: generate bundled A/N per TB, then transmit using the same PUCCH format used for conveying multi-bit CBG-level A/N per TB </a:t>
            </a:r>
            <a:endParaRPr lang="en-GB" altLang="ko-KR" sz="1600" dirty="0" smtClean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5861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39581</TotalTime>
  <Words>1404</Words>
  <Application>Microsoft Office PowerPoint</Application>
  <PresentationFormat>화면 슬라이드 쇼(4:3)</PresentationFormat>
  <Paragraphs>114</Paragraphs>
  <Slides>14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3" baseType="lpstr">
      <vt:lpstr>ＭＳ Ｐゴシック</vt:lpstr>
      <vt:lpstr>宋体</vt:lpstr>
      <vt:lpstr>굴림</vt:lpstr>
      <vt:lpstr>맑은 고딕</vt:lpstr>
      <vt:lpstr>Arial</vt:lpstr>
      <vt:lpstr>Calibri</vt:lpstr>
      <vt:lpstr>Times New Roman</vt:lpstr>
      <vt:lpstr>Wingdings</vt:lpstr>
      <vt:lpstr>Office Theme</vt:lpstr>
      <vt:lpstr>Summary of proposals on CBG-based retransmission</vt:lpstr>
      <vt:lpstr>Open Issues</vt:lpstr>
      <vt:lpstr> Issue 1: Configuration on the number of CBGs</vt:lpstr>
      <vt:lpstr>Issue 1: Configuration on the number of CBGs</vt:lpstr>
      <vt:lpstr>Issue 1: Configuration on the number of CBGs</vt:lpstr>
      <vt:lpstr>Issue 2: Handling on TB CRC check fail case</vt:lpstr>
      <vt:lpstr>Issue 2: Handling on TB CRC check fail case</vt:lpstr>
      <vt:lpstr>Issue 3: Support of TB level HARQ-ACK feedback</vt:lpstr>
      <vt:lpstr>Issue 3: Support of TB level HARQ-ACK feedback</vt:lpstr>
      <vt:lpstr>Issue 3: Support of TB level HARQ-ACK feedback</vt:lpstr>
      <vt:lpstr>Issue 4: DCI composition for CBGTI, CBGFI, NDI</vt:lpstr>
      <vt:lpstr>Issue 4: DCI composition for CBGTI, CBGFI, NDI</vt:lpstr>
      <vt:lpstr>Issue 4: DCI composition for CBGTI, CBGFI, NDI</vt:lpstr>
      <vt:lpstr>Issue 4: DCI composition for CBGTI, CBGFI, NDI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양석철/책임연구원/차세대표준(연)ACS팀(suckchel.yang@lge.com)</cp:lastModifiedBy>
  <cp:revision>1182</cp:revision>
  <dcterms:created xsi:type="dcterms:W3CDTF">2010-05-12T23:28:36Z</dcterms:created>
  <dcterms:modified xsi:type="dcterms:W3CDTF">2017-10-13T06:17:52Z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