
<file path=[Content_Types].xml><?xml version="1.0" encoding="utf-8"?>
<Types xmlns="http://schemas.openxmlformats.org/package/2006/content-types">
  <Default Extension="png" ContentType="image/png"/>
  <Default Extension="vsd" ContentType="application/vnd.visio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5" r:id="rId3"/>
    <p:sldId id="326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81379" autoAdjust="0"/>
  </p:normalViewPr>
  <p:slideViewPr>
    <p:cSldViewPr>
      <p:cViewPr varScale="1">
        <p:scale>
          <a:sx n="92" d="100"/>
          <a:sy n="92" d="100"/>
        </p:scale>
        <p:origin x="630" y="84"/>
      </p:cViewPr>
      <p:guideLst>
        <p:guide orient="horz" pos="2160"/>
        <p:guide pos="2879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95028FE-F611-4A89-98E4-5AA2587FAE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79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93475717-700F-40CF-8583-CA6B22C2B4F1}" type="slidenum">
              <a:rPr lang="zh-CN" altLang="en-US" smtClean="0"/>
              <a:pPr>
                <a:buFont typeface="Arial" charset="0"/>
                <a:buNone/>
              </a:pPr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11838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12B8D19E-70AE-43B2-902B-302B9CB595A2}" type="slidenum">
              <a:rPr lang="zh-CN" altLang="en-US" smtClean="0"/>
              <a:pPr>
                <a:buFont typeface="Arial" charset="0"/>
                <a:buNone/>
              </a:pPr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8109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5203A-7CA8-4CC9-8BA6-35181AA36C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FE10F-4F7F-47BE-BE9C-A0E4DCD2FD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F81B3-D981-4CB4-88B0-1244249EAE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6F203-CC0F-4A29-8BC5-3E845D0952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5EA28-7448-49D6-9614-A8B3D7EDFF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03A69-0F3E-4C99-842B-7DC7D3689E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5922E-4783-4DA7-AC94-8032BAF0BF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AFBB9-268C-4AC4-BCD6-FFFD8DBC21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4A504-3F63-4B9C-81EC-1AC6FBA79A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916B5-4867-4498-86F6-B769DEC0D7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B8117-715F-4F25-9E5D-319B99EF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E0E3121-7C28-4C9D-91A8-0318279C69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Microsoft_Visio_2003-2010___1.vsd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ChangeArrowheads="1"/>
          </p:cNvSpPr>
          <p:nvPr>
            <p:ph type="ctrTitle"/>
          </p:nvPr>
        </p:nvSpPr>
        <p:spPr>
          <a:xfrm>
            <a:off x="381000" y="2438400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TDD </a:t>
            </a:r>
            <a:r>
              <a:rPr lang="en-US" altLang="en-GB" sz="3600" dirty="0" smtClean="0">
                <a:ea typeface="맑은 고딕" pitchFamily="50" charset="-127"/>
              </a:rPr>
              <a:t>NPRACH  </a:t>
            </a:r>
          </a:p>
        </p:txBody>
      </p:sp>
      <p:sp>
        <p:nvSpPr>
          <p:cNvPr id="2051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en-US" altLang="zh-CN" sz="2800" dirty="0" smtClean="0">
                <a:solidFill>
                  <a:schemeClr val="tx1"/>
                </a:solidFill>
              </a:rPr>
              <a:t>ZTE 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</a:rPr>
              <a:t>, Ericsson [HW</a:t>
            </a:r>
            <a:r>
              <a:rPr lang="en-US" altLang="zh-CN" sz="2800" smtClean="0">
                <a:solidFill>
                  <a:schemeClr val="tx1"/>
                </a:solidFill>
              </a:rPr>
              <a:t>, Qualcomm ]…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15875"/>
            <a:ext cx="45720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>
                <a:latin typeface="Calibri" pitchFamily="34" charset="0"/>
              </a:rPr>
              <a:t>3GPP TSG RAN WG1 </a:t>
            </a:r>
            <a:r>
              <a:rPr lang="en-US" altLang="ko-KR" b="1">
                <a:latin typeface="Calibri" pitchFamily="34" charset="0"/>
              </a:rPr>
              <a:t>Meeting #90bis</a:t>
            </a:r>
          </a:p>
          <a:p>
            <a:pPr eaLnBrk="0" hangingPunct="0"/>
            <a:r>
              <a:rPr lang="en-US" altLang="zh-CN" sz="1600" b="1">
                <a:latin typeface="Calibri" pitchFamily="34" charset="0"/>
              </a:rPr>
              <a:t>Prague, Czechia, 9</a:t>
            </a:r>
            <a:r>
              <a:rPr lang="en-US" altLang="zh-CN" sz="1600" b="1" baseline="30000">
                <a:latin typeface="Calibri" pitchFamily="34" charset="0"/>
              </a:rPr>
              <a:t>th</a:t>
            </a:r>
            <a:r>
              <a:rPr lang="en-US" altLang="zh-CN" sz="1600" b="1">
                <a:latin typeface="Calibri" pitchFamily="34" charset="0"/>
              </a:rPr>
              <a:t> – 13</a:t>
            </a:r>
            <a:r>
              <a:rPr lang="en-US" altLang="zh-CN" sz="1600" b="1" baseline="30000">
                <a:latin typeface="Calibri" pitchFamily="34" charset="0"/>
              </a:rPr>
              <a:t>th</a:t>
            </a:r>
            <a:r>
              <a:rPr lang="en-US" altLang="zh-CN" sz="1600" b="1">
                <a:latin typeface="Calibri" pitchFamily="34" charset="0"/>
              </a:rPr>
              <a:t> October 2017</a:t>
            </a:r>
            <a:endParaRPr lang="zh-CN" altLang="zh-CN" sz="1600">
              <a:latin typeface="Calibri" pitchFamily="34" charset="0"/>
            </a:endParaRPr>
          </a:p>
          <a:p>
            <a:pPr eaLnBrk="0" hangingPunct="0"/>
            <a:r>
              <a:rPr lang="en-US" altLang="ko-KR" b="1">
                <a:latin typeface="Calibri" pitchFamily="34" charset="0"/>
              </a:rPr>
              <a:t>Agenda item 6.2.6.3.2</a:t>
            </a: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altLang="ko-KR" b="1" smtClean="0">
                <a:latin typeface="Calibri" pitchFamily="34" charset="0"/>
              </a:rPr>
              <a:t>R1-1719096</a:t>
            </a:r>
            <a:endParaRPr lang="en-US" altLang="ko-KR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>
                <a:latin typeface="Calibri" pitchFamily="34" charset="0"/>
              </a:rPr>
              <a:t>Proposal </a:t>
            </a:r>
            <a:endParaRPr lang="en-US" altLang="en-US" sz="4000" dirty="0">
              <a:latin typeface="Calibri" pitchFamily="34" charset="0"/>
              <a:ea typeface="맑은 고딕" pitchFamily="50" charset="-127"/>
            </a:endParaRPr>
          </a:p>
        </p:txBody>
      </p:sp>
      <p:sp>
        <p:nvSpPr>
          <p:cNvPr id="4099" name="내용 개체 틀 2"/>
          <p:cNvSpPr txBox="1">
            <a:spLocks noChangeArrowheads="1"/>
          </p:cNvSpPr>
          <p:nvPr/>
        </p:nvSpPr>
        <p:spPr bwMode="auto">
          <a:xfrm>
            <a:off x="150813" y="1068388"/>
            <a:ext cx="8839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00100" lvl="2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1600" dirty="0"/>
              <a:t>TDD NPRACH supports </a:t>
            </a:r>
            <a:r>
              <a:rPr lang="en-US" altLang="zh-CN" sz="1600" dirty="0" smtClean="0"/>
              <a:t>3.75KHz </a:t>
            </a:r>
            <a:r>
              <a:rPr lang="en-US" altLang="zh-CN" sz="1600" dirty="0"/>
              <a:t>subcarrier spacing single-tone with frequency </a:t>
            </a:r>
            <a:r>
              <a:rPr lang="en-US" altLang="zh-CN" sz="1600" dirty="0" smtClean="0"/>
              <a:t>hopping.</a:t>
            </a:r>
          </a:p>
          <a:p>
            <a:pPr marL="1257300" lvl="3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1600" dirty="0" smtClean="0"/>
              <a:t>Two </a:t>
            </a:r>
            <a:r>
              <a:rPr lang="en-US" altLang="zh-CN" sz="1600" dirty="0"/>
              <a:t>symbol groups </a:t>
            </a:r>
            <a:r>
              <a:rPr lang="en-US" altLang="zh-CN" sz="1600" dirty="0" smtClean="0"/>
              <a:t>are transmitted back-to-back followed by a guard time (FFS </a:t>
            </a:r>
            <a:r>
              <a:rPr lang="en-US" altLang="zh-CN" sz="1600" dirty="0"/>
              <a:t>Guard time </a:t>
            </a:r>
            <a:r>
              <a:rPr lang="en-US" altLang="zh-CN" sz="1600" dirty="0" smtClean="0"/>
              <a:t>duration) . This will fit into either 1,2,or 3 contiguous uplink </a:t>
            </a:r>
            <a:r>
              <a:rPr lang="en-US" altLang="zh-CN" sz="1600" dirty="0" err="1" smtClean="0"/>
              <a:t>subframes</a:t>
            </a:r>
            <a:r>
              <a:rPr lang="en-US" altLang="zh-CN" sz="1600" dirty="0" smtClean="0"/>
              <a:t>. A total of Y (Y is an even number, FFS the value) </a:t>
            </a:r>
            <a:r>
              <a:rPr lang="en-US" altLang="zh-CN" sz="1600" dirty="0"/>
              <a:t>symbol </a:t>
            </a:r>
            <a:r>
              <a:rPr lang="en-US" altLang="zh-CN" sz="1600" dirty="0" smtClean="0"/>
              <a:t>groups compose one NPRACH preamble repetition unit.</a:t>
            </a:r>
          </a:p>
          <a:p>
            <a:pPr marL="1714500" lvl="4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1600" dirty="0"/>
              <a:t>Each symbol group is defined by one CP, and </a:t>
            </a:r>
            <a:r>
              <a:rPr lang="en-US" altLang="zh-CN" sz="1600" dirty="0" smtClean="0"/>
              <a:t>N symbols</a:t>
            </a:r>
            <a:endParaRPr lang="en-US" altLang="zh-CN" sz="1600" dirty="0"/>
          </a:p>
          <a:p>
            <a:pPr marL="2171700" lvl="5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1600" dirty="0"/>
              <a:t>FFS: CP </a:t>
            </a:r>
            <a:r>
              <a:rPr lang="en-US" altLang="zh-CN" sz="1600" dirty="0" smtClean="0"/>
              <a:t>duration and N ,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which </a:t>
            </a:r>
            <a:r>
              <a:rPr lang="en-US" altLang="zh-CN" sz="1600" dirty="0"/>
              <a:t>depend on the number of contiguous uplink </a:t>
            </a:r>
            <a:r>
              <a:rPr lang="en-US" altLang="zh-CN" sz="1600" dirty="0" err="1"/>
              <a:t>subframes</a:t>
            </a:r>
            <a:r>
              <a:rPr lang="en-US" altLang="zh-CN" sz="1600" dirty="0"/>
              <a:t>.</a:t>
            </a:r>
          </a:p>
          <a:p>
            <a:pPr marL="2171700" lvl="5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1600" dirty="0"/>
              <a:t>FFS : Symbol(s) duration, which depend on the number of contiguous uplink </a:t>
            </a:r>
            <a:r>
              <a:rPr lang="en-US" altLang="zh-CN" sz="1600" dirty="0" err="1"/>
              <a:t>subframes</a:t>
            </a:r>
            <a:r>
              <a:rPr lang="en-US" altLang="zh-CN" sz="1600" dirty="0"/>
              <a:t>.</a:t>
            </a:r>
          </a:p>
          <a:p>
            <a:pPr marL="1714500" lvl="4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1600" dirty="0" smtClean="0"/>
              <a:t>For the </a:t>
            </a:r>
            <a:r>
              <a:rPr lang="en-US" altLang="zh-CN" sz="1600" dirty="0"/>
              <a:t>two symbols groups that are transmitted </a:t>
            </a:r>
            <a:r>
              <a:rPr lang="en-US" altLang="zh-CN" sz="1600" dirty="0" smtClean="0"/>
              <a:t>back-to-back, 3.75kHz </a:t>
            </a:r>
            <a:r>
              <a:rPr lang="en-US" altLang="zh-CN" sz="1600" dirty="0"/>
              <a:t>and </a:t>
            </a:r>
            <a:r>
              <a:rPr lang="en-US" altLang="zh-CN" sz="1600" dirty="0" smtClean="0"/>
              <a:t>22.5kHz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hopping distances </a:t>
            </a:r>
            <a:r>
              <a:rPr lang="en-US" altLang="zh-CN" sz="1600" dirty="0"/>
              <a:t>are </a:t>
            </a:r>
            <a:r>
              <a:rPr lang="en-US" altLang="zh-CN" sz="1600" dirty="0" smtClean="0"/>
              <a:t>supported.</a:t>
            </a:r>
          </a:p>
          <a:p>
            <a:pPr marL="2171700" lvl="5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1600" dirty="0" smtClean="0"/>
              <a:t>FFS the details of the hopping pattern</a:t>
            </a:r>
          </a:p>
          <a:p>
            <a:pPr marL="1714500" lvl="4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1600" dirty="0" smtClean="0"/>
              <a:t>For the hopping between discontinuous transmissions</a:t>
            </a:r>
          </a:p>
          <a:p>
            <a:pPr marL="2171700" lvl="5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1600" dirty="0" smtClean="0"/>
              <a:t>FFS hopping distance and hopping pattern</a:t>
            </a:r>
          </a:p>
          <a:p>
            <a:pPr marL="1371600" lvl="4" eaLnBrk="0" hangingPunct="0">
              <a:spcBef>
                <a:spcPct val="20000"/>
              </a:spcBef>
            </a:pPr>
            <a:endParaRPr lang="en-US" altLang="zh-CN" sz="1600" dirty="0" smtClean="0"/>
          </a:p>
          <a:p>
            <a:pPr marL="1257300" lvl="3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1600" dirty="0" smtClean="0"/>
              <a:t>Cell specific pseudo-random hopping is used between NPRACH preamble repetition units</a:t>
            </a:r>
          </a:p>
          <a:p>
            <a:pPr marL="1371600" lvl="4" eaLnBrk="0" hangingPunct="0">
              <a:spcBef>
                <a:spcPct val="20000"/>
              </a:spcBef>
            </a:pPr>
            <a:endParaRPr lang="en-US" altLang="zh-CN" sz="1600" dirty="0"/>
          </a:p>
          <a:p>
            <a:pPr marL="1714500" lvl="4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en-US" altLang="zh-CN" sz="1600" dirty="0" smtClean="0"/>
          </a:p>
          <a:p>
            <a:pPr marL="1714500" lvl="4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en-US" altLang="zh-CN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 smtClean="0">
                <a:latin typeface="Calibri" pitchFamily="34" charset="0"/>
              </a:rPr>
              <a:t>Appendix</a:t>
            </a:r>
            <a:endParaRPr lang="en-US" altLang="en-US" sz="4000" dirty="0">
              <a:latin typeface="Calibri" pitchFamily="34" charset="0"/>
              <a:ea typeface="맑은 고딕" pitchFamily="50" charset="-127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98" y="1676446"/>
            <a:ext cx="35147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1672954"/>
            <a:ext cx="4038600" cy="1724025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3089" y="4277770"/>
            <a:ext cx="1256646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对象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5794427"/>
              </p:ext>
            </p:extLst>
          </p:nvPr>
        </p:nvGraphicFramePr>
        <p:xfrm>
          <a:off x="1143090" y="4277771"/>
          <a:ext cx="7238810" cy="1513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Visio" r:id="rId5" imgW="12526137" imgH="2467451" progId="Visio.Drawing.11">
                  <p:embed/>
                </p:oleObj>
              </mc:Choice>
              <mc:Fallback>
                <p:oleObj name="Visio" r:id="rId5" imgW="12526137" imgH="2467451" progId="Visio.Drawing.11">
                  <p:embed/>
                  <p:pic>
                    <p:nvPicPr>
                      <p:cNvPr id="0" name="对象 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90" y="4277771"/>
                        <a:ext cx="7238810" cy="15133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8961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195</Words>
  <Application>Microsoft Office PowerPoint</Application>
  <PresentationFormat>全屏显示(4:3)</PresentationFormat>
  <Paragraphs>22</Paragraphs>
  <Slides>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Malgun Gothic</vt:lpstr>
      <vt:lpstr>宋体</vt:lpstr>
      <vt:lpstr>Arial</vt:lpstr>
      <vt:lpstr>Calibri</vt:lpstr>
      <vt:lpstr>Office Theme</vt:lpstr>
      <vt:lpstr>Microsoft Visio 2003-2010 绘图</vt:lpstr>
      <vt:lpstr>WF on TDD NPRACH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Shupeng Li</cp:lastModifiedBy>
  <cp:revision>1638</cp:revision>
  <dcterms:created xsi:type="dcterms:W3CDTF">2010-05-12T23:28:36Z</dcterms:created>
  <dcterms:modified xsi:type="dcterms:W3CDTF">2017-10-11T09:21:22Z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  <property fmtid="{D5CDD505-2E9C-101B-9397-08002B2CF9AE}" pid="3" name="KSOProductBuildVer">
    <vt:lpwstr>2052-10.8.0.6206</vt:lpwstr>
  </property>
</Properties>
</file>