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5" r:id="rId3"/>
    <p:sldId id="28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8575" autoAdjust="0"/>
  </p:normalViewPr>
  <p:slideViewPr>
    <p:cSldViewPr>
      <p:cViewPr varScale="1">
        <p:scale>
          <a:sx n="74" d="100"/>
          <a:sy n="74" d="100"/>
        </p:scale>
        <p:origin x="129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10/12/2017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52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PBCH data scrambling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MediaTek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058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90bis</a:t>
            </a:r>
            <a:endParaRPr lang="en-US" altLang="ja-JP" dirty="0"/>
          </a:p>
          <a:p>
            <a:r>
              <a:rPr lang="en-US" altLang="ja-JP" dirty="0"/>
              <a:t>Prague, CZ, 9th – 13th, October </a:t>
            </a:r>
            <a:r>
              <a:rPr lang="en-US" altLang="ja-JP" dirty="0" smtClean="0"/>
              <a:t>2017 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7.1.2.1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R1-1719058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altLang="zh-CN" dirty="0" smtClean="0"/>
          </a:p>
          <a:p>
            <a:r>
              <a:rPr lang="en-GB" altLang="zh-CN" dirty="0" smtClean="0"/>
              <a:t>Agreements</a:t>
            </a:r>
            <a:r>
              <a:rPr lang="en-GB" altLang="zh-CN" dirty="0"/>
              <a:t>:</a:t>
            </a:r>
            <a:endParaRPr lang="zh-CN" altLang="zh-CN" dirty="0"/>
          </a:p>
          <a:p>
            <a:pPr lvl="1"/>
            <a:r>
              <a:rPr lang="en-GB" altLang="zh-CN" dirty="0"/>
              <a:t>For PBCH 2</a:t>
            </a:r>
            <a:r>
              <a:rPr lang="en-GB" altLang="zh-CN" baseline="30000" dirty="0"/>
              <a:t>nd</a:t>
            </a:r>
            <a:r>
              <a:rPr lang="en-GB" altLang="zh-CN" dirty="0"/>
              <a:t> scrambling initialization:</a:t>
            </a:r>
            <a:endParaRPr lang="zh-CN" altLang="zh-CN" dirty="0"/>
          </a:p>
          <a:p>
            <a:pPr lvl="1"/>
            <a:r>
              <a:rPr lang="en-GB" altLang="zh-CN" dirty="0"/>
              <a:t>initialization based on both cell ID and 3 LSB of SS/PBCH block index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8196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61254" y="980728"/>
            <a:ext cx="8229600" cy="5065094"/>
          </a:xfrm>
        </p:spPr>
        <p:txBody>
          <a:bodyPr>
            <a:noAutofit/>
          </a:bodyPr>
          <a:lstStyle/>
          <a:p>
            <a:pPr lvl="0"/>
            <a:r>
              <a:rPr lang="en-GB" altLang="zh-CN" sz="1800" dirty="0" smtClean="0"/>
              <a:t>The 2nd </a:t>
            </a:r>
            <a:r>
              <a:rPr lang="en-GB" altLang="zh-CN" sz="1800" dirty="0"/>
              <a:t>PBCH scrambling is a Gold sequence initialized by cell ID. </a:t>
            </a:r>
            <a:endParaRPr lang="en-GB" altLang="zh-CN" sz="1800" dirty="0" smtClean="0"/>
          </a:p>
          <a:p>
            <a:pPr lvl="1"/>
            <a:r>
              <a:rPr lang="en-GB" altLang="zh-CN" sz="1600" dirty="0" err="1"/>
              <a:t>C_init</a:t>
            </a:r>
            <a:r>
              <a:rPr lang="en-GB" altLang="zh-CN" sz="1600" dirty="0"/>
              <a:t> = [</a:t>
            </a:r>
            <a:r>
              <a:rPr lang="en-GB" altLang="zh-CN" sz="1600" dirty="0" err="1"/>
              <a:t>N</a:t>
            </a:r>
            <a:r>
              <a:rPr lang="en-GB" altLang="zh-CN" sz="1000" dirty="0" err="1"/>
              <a:t>Cell_ID</a:t>
            </a:r>
            <a:r>
              <a:rPr lang="en-GB" altLang="zh-CN" sz="1600" dirty="0" smtClean="0"/>
              <a:t>]</a:t>
            </a:r>
            <a:endParaRPr lang="en-GB" altLang="zh-CN" sz="1600" dirty="0" smtClean="0"/>
          </a:p>
          <a:p>
            <a:pPr lvl="1"/>
            <a:r>
              <a:rPr lang="en-GB" altLang="zh-CN" sz="1600" dirty="0" smtClean="0"/>
              <a:t>The X LSB bits </a:t>
            </a:r>
            <a:r>
              <a:rPr lang="en-GB" altLang="zh-CN" sz="1600" dirty="0"/>
              <a:t>of </a:t>
            </a:r>
            <a:r>
              <a:rPr lang="en-GB" altLang="zh-CN" sz="1600" dirty="0" smtClean="0"/>
              <a:t>SS block index are </a:t>
            </a:r>
            <a:r>
              <a:rPr lang="en-GB" altLang="zh-CN" sz="1600" dirty="0"/>
              <a:t>used </a:t>
            </a:r>
            <a:r>
              <a:rPr lang="en-GB" altLang="zh-CN" sz="1600" dirty="0" smtClean="0"/>
              <a:t>to determine </a:t>
            </a:r>
            <a:r>
              <a:rPr lang="en-GB" altLang="zh-CN" sz="1600" dirty="0"/>
              <a:t>a sequential non-overlapping portion of the sequence.</a:t>
            </a:r>
            <a:endParaRPr lang="zh-CN" altLang="zh-CN" sz="1600" dirty="0"/>
          </a:p>
          <a:p>
            <a:pPr lvl="1"/>
            <a:r>
              <a:rPr lang="en-GB" altLang="zh-CN" sz="1600" dirty="0"/>
              <a:t>Generate a Gold sequence of length </a:t>
            </a:r>
            <a:r>
              <a:rPr lang="en-GB" altLang="zh-CN" sz="1600" dirty="0" smtClean="0"/>
              <a:t>(2^</a:t>
            </a:r>
            <a:r>
              <a:rPr lang="en-GB" altLang="zh-CN" sz="1600" dirty="0" smtClean="0"/>
              <a:t>X)*</a:t>
            </a:r>
            <a:r>
              <a:rPr lang="en-GB" altLang="zh-CN" sz="1600" dirty="0" smtClean="0"/>
              <a:t>M </a:t>
            </a:r>
            <a:r>
              <a:rPr lang="en-GB" altLang="zh-CN" sz="1600" dirty="0"/>
              <a:t>where M is the number of bits to be scrambled</a:t>
            </a:r>
            <a:endParaRPr lang="zh-CN" altLang="zh-CN" sz="1600" dirty="0"/>
          </a:p>
          <a:p>
            <a:pPr lvl="1"/>
            <a:r>
              <a:rPr lang="en-GB" altLang="zh-CN" sz="1600" dirty="0"/>
              <a:t>Partition the generated sequence into </a:t>
            </a:r>
            <a:r>
              <a:rPr lang="en-GB" altLang="zh-CN" sz="1600" dirty="0" smtClean="0"/>
              <a:t>2^X </a:t>
            </a:r>
            <a:r>
              <a:rPr lang="en-GB" altLang="zh-CN" sz="1600" dirty="0"/>
              <a:t>non-overlapping portions</a:t>
            </a:r>
            <a:endParaRPr lang="zh-CN" altLang="zh-CN" sz="1600" dirty="0"/>
          </a:p>
          <a:p>
            <a:pPr lvl="1"/>
            <a:r>
              <a:rPr lang="en-GB" altLang="zh-CN" sz="1600" dirty="0" smtClean="0"/>
              <a:t>X LSB bits of SS block index uniquely </a:t>
            </a:r>
            <a:r>
              <a:rPr lang="en-GB" altLang="zh-CN" sz="1600" dirty="0"/>
              <a:t>identify indices of each of the non-overlapping portion of the </a:t>
            </a:r>
            <a:r>
              <a:rPr lang="en-GB" altLang="zh-CN" sz="1600" dirty="0" smtClean="0"/>
              <a:t>sequence</a:t>
            </a:r>
          </a:p>
          <a:p>
            <a:pPr lvl="2"/>
            <a:r>
              <a:rPr lang="en-GB" altLang="zh-CN" sz="1400" dirty="0" smtClean="0"/>
              <a:t>X = 2 for below 3GHz, i.e., 1</a:t>
            </a:r>
            <a:r>
              <a:rPr lang="en-GB" altLang="zh-CN" sz="1400" baseline="30000" dirty="0" smtClean="0"/>
              <a:t>st</a:t>
            </a:r>
            <a:r>
              <a:rPr lang="en-GB" altLang="zh-CN" sz="1400" dirty="0" smtClean="0"/>
              <a:t> and 2</a:t>
            </a:r>
            <a:r>
              <a:rPr lang="en-GB" altLang="zh-CN" sz="1400" baseline="30000" dirty="0" smtClean="0"/>
              <a:t>nd</a:t>
            </a:r>
            <a:r>
              <a:rPr lang="en-GB" altLang="zh-CN" sz="1400" dirty="0" smtClean="0"/>
              <a:t> LSB bits of SS block index.</a:t>
            </a:r>
          </a:p>
          <a:p>
            <a:pPr lvl="2"/>
            <a:r>
              <a:rPr lang="en-GB" altLang="zh-CN" sz="1400" dirty="0" smtClean="0"/>
              <a:t>X = 3 for above 3GHz, i.e., 1</a:t>
            </a:r>
            <a:r>
              <a:rPr lang="en-GB" altLang="zh-CN" sz="1400" baseline="30000" dirty="0" smtClean="0"/>
              <a:t>st</a:t>
            </a:r>
            <a:r>
              <a:rPr lang="en-GB" altLang="zh-CN" sz="1400" dirty="0" smtClean="0"/>
              <a:t>, 2</a:t>
            </a:r>
            <a:r>
              <a:rPr lang="en-GB" altLang="zh-CN" sz="1400" baseline="30000" dirty="0" smtClean="0"/>
              <a:t>nd</a:t>
            </a:r>
            <a:r>
              <a:rPr lang="en-GB" altLang="zh-CN" sz="1400" dirty="0" smtClean="0"/>
              <a:t> and 3</a:t>
            </a:r>
            <a:r>
              <a:rPr lang="en-GB" altLang="zh-CN" sz="1400" baseline="30000" dirty="0" smtClean="0"/>
              <a:t>rd</a:t>
            </a:r>
            <a:r>
              <a:rPr lang="en-GB" altLang="zh-CN" sz="1400" dirty="0" smtClean="0"/>
              <a:t> LSB bits of SS block index.</a:t>
            </a:r>
            <a:endParaRPr lang="en-GB" altLang="zh-CN" sz="1400" dirty="0" smtClean="0"/>
          </a:p>
          <a:p>
            <a:pPr algn="just"/>
            <a:endParaRPr lang="en-US" sz="10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pic>
        <p:nvPicPr>
          <p:cNvPr id="1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365104"/>
            <a:ext cx="2592288" cy="143295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140856"/>
              </p:ext>
            </p:extLst>
          </p:nvPr>
        </p:nvGraphicFramePr>
        <p:xfrm>
          <a:off x="731984" y="4081136"/>
          <a:ext cx="5423276" cy="273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819"/>
                <a:gridCol w="1355819"/>
                <a:gridCol w="1355819"/>
                <a:gridCol w="1355819"/>
              </a:tblGrid>
              <a:tr h="659600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3</a:t>
                      </a:r>
                      <a:r>
                        <a:rPr lang="en-US" altLang="zh-CN" sz="1200" baseline="30000" dirty="0" smtClean="0"/>
                        <a:t>rd</a:t>
                      </a:r>
                      <a:r>
                        <a:rPr lang="en-US" altLang="zh-CN" sz="1200" baseline="0" dirty="0" smtClean="0"/>
                        <a:t> LSB of SS block index</a:t>
                      </a:r>
                    </a:p>
                    <a:p>
                      <a:r>
                        <a:rPr lang="en-US" altLang="zh-CN" sz="1200" baseline="0" dirty="0" smtClean="0"/>
                        <a:t>(b2)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2</a:t>
                      </a:r>
                      <a:r>
                        <a:rPr lang="en-US" altLang="zh-CN" sz="1200" baseline="30000" dirty="0" smtClean="0"/>
                        <a:t>nd</a:t>
                      </a:r>
                      <a:r>
                        <a:rPr lang="en-US" altLang="zh-CN" sz="1200" dirty="0" smtClean="0"/>
                        <a:t> LSB</a:t>
                      </a:r>
                      <a:r>
                        <a:rPr lang="en-US" altLang="zh-CN" sz="1200" baseline="0" dirty="0" smtClean="0"/>
                        <a:t> of SS block index</a:t>
                      </a:r>
                    </a:p>
                    <a:p>
                      <a:r>
                        <a:rPr lang="en-US" altLang="zh-CN" sz="1200" baseline="0" dirty="0" smtClean="0"/>
                        <a:t>(b1)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</a:t>
                      </a:r>
                      <a:r>
                        <a:rPr lang="en-US" altLang="zh-CN" sz="1200" baseline="30000" dirty="0" smtClean="0"/>
                        <a:t>st</a:t>
                      </a:r>
                      <a:r>
                        <a:rPr lang="en-US" altLang="zh-CN" sz="1200" dirty="0" smtClean="0"/>
                        <a:t> LSB of SS block index</a:t>
                      </a:r>
                    </a:p>
                    <a:p>
                      <a:r>
                        <a:rPr lang="en-US" altLang="zh-CN" sz="1200" dirty="0" smtClean="0"/>
                        <a:t>(b0)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Seq</a:t>
                      </a:r>
                      <a:r>
                        <a:rPr lang="en-US" altLang="zh-CN" sz="1200" dirty="0" smtClean="0"/>
                        <a:t> index used for each PBCH</a:t>
                      </a:r>
                      <a:endParaRPr lang="zh-CN" altLang="en-US" sz="1200" dirty="0" smtClean="0"/>
                    </a:p>
                    <a:p>
                      <a:endParaRPr lang="zh-CN" altLang="en-US" sz="1200" dirty="0"/>
                    </a:p>
                  </a:txBody>
                  <a:tcPr/>
                </a:tc>
              </a:tr>
              <a:tr h="20295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  ~  M-1</a:t>
                      </a:r>
                      <a:endParaRPr lang="zh-CN" altLang="en-US" sz="1100" dirty="0"/>
                    </a:p>
                  </a:txBody>
                  <a:tcPr/>
                </a:tc>
              </a:tr>
              <a:tr h="20295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M ~ 2M-1</a:t>
                      </a:r>
                      <a:endParaRPr lang="zh-CN" altLang="en-US" sz="1100" dirty="0"/>
                    </a:p>
                  </a:txBody>
                  <a:tcPr/>
                </a:tc>
              </a:tr>
              <a:tr h="20295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2M ~ 3M-1</a:t>
                      </a:r>
                      <a:endParaRPr lang="zh-CN" altLang="en-US" sz="1100" dirty="0"/>
                    </a:p>
                  </a:txBody>
                  <a:tcPr/>
                </a:tc>
              </a:tr>
              <a:tr h="20295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3M ~ 4M-1</a:t>
                      </a:r>
                      <a:endParaRPr lang="zh-CN" altLang="en-US" sz="1100" dirty="0"/>
                    </a:p>
                  </a:txBody>
                  <a:tcPr/>
                </a:tc>
              </a:tr>
              <a:tr h="20295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4M ~ 5M-1</a:t>
                      </a:r>
                      <a:endParaRPr lang="zh-CN" altLang="en-US" sz="1100" dirty="0"/>
                    </a:p>
                  </a:txBody>
                  <a:tcPr/>
                </a:tc>
              </a:tr>
              <a:tr h="20295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5M ~ 6M-1</a:t>
                      </a:r>
                      <a:endParaRPr lang="zh-CN" altLang="en-US" sz="1100" dirty="0"/>
                    </a:p>
                  </a:txBody>
                  <a:tcPr/>
                </a:tc>
              </a:tr>
              <a:tr h="20295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6M ~ 7M-1</a:t>
                      </a:r>
                      <a:endParaRPr lang="zh-CN" altLang="en-US" sz="1100" dirty="0"/>
                    </a:p>
                  </a:txBody>
                  <a:tcPr/>
                </a:tc>
              </a:tr>
              <a:tr h="202954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7M ~ 8M-1</a:t>
                      </a:r>
                      <a:endParaRPr lang="zh-CN" altLang="en-US" sz="1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6050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6079</TotalTime>
  <Words>256</Words>
  <Application>Microsoft Office PowerPoint</Application>
  <PresentationFormat>全屏显示(4:3)</PresentationFormat>
  <Paragraphs>59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テーマ</vt:lpstr>
      <vt:lpstr>WF On 2nd PBCH data scrambling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dc:creator>Kaikkonen, Jorma (Nokia - FI/Oulu)</dc:creator>
  <cp:lastModifiedBy>Tao Chen (陈滔)</cp:lastModifiedBy>
  <cp:revision>105</cp:revision>
  <dcterms:created xsi:type="dcterms:W3CDTF">2017-04-05T16:16:02Z</dcterms:created>
  <dcterms:modified xsi:type="dcterms:W3CDTF">2017-10-12T14:42:13Z</dcterms:modified>
</cp:coreProperties>
</file>