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68" r:id="rId4"/>
    <p:sldId id="270" r:id="rId5"/>
    <p:sldId id="267"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08"/>
      </p:cViewPr>
      <p:guideLst>
        <p:guide orient="horz" pos="2160"/>
        <p:guide pos="3840"/>
      </p:guideLst>
    </p:cSldViewPr>
  </p:slideViewPr>
  <p:notesTextViewPr>
    <p:cViewPr>
      <p:scale>
        <a:sx n="1" d="1"/>
        <a:sy n="1" d="1"/>
      </p:scale>
      <p:origin x="0" y="0"/>
    </p:cViewPr>
  </p:notesTextViewPr>
  <p:sorterViewPr>
    <p:cViewPr>
      <p:scale>
        <a:sx n="100" d="100"/>
        <a:sy n="100" d="100"/>
      </p:scale>
      <p:origin x="0" y="-189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990C363-5EAA-4DFB-9D6C-2D941433D643}" type="datetimeFigureOut">
              <a:rPr lang="en-US" smtClean="0"/>
              <a:pPr/>
              <a:t>10/11/2017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25201186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90C363-5EAA-4DFB-9D6C-2D941433D643}" type="datetimeFigureOut">
              <a:rPr lang="en-US" smtClean="0"/>
              <a:pPr/>
              <a:t>10/11/2017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1940154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90C363-5EAA-4DFB-9D6C-2D941433D643}" type="datetimeFigureOut">
              <a:rPr lang="en-US" smtClean="0"/>
              <a:pPr/>
              <a:t>10/11/2017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11885483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90C363-5EAA-4DFB-9D6C-2D941433D643}" type="datetimeFigureOut">
              <a:rPr lang="en-US" smtClean="0"/>
              <a:pPr/>
              <a:t>10/11/2017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29414630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990C363-5EAA-4DFB-9D6C-2D941433D643}" type="datetimeFigureOut">
              <a:rPr lang="en-US" smtClean="0"/>
              <a:pPr/>
              <a:t>10/11/2017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728052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990C363-5EAA-4DFB-9D6C-2D941433D643}" type="datetimeFigureOut">
              <a:rPr lang="en-US" smtClean="0"/>
              <a:pPr/>
              <a:t>10/11/2017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1102645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990C363-5EAA-4DFB-9D6C-2D941433D643}" type="datetimeFigureOut">
              <a:rPr lang="en-US" smtClean="0"/>
              <a:pPr/>
              <a:t>10/11/2017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2434228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990C363-5EAA-4DFB-9D6C-2D941433D643}" type="datetimeFigureOut">
              <a:rPr lang="en-US" smtClean="0"/>
              <a:pPr/>
              <a:t>10/11/2017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439392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90C363-5EAA-4DFB-9D6C-2D941433D643}" type="datetimeFigureOut">
              <a:rPr lang="en-US" smtClean="0"/>
              <a:pPr/>
              <a:t>10/11/2017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471382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990C363-5EAA-4DFB-9D6C-2D941433D643}" type="datetimeFigureOut">
              <a:rPr lang="en-US" smtClean="0"/>
              <a:pPr/>
              <a:t>10/11/2017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634243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990C363-5EAA-4DFB-9D6C-2D941433D643}" type="datetimeFigureOut">
              <a:rPr lang="en-US" smtClean="0"/>
              <a:pPr/>
              <a:t>10/11/2017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3246950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90C363-5EAA-4DFB-9D6C-2D941433D643}" type="datetimeFigureOut">
              <a:rPr lang="en-US" smtClean="0"/>
              <a:pPr/>
              <a:t>10/11/2017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BDC6AD-329A-4843-90C2-869C26C99546}" type="slidenum">
              <a:rPr lang="en-US" smtClean="0"/>
              <a:pPr/>
              <a:t>‹#›</a:t>
            </a:fld>
            <a:endParaRPr lang="en-US"/>
          </a:p>
        </p:txBody>
      </p:sp>
    </p:spTree>
    <p:extLst>
      <p:ext uri="{BB962C8B-B14F-4D97-AF65-F5344CB8AC3E}">
        <p14:creationId xmlns:p14="http://schemas.microsoft.com/office/powerpoint/2010/main" val="26026035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27284" y="2069433"/>
            <a:ext cx="9144000" cy="1886552"/>
          </a:xfrm>
        </p:spPr>
        <p:txBody>
          <a:bodyPr>
            <a:normAutofit/>
          </a:bodyPr>
          <a:lstStyle/>
          <a:p>
            <a:r>
              <a:rPr lang="en-US" sz="4800"/>
              <a:t>WF </a:t>
            </a:r>
            <a:r>
              <a:rPr lang="en-US" sz="4800" dirty="0"/>
              <a:t>on Flexible PDSCH/PUSCH resource allocation for MTC</a:t>
            </a:r>
          </a:p>
        </p:txBody>
      </p:sp>
      <p:sp>
        <p:nvSpPr>
          <p:cNvPr id="3" name="Subtitle 2"/>
          <p:cNvSpPr>
            <a:spLocks noGrp="1"/>
          </p:cNvSpPr>
          <p:nvPr>
            <p:ph type="subTitle" idx="1"/>
          </p:nvPr>
        </p:nvSpPr>
        <p:spPr>
          <a:xfrm>
            <a:off x="1427284" y="4700336"/>
            <a:ext cx="9144000" cy="1401525"/>
          </a:xfrm>
        </p:spPr>
        <p:txBody>
          <a:bodyPr/>
          <a:lstStyle/>
          <a:p>
            <a:r>
              <a:rPr lang="en-US" dirty="0"/>
              <a:t>Ericsson, Orange, NTT DOCOMO</a:t>
            </a:r>
          </a:p>
        </p:txBody>
      </p:sp>
      <p:sp>
        <p:nvSpPr>
          <p:cNvPr id="4" name="TextBox 4"/>
          <p:cNvSpPr txBox="1">
            <a:spLocks noChangeArrowheads="1"/>
          </p:cNvSpPr>
          <p:nvPr/>
        </p:nvSpPr>
        <p:spPr bwMode="auto">
          <a:xfrm>
            <a:off x="318655" y="311308"/>
            <a:ext cx="513968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zh-CN" sz="1800" dirty="0">
                <a:latin typeface="Arial Unicode MS" pitchFamily="50" charset="-127"/>
                <a:ea typeface="Arial Unicode MS" pitchFamily="50" charset="-127"/>
                <a:cs typeface="Arial Unicode MS" pitchFamily="50" charset="-127"/>
              </a:rPr>
              <a:t>3GPP TSG-RAN WG1 Meeting #90bis</a:t>
            </a:r>
            <a:endParaRPr lang="it-IT" altLang="zh-CN" sz="1800" dirty="0">
              <a:latin typeface="Arial Unicode MS" pitchFamily="50" charset="-127"/>
              <a:ea typeface="Arial Unicode MS" pitchFamily="50" charset="-127"/>
              <a:cs typeface="Arial Unicode MS" pitchFamily="50" charset="-127"/>
            </a:endParaRPr>
          </a:p>
          <a:p>
            <a:pPr>
              <a:spcBef>
                <a:spcPct val="0"/>
              </a:spcBef>
              <a:buNone/>
            </a:pPr>
            <a:r>
              <a:rPr lang="en-US" altLang="zh-CN" sz="1800" dirty="0">
                <a:latin typeface="Arial Unicode MS" pitchFamily="50" charset="-127"/>
                <a:ea typeface="Arial Unicode MS" pitchFamily="50" charset="-127"/>
                <a:cs typeface="Arial Unicode MS" pitchFamily="50" charset="-127"/>
              </a:rPr>
              <a:t>Prague, Czech Republic, 9</a:t>
            </a:r>
            <a:r>
              <a:rPr lang="en-US" altLang="zh-CN" sz="1800" baseline="30000" dirty="0">
                <a:latin typeface="Arial Unicode MS" pitchFamily="50" charset="-127"/>
                <a:ea typeface="Arial Unicode MS" pitchFamily="50" charset="-127"/>
                <a:cs typeface="Arial Unicode MS" pitchFamily="50" charset="-127"/>
              </a:rPr>
              <a:t>th</a:t>
            </a:r>
            <a:r>
              <a:rPr lang="en-US" altLang="zh-CN" sz="1800" dirty="0">
                <a:latin typeface="Arial Unicode MS" pitchFamily="50" charset="-127"/>
                <a:ea typeface="Arial Unicode MS" pitchFamily="50" charset="-127"/>
                <a:cs typeface="Arial Unicode MS" pitchFamily="50" charset="-127"/>
              </a:rPr>
              <a:t> – 13</a:t>
            </a:r>
            <a:r>
              <a:rPr lang="en-US" altLang="zh-CN" sz="1800" baseline="30000" dirty="0">
                <a:latin typeface="Arial Unicode MS" pitchFamily="50" charset="-127"/>
                <a:ea typeface="Arial Unicode MS" pitchFamily="50" charset="-127"/>
                <a:cs typeface="Arial Unicode MS" pitchFamily="50" charset="-127"/>
              </a:rPr>
              <a:t>th</a:t>
            </a:r>
            <a:r>
              <a:rPr lang="en-US" altLang="zh-CN" sz="1800" dirty="0">
                <a:latin typeface="Arial Unicode MS" pitchFamily="50" charset="-127"/>
                <a:ea typeface="Arial Unicode MS" pitchFamily="50" charset="-127"/>
                <a:cs typeface="Arial Unicode MS" pitchFamily="50" charset="-127"/>
              </a:rPr>
              <a:t> October 2017</a:t>
            </a:r>
          </a:p>
          <a:p>
            <a:pPr>
              <a:spcBef>
                <a:spcPct val="0"/>
              </a:spcBef>
              <a:buNone/>
            </a:pPr>
            <a:r>
              <a:rPr lang="en-US" altLang="ja-JP" sz="1800" dirty="0">
                <a:latin typeface="Arial Unicode MS" pitchFamily="50" charset="-127"/>
                <a:ea typeface="Arial Unicode MS" pitchFamily="50" charset="-127"/>
                <a:cs typeface="Arial Unicode MS" pitchFamily="50" charset="-127"/>
              </a:rPr>
              <a:t>Agenda item 6.2.5.7</a:t>
            </a:r>
            <a:endParaRPr lang="ja-JP" altLang="en-US" sz="1800" dirty="0">
              <a:latin typeface="Arial Unicode MS" pitchFamily="50" charset="-127"/>
              <a:ea typeface="Arial Unicode MS" pitchFamily="50" charset="-127"/>
              <a:cs typeface="Arial Unicode MS" pitchFamily="50" charset="-127"/>
            </a:endParaRPr>
          </a:p>
        </p:txBody>
      </p:sp>
      <p:sp>
        <p:nvSpPr>
          <p:cNvPr id="5" name="TextBox 4"/>
          <p:cNvSpPr txBox="1"/>
          <p:nvPr/>
        </p:nvSpPr>
        <p:spPr>
          <a:xfrm>
            <a:off x="10196501" y="202245"/>
            <a:ext cx="1696298" cy="461665"/>
          </a:xfrm>
          <a:prstGeom prst="rect">
            <a:avLst/>
          </a:prstGeom>
          <a:noFill/>
        </p:spPr>
        <p:txBody>
          <a:bodyPr wrap="none" rtlCol="0">
            <a:spAutoFit/>
          </a:bodyPr>
          <a:lstStyle/>
          <a:p>
            <a:r>
              <a:rPr lang="en-US" altLang="zh-CN" sz="2400" b="1" dirty="0"/>
              <a:t>R1-1719055</a:t>
            </a:r>
            <a:endParaRPr lang="en-US" sz="2400" b="1" dirty="0"/>
          </a:p>
        </p:txBody>
      </p:sp>
    </p:spTree>
    <p:extLst>
      <p:ext uri="{BB962C8B-B14F-4D97-AF65-F5344CB8AC3E}">
        <p14:creationId xmlns:p14="http://schemas.microsoft.com/office/powerpoint/2010/main" val="37003461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v-SE" b="1" dirty="0" err="1"/>
              <a:t>Background</a:t>
            </a:r>
            <a:r>
              <a:rPr lang="sv-SE" b="1" dirty="0"/>
              <a:t> #1</a:t>
            </a:r>
          </a:p>
        </p:txBody>
      </p:sp>
      <p:sp>
        <p:nvSpPr>
          <p:cNvPr id="6" name="Content Placeholder 2"/>
          <p:cNvSpPr txBox="1">
            <a:spLocks/>
          </p:cNvSpPr>
          <p:nvPr/>
        </p:nvSpPr>
        <p:spPr>
          <a:xfrm>
            <a:off x="990600" y="4874778"/>
            <a:ext cx="10515600" cy="19428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sz="2000" dirty="0">
              <a:solidFill>
                <a:srgbClr val="FF0000"/>
              </a:solidFill>
            </a:endParaRPr>
          </a:p>
        </p:txBody>
      </p:sp>
      <p:sp>
        <p:nvSpPr>
          <p:cNvPr id="9" name="Content Placeholder 2"/>
          <p:cNvSpPr txBox="1">
            <a:spLocks/>
          </p:cNvSpPr>
          <p:nvPr/>
        </p:nvSpPr>
        <p:spPr>
          <a:xfrm>
            <a:off x="990600" y="1978025"/>
            <a:ext cx="10515600" cy="28690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It has been observed that the misalignment between the BL/CE narrowband (NB) and the LTE resource block groups (RBG) may cause inefficient utilization of the downlink PRBs in certain traffic conditions</a:t>
            </a:r>
          </a:p>
          <a:p>
            <a:r>
              <a:rPr lang="en-GB" dirty="0"/>
              <a:t>An example of misalignment between the BL/CE narrowband and the LTE resource block group for system bandwidth 10MHz is presented below</a:t>
            </a:r>
          </a:p>
          <a:p>
            <a:endParaRPr lang="sv-SE" sz="2000" dirty="0">
              <a:solidFill>
                <a:srgbClr val="FF0000"/>
              </a:solidFill>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3254" y="4874778"/>
            <a:ext cx="11285164" cy="1179658"/>
          </a:xfrm>
          <a:prstGeom prst="rect">
            <a:avLst/>
          </a:prstGeom>
        </p:spPr>
      </p:pic>
    </p:spTree>
    <p:extLst>
      <p:ext uri="{BB962C8B-B14F-4D97-AF65-F5344CB8AC3E}">
        <p14:creationId xmlns:p14="http://schemas.microsoft.com/office/powerpoint/2010/main" val="554202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v-SE" b="1" dirty="0" err="1"/>
              <a:t>Background</a:t>
            </a:r>
            <a:r>
              <a:rPr lang="sv-SE" b="1" dirty="0"/>
              <a:t> #2</a:t>
            </a:r>
          </a:p>
        </p:txBody>
      </p:sp>
      <p:graphicFrame>
        <p:nvGraphicFramePr>
          <p:cNvPr id="5" name="Content Placeholder 4"/>
          <p:cNvGraphicFramePr>
            <a:graphicFrameLocks noGrp="1"/>
          </p:cNvGraphicFramePr>
          <p:nvPr>
            <p:ph idx="1"/>
            <p:extLst/>
          </p:nvPr>
        </p:nvGraphicFramePr>
        <p:xfrm>
          <a:off x="838432" y="3903373"/>
          <a:ext cx="10515368" cy="2376242"/>
        </p:xfrm>
        <a:graphic>
          <a:graphicData uri="http://schemas.openxmlformats.org/drawingml/2006/table">
            <a:tbl>
              <a:tblPr firstRow="1" firstCol="1" bandRow="1"/>
              <a:tblGrid>
                <a:gridCol w="965964">
                  <a:extLst>
                    <a:ext uri="{9D8B030D-6E8A-4147-A177-3AD203B41FA5}">
                      <a16:colId xmlns:a16="http://schemas.microsoft.com/office/drawing/2014/main" val="3800080317"/>
                    </a:ext>
                  </a:extLst>
                </a:gridCol>
                <a:gridCol w="909268">
                  <a:extLst>
                    <a:ext uri="{9D8B030D-6E8A-4147-A177-3AD203B41FA5}">
                      <a16:colId xmlns:a16="http://schemas.microsoft.com/office/drawing/2014/main" val="1589103640"/>
                    </a:ext>
                  </a:extLst>
                </a:gridCol>
                <a:gridCol w="717124">
                  <a:extLst>
                    <a:ext uri="{9D8B030D-6E8A-4147-A177-3AD203B41FA5}">
                      <a16:colId xmlns:a16="http://schemas.microsoft.com/office/drawing/2014/main" val="671151061"/>
                    </a:ext>
                  </a:extLst>
                </a:gridCol>
                <a:gridCol w="969115">
                  <a:extLst>
                    <a:ext uri="{9D8B030D-6E8A-4147-A177-3AD203B41FA5}">
                      <a16:colId xmlns:a16="http://schemas.microsoft.com/office/drawing/2014/main" val="2296949693"/>
                    </a:ext>
                  </a:extLst>
                </a:gridCol>
                <a:gridCol w="969115">
                  <a:extLst>
                    <a:ext uri="{9D8B030D-6E8A-4147-A177-3AD203B41FA5}">
                      <a16:colId xmlns:a16="http://schemas.microsoft.com/office/drawing/2014/main" val="3753246991"/>
                    </a:ext>
                  </a:extLst>
                </a:gridCol>
                <a:gridCol w="968065">
                  <a:extLst>
                    <a:ext uri="{9D8B030D-6E8A-4147-A177-3AD203B41FA5}">
                      <a16:colId xmlns:a16="http://schemas.microsoft.com/office/drawing/2014/main" val="3036761587"/>
                    </a:ext>
                  </a:extLst>
                </a:gridCol>
                <a:gridCol w="986964">
                  <a:extLst>
                    <a:ext uri="{9D8B030D-6E8A-4147-A177-3AD203B41FA5}">
                      <a16:colId xmlns:a16="http://schemas.microsoft.com/office/drawing/2014/main" val="3819683827"/>
                    </a:ext>
                  </a:extLst>
                </a:gridCol>
                <a:gridCol w="986964">
                  <a:extLst>
                    <a:ext uri="{9D8B030D-6E8A-4147-A177-3AD203B41FA5}">
                      <a16:colId xmlns:a16="http://schemas.microsoft.com/office/drawing/2014/main" val="1593345956"/>
                    </a:ext>
                  </a:extLst>
                </a:gridCol>
                <a:gridCol w="1014263">
                  <a:extLst>
                    <a:ext uri="{9D8B030D-6E8A-4147-A177-3AD203B41FA5}">
                      <a16:colId xmlns:a16="http://schemas.microsoft.com/office/drawing/2014/main" val="2836321749"/>
                    </a:ext>
                  </a:extLst>
                </a:gridCol>
                <a:gridCol w="1014263">
                  <a:extLst>
                    <a:ext uri="{9D8B030D-6E8A-4147-A177-3AD203B41FA5}">
                      <a16:colId xmlns:a16="http://schemas.microsoft.com/office/drawing/2014/main" val="809920994"/>
                    </a:ext>
                  </a:extLst>
                </a:gridCol>
                <a:gridCol w="1014263">
                  <a:extLst>
                    <a:ext uri="{9D8B030D-6E8A-4147-A177-3AD203B41FA5}">
                      <a16:colId xmlns:a16="http://schemas.microsoft.com/office/drawing/2014/main" val="3288542812"/>
                    </a:ext>
                  </a:extLst>
                </a:gridCol>
              </a:tblGrid>
              <a:tr h="442405">
                <a:tc rowSpan="2">
                  <a:txBody>
                    <a:bodyPr/>
                    <a:lstStyle/>
                    <a:p>
                      <a:pPr algn="ctr" hangingPunct="0">
                        <a:spcAft>
                          <a:spcPts val="0"/>
                        </a:spcAft>
                      </a:pPr>
                      <a:r>
                        <a:rPr lang="en-GB"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System BW</a:t>
                      </a:r>
                      <a:endParaRPr lang="sv-S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rowSpan="2">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Total number of PRBs</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rowSpan="2">
                  <a:txBody>
                    <a:bodyPr/>
                    <a:lstStyle/>
                    <a:p>
                      <a:pPr algn="ctr" hangingPunct="0">
                        <a:spcAft>
                          <a:spcPts val="0"/>
                        </a:spcAft>
                      </a:pPr>
                      <a:r>
                        <a:rPr lang="en-GB"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RBG size</a:t>
                      </a:r>
                      <a:endParaRPr lang="sv-S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gridSpan="2">
                  <a:txBody>
                    <a:bodyPr/>
                    <a:lstStyle/>
                    <a:p>
                      <a:pPr algn="ctr" hangingPunct="0">
                        <a:spcAft>
                          <a:spcPts val="0"/>
                        </a:spcAft>
                      </a:pPr>
                      <a:r>
                        <a:rPr lang="en-GB"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#RBGs per NB</a:t>
                      </a:r>
                      <a:endParaRPr lang="sv-S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hMerge="1">
                  <a:txBody>
                    <a:bodyPr/>
                    <a:lstStyle/>
                    <a:p>
                      <a:endParaRPr lang="sv-SE"/>
                    </a:p>
                  </a:txBody>
                  <a:tcPr/>
                </a:tc>
                <a:tc gridSpan="2">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unused PRBs due to one NB</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hMerge="1">
                  <a:txBody>
                    <a:bodyPr/>
                    <a:lstStyle/>
                    <a:p>
                      <a:endParaRPr lang="sv-SE"/>
                    </a:p>
                  </a:txBody>
                  <a:tcPr/>
                </a:tc>
                <a:tc gridSpan="2">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Effect of unused PRB</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hMerge="1">
                  <a:txBody>
                    <a:bodyPr/>
                    <a:lstStyle/>
                    <a:p>
                      <a:endParaRPr lang="sv-SE"/>
                    </a:p>
                  </a:txBody>
                  <a:tcPr/>
                </a:tc>
                <a:tc gridSpan="2">
                  <a:txBody>
                    <a:bodyPr/>
                    <a:lstStyle/>
                    <a:p>
                      <a:pPr algn="ctr" hangingPunct="0">
                        <a:spcAft>
                          <a:spcPts val="0"/>
                        </a:spcAft>
                      </a:pPr>
                      <a:r>
                        <a:rPr lang="en-US" sz="1400">
                          <a:effectLst/>
                          <a:latin typeface="Arial" panose="020B0604020202020204" pitchFamily="34" charset="0"/>
                          <a:ea typeface="Times New Roman" panose="02020603050405020304" pitchFamily="18" charset="0"/>
                          <a:cs typeface="Arial" panose="020B0604020202020204" pitchFamily="34" charset="0"/>
                        </a:rPr>
                        <a:t>Description of NB set</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hMerge="1">
                  <a:txBody>
                    <a:bodyPr/>
                    <a:lstStyle/>
                    <a:p>
                      <a:endParaRPr lang="sv-SE"/>
                    </a:p>
                  </a:txBody>
                  <a:tcPr/>
                </a:tc>
                <a:extLst>
                  <a:ext uri="{0D108BD9-81ED-4DB2-BD59-A6C34878D82A}">
                    <a16:rowId xmlns:a16="http://schemas.microsoft.com/office/drawing/2014/main" val="455266302"/>
                  </a:ext>
                </a:extLst>
              </a:tr>
              <a:tr h="442405">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Set #1</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Set #2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Set #1</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a:txBody>
                    <a:bodyPr/>
                    <a:lstStyle/>
                    <a:p>
                      <a:pPr algn="ctr" hangingPunct="0">
                        <a:spcAft>
                          <a:spcPts val="0"/>
                        </a:spcAft>
                      </a:pPr>
                      <a:r>
                        <a:rPr lang="en-GB"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Set #2</a:t>
                      </a:r>
                      <a:endParaRPr lang="sv-S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Set #1</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Set #2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Set #1</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Set #2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DCE4"/>
                    </a:solidFill>
                  </a:tcPr>
                </a:tc>
                <a:extLst>
                  <a:ext uri="{0D108BD9-81ED-4DB2-BD59-A6C34878D82A}">
                    <a16:rowId xmlns:a16="http://schemas.microsoft.com/office/drawing/2014/main" val="2987687374"/>
                  </a:ext>
                </a:extLst>
              </a:tr>
              <a:tr h="248572">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1.4</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6</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6</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sv-S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400" dirty="0">
                          <a:effectLst/>
                          <a:latin typeface="Arial" panose="020B0604020202020204" pitchFamily="34" charset="0"/>
                          <a:ea typeface="Times New Roman" panose="02020603050405020304" pitchFamily="18" charset="0"/>
                          <a:cs typeface="Arial" panose="020B0604020202020204" pitchFamily="34" charset="0"/>
                        </a:rPr>
                        <a:t>N/A</a:t>
                      </a:r>
                      <a:endParaRPr lang="sv-S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400">
                          <a:effectLst/>
                          <a:latin typeface="Arial" panose="020B0604020202020204" pitchFamily="34" charset="0"/>
                          <a:ea typeface="Times New Roman" panose="02020603050405020304" pitchFamily="18" charset="0"/>
                          <a:cs typeface="Arial" panose="020B0604020202020204" pitchFamily="34" charset="0"/>
                        </a:rPr>
                        <a:t>N/A</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hangingPunct="0">
                        <a:spcAft>
                          <a:spcPts val="0"/>
                        </a:spcAft>
                      </a:pPr>
                      <a:r>
                        <a:rPr lang="en-US" sz="1400">
                          <a:effectLst/>
                          <a:latin typeface="Arial" panose="020B0604020202020204" pitchFamily="34" charset="0"/>
                          <a:ea typeface="Times New Roman" panose="02020603050405020304" pitchFamily="18" charset="0"/>
                          <a:cs typeface="Arial" panose="020B0604020202020204" pitchFamily="34" charset="0"/>
                        </a:rPr>
                        <a:t>N/A</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gridSpan="2">
                  <a:txBody>
                    <a:bodyPr/>
                    <a:lstStyle/>
                    <a:p>
                      <a:pPr algn="ctr" hangingPunct="0">
                        <a:spcAft>
                          <a:spcPts val="0"/>
                        </a:spcAft>
                      </a:pPr>
                      <a:r>
                        <a:rPr lang="en-US" sz="1600">
                          <a:effectLst/>
                          <a:latin typeface="Arial" panose="020B0604020202020204" pitchFamily="34" charset="0"/>
                          <a:ea typeface="Times New Roman" panose="02020603050405020304" pitchFamily="18" charset="0"/>
                          <a:cs typeface="Arial" panose="020B0604020202020204" pitchFamily="34" charset="0"/>
                        </a:rPr>
                        <a:t>-</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sv-SE"/>
                    </a:p>
                  </a:txBody>
                  <a:tcPr/>
                </a:tc>
                <a:extLst>
                  <a:ext uri="{0D108BD9-81ED-4DB2-BD59-A6C34878D82A}">
                    <a16:rowId xmlns:a16="http://schemas.microsoft.com/office/drawing/2014/main" val="2668776867"/>
                  </a:ext>
                </a:extLst>
              </a:tr>
              <a:tr h="248572">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sv-S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33,3%</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hangingPunct="0">
                        <a:spcAft>
                          <a:spcPts val="0"/>
                        </a:spcAft>
                      </a:pPr>
                      <a:r>
                        <a:rPr lang="en-US" sz="1600">
                          <a:effectLst/>
                          <a:latin typeface="Arial" panose="020B0604020202020204" pitchFamily="34" charset="0"/>
                          <a:ea typeface="Times New Roman" panose="02020603050405020304" pitchFamily="18" charset="0"/>
                          <a:cs typeface="Arial" panose="020B0604020202020204" pitchFamily="34" charset="0"/>
                        </a:rPr>
                        <a:t>Low</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600">
                          <a:effectLst/>
                          <a:latin typeface="Arial" panose="020B0604020202020204" pitchFamily="34" charset="0"/>
                          <a:ea typeface="Times New Roman" panose="02020603050405020304" pitchFamily="18" charset="0"/>
                          <a:cs typeface="Arial" panose="020B0604020202020204" pitchFamily="34" charset="0"/>
                        </a:rPr>
                        <a:t>High</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7365044"/>
                  </a:ext>
                </a:extLst>
              </a:tr>
              <a:tr h="248572">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5</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25</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sv-S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10,5%</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hangingPunct="0">
                        <a:spcAft>
                          <a:spcPts val="0"/>
                        </a:spcAft>
                      </a:pPr>
                      <a:r>
                        <a:rPr lang="en-US" sz="1600">
                          <a:effectLst/>
                          <a:latin typeface="Arial" panose="020B0604020202020204" pitchFamily="34" charset="0"/>
                          <a:ea typeface="Times New Roman" panose="02020603050405020304" pitchFamily="18" charset="0"/>
                          <a:cs typeface="Arial" panose="020B0604020202020204" pitchFamily="34" charset="0"/>
                        </a:rPr>
                        <a:t>Low</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600">
                          <a:effectLst/>
                          <a:latin typeface="Arial" panose="020B0604020202020204" pitchFamily="34" charset="0"/>
                          <a:ea typeface="Times New Roman" panose="02020603050405020304" pitchFamily="18" charset="0"/>
                          <a:cs typeface="Arial" panose="020B0604020202020204" pitchFamily="34" charset="0"/>
                        </a:rPr>
                        <a:t>High</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7520358"/>
                  </a:ext>
                </a:extLst>
              </a:tr>
              <a:tr h="248572">
                <a:tc>
                  <a:txBody>
                    <a:bodyPr/>
                    <a:lstStyle/>
                    <a:p>
                      <a:pPr algn="ctr" hangingPunct="0">
                        <a:spcAft>
                          <a:spcPts val="0"/>
                        </a:spcAft>
                      </a:pPr>
                      <a:r>
                        <a:rPr lang="en-GB"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50</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a:t>
                      </a:r>
                      <a:endParaRPr lang="sv-S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6,8%</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hangingPunct="0">
                        <a:spcAft>
                          <a:spcPts val="0"/>
                        </a:spcAft>
                      </a:pPr>
                      <a:r>
                        <a:rPr lang="en-GB"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6,8%</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hangingPunct="0">
                        <a:spcAft>
                          <a:spcPts val="0"/>
                        </a:spcAft>
                      </a:pPr>
                      <a:r>
                        <a:rPr lang="en-US" sz="1600">
                          <a:effectLst/>
                          <a:latin typeface="Arial" panose="020B0604020202020204" pitchFamily="34" charset="0"/>
                          <a:ea typeface="Times New Roman" panose="02020603050405020304" pitchFamily="18" charset="0"/>
                          <a:cs typeface="Arial" panose="020B0604020202020204" pitchFamily="34" charset="0"/>
                        </a:rPr>
                        <a:t>Low</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600">
                          <a:effectLst/>
                          <a:latin typeface="Arial" panose="020B0604020202020204" pitchFamily="34" charset="0"/>
                          <a:ea typeface="Times New Roman" panose="02020603050405020304" pitchFamily="18" charset="0"/>
                          <a:cs typeface="Arial" panose="020B0604020202020204" pitchFamily="34" charset="0"/>
                        </a:rPr>
                        <a:t>High</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7416417"/>
                  </a:ext>
                </a:extLst>
              </a:tr>
              <a:tr h="248572">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15</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75</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6</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2,9%</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8,7%</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Even </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600">
                          <a:effectLst/>
                          <a:latin typeface="Arial" panose="020B0604020202020204" pitchFamily="34" charset="0"/>
                          <a:ea typeface="Times New Roman" panose="02020603050405020304" pitchFamily="18" charset="0"/>
                          <a:cs typeface="Arial" panose="020B0604020202020204" pitchFamily="34" charset="0"/>
                        </a:rPr>
                        <a:t>Odd</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6154863"/>
                  </a:ext>
                </a:extLst>
              </a:tr>
              <a:tr h="248572">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20</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2,1%</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hangingPunct="0">
                        <a:spcAft>
                          <a:spcPts val="0"/>
                        </a:spcAft>
                      </a:pPr>
                      <a:r>
                        <a:rPr lang="en-GB"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2,1%</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hangingPunct="0">
                        <a:spcAft>
                          <a:spcPts val="0"/>
                        </a:spcAft>
                      </a:pPr>
                      <a:r>
                        <a:rPr lang="en-US" sz="1600">
                          <a:effectLst/>
                          <a:latin typeface="Arial" panose="020B0604020202020204" pitchFamily="34" charset="0"/>
                          <a:ea typeface="Times New Roman" panose="02020603050405020304" pitchFamily="18" charset="0"/>
                          <a:cs typeface="Arial" panose="020B0604020202020204" pitchFamily="34" charset="0"/>
                        </a:rPr>
                        <a:t>Low</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600" dirty="0">
                          <a:effectLst/>
                          <a:latin typeface="Arial" panose="020B0604020202020204" pitchFamily="34" charset="0"/>
                          <a:ea typeface="Times New Roman" panose="02020603050405020304" pitchFamily="18" charset="0"/>
                          <a:cs typeface="Arial" panose="020B0604020202020204" pitchFamily="34" charset="0"/>
                        </a:rPr>
                        <a:t>High</a:t>
                      </a:r>
                      <a:endParaRPr lang="sv-S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5120" marR="1151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7749490"/>
                  </a:ext>
                </a:extLst>
              </a:tr>
            </a:tbl>
          </a:graphicData>
        </a:graphic>
      </p:graphicFrame>
      <p:sp>
        <p:nvSpPr>
          <p:cNvPr id="6" name="Content Placeholder 2"/>
          <p:cNvSpPr txBox="1">
            <a:spLocks/>
          </p:cNvSpPr>
          <p:nvPr/>
        </p:nvSpPr>
        <p:spPr>
          <a:xfrm>
            <a:off x="838200" y="1825625"/>
            <a:ext cx="10515600" cy="194281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The effect of the misalignment between the BL/CE narrowband and the LTE resource block groups on the possible utilization of PRBs when scheduling PDSCH on all six PRBs in one narrowband on the possible utilization of PRBs for one higher category UE is outlined in the table  for all system bandwidths. </a:t>
            </a:r>
            <a:endParaRPr lang="sv-SE" dirty="0"/>
          </a:p>
          <a:p>
            <a:pPr marL="0" indent="0">
              <a:buNone/>
            </a:pPr>
            <a:endParaRPr lang="sv-SE" sz="2000" dirty="0">
              <a:solidFill>
                <a:srgbClr val="FF0000"/>
              </a:solidFill>
            </a:endParaRPr>
          </a:p>
        </p:txBody>
      </p:sp>
    </p:spTree>
    <p:extLst>
      <p:ext uri="{BB962C8B-B14F-4D97-AF65-F5344CB8AC3E}">
        <p14:creationId xmlns:p14="http://schemas.microsoft.com/office/powerpoint/2010/main" val="3240841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v-SE" b="1" dirty="0" err="1"/>
              <a:t>Background</a:t>
            </a:r>
            <a:r>
              <a:rPr lang="sv-SE" b="1" dirty="0"/>
              <a:t> #3</a:t>
            </a:r>
          </a:p>
        </p:txBody>
      </p:sp>
      <p:sp>
        <p:nvSpPr>
          <p:cNvPr id="6" name="Content Placeholder 2"/>
          <p:cNvSpPr txBox="1">
            <a:spLocks/>
          </p:cNvSpPr>
          <p:nvPr/>
        </p:nvSpPr>
        <p:spPr>
          <a:xfrm>
            <a:off x="838200" y="1825625"/>
            <a:ext cx="10515600" cy="39465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allocation type 2 is used for downlink scheduling of a 1.4 MHz BL/CE UE with DCI format 6-1A. </a:t>
            </a:r>
            <a:endParaRPr lang="sv-SE" dirty="0"/>
          </a:p>
          <a:p>
            <a:pPr lvl="1"/>
            <a:r>
              <a:rPr lang="en-US" dirty="0"/>
              <a:t>An allocation of all possible consecutive groups of {1, 2, 3, 4, 5, 6} PRBs within the system bandwidth requires an extra bit in the resource block assignment field for system BW of 5, 10, and 20 MHz</a:t>
            </a:r>
            <a:endParaRPr lang="en-US" b="1" dirty="0"/>
          </a:p>
          <a:p>
            <a:pPr lvl="1"/>
            <a:r>
              <a:rPr lang="en-US" dirty="0"/>
              <a:t>The size of the current resource allocation information field supports a flexible allocation of a consecutive block from a set of 5 values (e.g. {2, 3, 4, 5, 6} PRBs) over the complete </a:t>
            </a:r>
            <a:r>
              <a:rPr lang="en-US"/>
              <a:t>system bandwidth</a:t>
            </a:r>
            <a:endParaRPr lang="sv-SE" b="1" dirty="0"/>
          </a:p>
          <a:p>
            <a:pPr marL="0" indent="0">
              <a:buNone/>
            </a:pPr>
            <a:endParaRPr lang="sv-SE" sz="2000" dirty="0">
              <a:solidFill>
                <a:srgbClr val="FF0000"/>
              </a:solidFill>
            </a:endParaRPr>
          </a:p>
        </p:txBody>
      </p:sp>
    </p:spTree>
    <p:extLst>
      <p:ext uri="{BB962C8B-B14F-4D97-AF65-F5344CB8AC3E}">
        <p14:creationId xmlns:p14="http://schemas.microsoft.com/office/powerpoint/2010/main" val="9965111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v-SE" b="1" dirty="0" err="1"/>
              <a:t>Proposal</a:t>
            </a:r>
            <a:endParaRPr lang="sv-SE" b="1" dirty="0"/>
          </a:p>
        </p:txBody>
      </p:sp>
      <p:sp>
        <p:nvSpPr>
          <p:cNvPr id="3" name="Content Placeholder 2"/>
          <p:cNvSpPr>
            <a:spLocks noGrp="1"/>
          </p:cNvSpPr>
          <p:nvPr>
            <p:ph idx="1"/>
          </p:nvPr>
        </p:nvSpPr>
        <p:spPr/>
        <p:txBody>
          <a:bodyPr>
            <a:normAutofit/>
          </a:bodyPr>
          <a:lstStyle/>
          <a:p>
            <a:r>
              <a:rPr lang="en-US" dirty="0"/>
              <a:t>The following technique for improved PDSCH/PUSCH spectral efficiency is considered.</a:t>
            </a:r>
          </a:p>
          <a:p>
            <a:pPr lvl="1"/>
            <a:r>
              <a:rPr lang="en-US" sz="2800" dirty="0"/>
              <a:t>Support for more flexible PDSCH/PUSCH resource allocation at least for 1.4 MHz BL/CE UE operating in CE mode A</a:t>
            </a:r>
          </a:p>
        </p:txBody>
      </p:sp>
    </p:spTree>
    <p:extLst>
      <p:ext uri="{BB962C8B-B14F-4D97-AF65-F5344CB8AC3E}">
        <p14:creationId xmlns:p14="http://schemas.microsoft.com/office/powerpoint/2010/main" val="17718185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742</TotalTime>
  <Words>445</Words>
  <Application>Microsoft Office PowerPoint</Application>
  <PresentationFormat>Widescreen</PresentationFormat>
  <Paragraphs>98</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 Unicode MS</vt:lpstr>
      <vt:lpstr>Arial</vt:lpstr>
      <vt:lpstr>Calibri</vt:lpstr>
      <vt:lpstr>Calibri Light</vt:lpstr>
      <vt:lpstr>等线</vt:lpstr>
      <vt:lpstr>Times New Roman</vt:lpstr>
      <vt:lpstr>Office Theme</vt:lpstr>
      <vt:lpstr>WF on Flexible PDSCH/PUSCH resource allocation for MTC</vt:lpstr>
      <vt:lpstr>Background #1</vt:lpstr>
      <vt:lpstr>Background #2</vt:lpstr>
      <vt:lpstr>Background #3</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Johan Bergman</cp:lastModifiedBy>
  <cp:revision>71</cp:revision>
  <dcterms:created xsi:type="dcterms:W3CDTF">2017-02-13T09:47:42Z</dcterms:created>
  <dcterms:modified xsi:type="dcterms:W3CDTF">2017-10-11T14:40:58Z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2015_ms_pID_725343">
    <vt:lpwstr>(2)QWaj7cba1MhwyenZmR+ombB4dgdBP6PtVxwokxnQd/SDBSseMxBM5n62URM/2yQlKuuwbMWs
T1hDLH3TX1naQDcRt95TsByblAKikbetgbuRkH6xnAW7N+Z/41HVWVwRTOMy6iRFhC3NH0cW
KZl8LRoBfPAL/fLX+f12d5BRXuNMUZUHxHbrGiQBkonwQtSIEPXU4UMKZg9po3zraur4LXNb
rwvEEDi5GZbi2IgE5m</vt:lpwstr>
  </property>
  <property fmtid="{D5CDD505-2E9C-101B-9397-08002B2CF9AE}" pid="4" name="_2015_ms_pID_7253431">
    <vt:lpwstr>/2LcV9KMZbBUo68ytrtPwxqmQ/ztyYkaz6Eto5WtX+ymoHU54SSs4f
/kTclFVTe+b1nPn+uXZNdTMpJaKNA0LoadN3VlSDlyekeGpoJ48gcmdbBybh8D8bCAsOMmn5
yJ4evGMq+oLBXaadl57nN14/jyOwQ3Ag9SyA+6+2XVg6l0Wre8Qa+iQxVetF3lryF6k=</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1494822134</vt:lpwstr>
  </property>
</Properties>
</file>