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4" r:id="rId3"/>
    <p:sldId id="285" r:id="rId4"/>
    <p:sldId id="287" r:id="rId5"/>
    <p:sldId id="286"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iva Muruganathan" initials="SM" lastIdx="5" clrIdx="0">
    <p:extLst>
      <p:ext uri="{19B8F6BF-5375-455C-9EA6-DF929625EA0E}">
        <p15:presenceInfo xmlns:p15="http://schemas.microsoft.com/office/powerpoint/2012/main" userId="Siva Muruganatha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909" autoAdjust="0"/>
    <p:restoredTop sz="94660"/>
  </p:normalViewPr>
  <p:slideViewPr>
    <p:cSldViewPr>
      <p:cViewPr varScale="1">
        <p:scale>
          <a:sx n="72" d="100"/>
          <a:sy n="72" d="100"/>
        </p:scale>
        <p:origin x="1050" y="72"/>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commentAuthors" Target="commentAuthors.xml"/><Relationship Id="rId12" Type="http://schemas.microsoft.com/office/2015/10/relationships/revisionInfo" Target="revisionInfo.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B84484-2B80-43EB-A8B6-9B299C4079D0}" type="datetimeFigureOut">
              <a:rPr lang="en-US" smtClean="0"/>
              <a:pPr/>
              <a:t>10/12/2017</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E54B7E-C18A-4903-936D-EB7096C432A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kumimoji="1" lang="en-US" altLang="ja-JP" dirty="0"/>
              <a:t>WF on reliability performance of command and control traffic</a:t>
            </a:r>
            <a:endParaRPr lang="en-US" dirty="0"/>
          </a:p>
        </p:txBody>
      </p:sp>
      <p:sp>
        <p:nvSpPr>
          <p:cNvPr id="3" name="Subtitle 2"/>
          <p:cNvSpPr>
            <a:spLocks noGrp="1"/>
          </p:cNvSpPr>
          <p:nvPr>
            <p:ph type="subTitle" idx="1"/>
          </p:nvPr>
        </p:nvSpPr>
        <p:spPr>
          <a:xfrm>
            <a:off x="1599456" y="4149080"/>
            <a:ext cx="8745016" cy="1489720"/>
          </a:xfrm>
        </p:spPr>
        <p:txBody>
          <a:bodyPr>
            <a:normAutofit/>
          </a:bodyPr>
          <a:lstStyle/>
          <a:p>
            <a:r>
              <a:rPr lang="en-US" dirty="0">
                <a:solidFill>
                  <a:schemeClr val="tx1"/>
                </a:solidFill>
              </a:rPr>
              <a:t>Ericsson, LGE</a:t>
            </a:r>
          </a:p>
        </p:txBody>
      </p:sp>
      <p:sp>
        <p:nvSpPr>
          <p:cNvPr id="5" name="Rectangle 4"/>
          <p:cNvSpPr>
            <a:spLocks noChangeArrowheads="1"/>
          </p:cNvSpPr>
          <p:nvPr/>
        </p:nvSpPr>
        <p:spPr bwMode="auto">
          <a:xfrm>
            <a:off x="10146704" y="217765"/>
            <a:ext cx="16379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GB" altLang="en-US" sz="1800" b="1" dirty="0">
                <a:latin typeface="Arial" charset="0"/>
              </a:rPr>
              <a:t>R1-1719032</a:t>
            </a:r>
            <a:endParaRPr lang="en-US" altLang="en-US" sz="1800" b="1" dirty="0">
              <a:latin typeface="Arial" charset="0"/>
            </a:endParaRPr>
          </a:p>
        </p:txBody>
      </p:sp>
      <p:sp>
        <p:nvSpPr>
          <p:cNvPr id="6" name="TextBox 4"/>
          <p:cNvSpPr txBox="1">
            <a:spLocks noChangeArrowheads="1"/>
          </p:cNvSpPr>
          <p:nvPr/>
        </p:nvSpPr>
        <p:spPr bwMode="auto">
          <a:xfrm>
            <a:off x="263352" y="174537"/>
            <a:ext cx="513968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ja-JP" sz="1800" dirty="0"/>
              <a:t>3GPP TSG RAN WG1 Meeting #90bis</a:t>
            </a:r>
          </a:p>
          <a:p>
            <a:pPr>
              <a:spcBef>
                <a:spcPct val="0"/>
              </a:spcBef>
              <a:buNone/>
            </a:pPr>
            <a:r>
              <a:rPr lang="en-US" altLang="ja-JP" sz="1800" dirty="0"/>
              <a:t>Prague, CZ, 9th – 13th October 2017</a:t>
            </a:r>
          </a:p>
          <a:p>
            <a:pPr>
              <a:spcBef>
                <a:spcPct val="0"/>
              </a:spcBef>
              <a:buNone/>
            </a:pPr>
            <a:r>
              <a:rPr lang="en-US" altLang="ja-JP" sz="1800" dirty="0"/>
              <a:t>Agenda item 6.2.7.5</a:t>
            </a:r>
            <a:endParaRPr lang="ja-JP" altLang="en-US" sz="1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p:txBody>
          <a:bodyPr>
            <a:normAutofit/>
          </a:bodyPr>
          <a:lstStyle/>
          <a:p>
            <a:pPr hangingPunct="0">
              <a:spcBef>
                <a:spcPts val="2000"/>
              </a:spcBef>
            </a:pPr>
            <a:r>
              <a:rPr lang="en-US" sz="2000" dirty="0"/>
              <a:t>The objective of the study item is to study the ability for aerial vehicles to be served using LTE network deployments with base station antennas targeting terrestrial coverage, supporting Release 14 functionality (i.e. including active antennas and FD-MIMO)</a:t>
            </a:r>
          </a:p>
          <a:p>
            <a:pPr hangingPunct="0">
              <a:spcBef>
                <a:spcPts val="2000"/>
              </a:spcBef>
            </a:pPr>
            <a:r>
              <a:rPr lang="en-US" sz="2000" dirty="0"/>
              <a:t>Traffics of aerial vehicles have been categorized into two classes: (1) Command and control, and (2) Application Date</a:t>
            </a:r>
          </a:p>
          <a:p>
            <a:pPr hangingPunct="0">
              <a:spcBef>
                <a:spcPts val="2000"/>
              </a:spcBef>
            </a:pPr>
            <a:r>
              <a:rPr lang="en-US" sz="2000" dirty="0"/>
              <a:t>Reliable command and control is essential for safe operation of aerial vehicles and thus important for many use cases of aerial vehicles </a:t>
            </a:r>
          </a:p>
          <a:p>
            <a:pPr hangingPunct="0">
              <a:spcBef>
                <a:spcPts val="2000"/>
              </a:spcBef>
            </a:pPr>
            <a:r>
              <a:rPr lang="en-US" sz="2000" dirty="0"/>
              <a:t>RAN1 has spent great efforts discussing evaluation assumptions and metrics for command and control</a:t>
            </a:r>
          </a:p>
          <a:p>
            <a:pPr lvl="1" hangingPunct="0">
              <a:spcBef>
                <a:spcPts val="2000"/>
              </a:spcBef>
            </a:pPr>
            <a:r>
              <a:rPr lang="en-US" sz="2000" dirty="0"/>
              <a:t>In RAN1#90, it was agreed that the reliability metric is defined as the success probability of transmitting a packet of 1250 bytes within L=50 </a:t>
            </a:r>
            <a:r>
              <a:rPr lang="en-US" sz="2000" dirty="0" err="1"/>
              <a:t>ms</a:t>
            </a:r>
            <a:endParaRPr lang="en-US" sz="2000" dirty="0"/>
          </a:p>
          <a:p>
            <a:endParaRPr lang="sv-SE" sz="2000" dirty="0"/>
          </a:p>
        </p:txBody>
      </p:sp>
    </p:spTree>
    <p:extLst>
      <p:ext uri="{BB962C8B-B14F-4D97-AF65-F5344CB8AC3E}">
        <p14:creationId xmlns:p14="http://schemas.microsoft.com/office/powerpoint/2010/main" val="32767880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Proposal</a:t>
            </a:r>
          </a:p>
        </p:txBody>
      </p:sp>
      <p:sp>
        <p:nvSpPr>
          <p:cNvPr id="3" name="Content Placeholder 2"/>
          <p:cNvSpPr>
            <a:spLocks noGrp="1"/>
          </p:cNvSpPr>
          <p:nvPr>
            <p:ph idx="1"/>
          </p:nvPr>
        </p:nvSpPr>
        <p:spPr>
          <a:xfrm>
            <a:off x="609600" y="1639341"/>
            <a:ext cx="10972800" cy="4525963"/>
          </a:xfrm>
        </p:spPr>
        <p:txBody>
          <a:bodyPr>
            <a:noAutofit/>
          </a:bodyPr>
          <a:lstStyle/>
          <a:p>
            <a:r>
              <a:rPr lang="en-US" sz="2000" dirty="0"/>
              <a:t>Capture </a:t>
            </a:r>
            <a:r>
              <a:rPr lang="en-GB" sz="2000" dirty="0"/>
              <a:t>reliability results for command and control in the TR</a:t>
            </a:r>
          </a:p>
          <a:p>
            <a:pPr lvl="1"/>
            <a:r>
              <a:rPr lang="en-GB" sz="2000" dirty="0"/>
              <a:t>Source 1 (Ericsson): Appendix 1</a:t>
            </a:r>
          </a:p>
          <a:p>
            <a:pPr lvl="1"/>
            <a:endParaRPr lang="en-US" sz="2000" dirty="0"/>
          </a:p>
          <a:p>
            <a:r>
              <a:rPr lang="en-GB" sz="2000" dirty="0"/>
              <a:t>Observations in </a:t>
            </a:r>
            <a:r>
              <a:rPr lang="en-GB" sz="2000" dirty="0" err="1"/>
              <a:t>UMa</a:t>
            </a:r>
            <a:r>
              <a:rPr lang="en-GB" sz="2000" dirty="0"/>
              <a:t>-AV</a:t>
            </a:r>
          </a:p>
          <a:p>
            <a:pPr lvl="1"/>
            <a:r>
              <a:rPr lang="en-US" sz="2000" dirty="0"/>
              <a:t>Under the same aerial command and control traffic load in the downlink and without further interference mitigation techniques except using dedicated radio resources, Source 1 shows that in Case 5</a:t>
            </a:r>
          </a:p>
          <a:p>
            <a:pPr lvl="2"/>
            <a:r>
              <a:rPr lang="en-US" sz="2000" dirty="0"/>
              <a:t>Using 6 PRBs to serve the aerial traffic cannot provide greater than [90%] reliability at the height of 1.5 m, 30 m, 50 m, 100 m, or 300 m</a:t>
            </a:r>
          </a:p>
          <a:p>
            <a:pPr lvl="2"/>
            <a:r>
              <a:rPr lang="en-US" sz="2000" dirty="0"/>
              <a:t>Using 15 PRBs to serve the aerial traffic can provide [99%] reliability at the height of 1.5 m, 30 m, 50 m, or 100 m</a:t>
            </a:r>
            <a:endParaRPr lang="en-GB" sz="2000" dirty="0"/>
          </a:p>
        </p:txBody>
      </p:sp>
    </p:spTree>
    <p:extLst>
      <p:ext uri="{BB962C8B-B14F-4D97-AF65-F5344CB8AC3E}">
        <p14:creationId xmlns:p14="http://schemas.microsoft.com/office/powerpoint/2010/main" val="7671186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Proposal</a:t>
            </a:r>
          </a:p>
        </p:txBody>
      </p:sp>
      <p:sp>
        <p:nvSpPr>
          <p:cNvPr id="3" name="Content Placeholder 2"/>
          <p:cNvSpPr>
            <a:spLocks noGrp="1"/>
          </p:cNvSpPr>
          <p:nvPr>
            <p:ph idx="1"/>
          </p:nvPr>
        </p:nvSpPr>
        <p:spPr/>
        <p:txBody>
          <a:bodyPr>
            <a:noAutofit/>
          </a:bodyPr>
          <a:lstStyle/>
          <a:p>
            <a:r>
              <a:rPr lang="en-GB" sz="2000" dirty="0"/>
              <a:t>Observations in </a:t>
            </a:r>
            <a:r>
              <a:rPr lang="en-GB" sz="2000" dirty="0" err="1"/>
              <a:t>UMa</a:t>
            </a:r>
            <a:r>
              <a:rPr lang="en-GB" sz="2000" dirty="0"/>
              <a:t>-AV (cont’d)</a:t>
            </a:r>
          </a:p>
          <a:p>
            <a:pPr lvl="1"/>
            <a:r>
              <a:rPr lang="en-US" sz="2000" dirty="0"/>
              <a:t>To achieve the same reliability performance with the same number of PRBs for aerial command and control traffic, resource utilization is generally higher at a higher height</a:t>
            </a:r>
          </a:p>
          <a:p>
            <a:pPr lvl="2"/>
            <a:r>
              <a:rPr lang="en-US" sz="2000" dirty="0"/>
              <a:t>In Case 5, without further interference mitigation except using dedicated radio resources, Source 1 shows that to achieve 99% reliability requirement with 15 dedicated PRBs for aerial traffic, resource utilization at 30 m height is 11.26% and at 100 m height is 29.77%</a:t>
            </a:r>
          </a:p>
          <a:p>
            <a:pPr lvl="1"/>
            <a:endParaRPr lang="en-GB" sz="2000" dirty="0"/>
          </a:p>
        </p:txBody>
      </p:sp>
    </p:spTree>
    <p:extLst>
      <p:ext uri="{BB962C8B-B14F-4D97-AF65-F5344CB8AC3E}">
        <p14:creationId xmlns:p14="http://schemas.microsoft.com/office/powerpoint/2010/main" val="25953503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Appendix 1 (Ericsson: R1-1717874)</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576038664"/>
              </p:ext>
            </p:extLst>
          </p:nvPr>
        </p:nvGraphicFramePr>
        <p:xfrm>
          <a:off x="191344" y="2156048"/>
          <a:ext cx="11856641" cy="3484626"/>
        </p:xfrm>
        <a:graphic>
          <a:graphicData uri="http://schemas.openxmlformats.org/drawingml/2006/table">
            <a:tbl>
              <a:tblPr firstRow="1" firstCol="1" bandRow="1">
                <a:tableStyleId>{5940675A-B579-460E-94D1-54222C63F5DA}</a:tableStyleId>
              </a:tblPr>
              <a:tblGrid>
                <a:gridCol w="2592290">
                  <a:extLst>
                    <a:ext uri="{9D8B030D-6E8A-4147-A177-3AD203B41FA5}">
                      <a16:colId xmlns:a16="http://schemas.microsoft.com/office/drawing/2014/main" val="875394871"/>
                    </a:ext>
                  </a:extLst>
                </a:gridCol>
                <a:gridCol w="162560">
                  <a:extLst>
                    <a:ext uri="{9D8B030D-6E8A-4147-A177-3AD203B41FA5}">
                      <a16:colId xmlns:a16="http://schemas.microsoft.com/office/drawing/2014/main" val="1012255320"/>
                    </a:ext>
                  </a:extLst>
                </a:gridCol>
                <a:gridCol w="1799544">
                  <a:extLst>
                    <a:ext uri="{9D8B030D-6E8A-4147-A177-3AD203B41FA5}">
                      <a16:colId xmlns:a16="http://schemas.microsoft.com/office/drawing/2014/main" val="259585722"/>
                    </a:ext>
                  </a:extLst>
                </a:gridCol>
                <a:gridCol w="1458947">
                  <a:extLst>
                    <a:ext uri="{9D8B030D-6E8A-4147-A177-3AD203B41FA5}">
                      <a16:colId xmlns:a16="http://schemas.microsoft.com/office/drawing/2014/main" val="116436985"/>
                    </a:ext>
                  </a:extLst>
                </a:gridCol>
                <a:gridCol w="1460825">
                  <a:extLst>
                    <a:ext uri="{9D8B030D-6E8A-4147-A177-3AD203B41FA5}">
                      <a16:colId xmlns:a16="http://schemas.microsoft.com/office/drawing/2014/main" val="1859260150"/>
                    </a:ext>
                  </a:extLst>
                </a:gridCol>
                <a:gridCol w="1460825">
                  <a:extLst>
                    <a:ext uri="{9D8B030D-6E8A-4147-A177-3AD203B41FA5}">
                      <a16:colId xmlns:a16="http://schemas.microsoft.com/office/drawing/2014/main" val="3288613553"/>
                    </a:ext>
                  </a:extLst>
                </a:gridCol>
                <a:gridCol w="1460825">
                  <a:extLst>
                    <a:ext uri="{9D8B030D-6E8A-4147-A177-3AD203B41FA5}">
                      <a16:colId xmlns:a16="http://schemas.microsoft.com/office/drawing/2014/main" val="2795522074"/>
                    </a:ext>
                  </a:extLst>
                </a:gridCol>
                <a:gridCol w="1460825">
                  <a:extLst>
                    <a:ext uri="{9D8B030D-6E8A-4147-A177-3AD203B41FA5}">
                      <a16:colId xmlns:a16="http://schemas.microsoft.com/office/drawing/2014/main" val="2147433484"/>
                    </a:ext>
                  </a:extLst>
                </a:gridCol>
              </a:tblGrid>
              <a:tr h="215900">
                <a:tc>
                  <a:txBody>
                    <a:bodyPr/>
                    <a:lstStyle/>
                    <a:p>
                      <a:pPr marL="0" marR="0" algn="l">
                        <a:lnSpc>
                          <a:spcPct val="115000"/>
                        </a:lnSpc>
                        <a:spcBef>
                          <a:spcPts val="0"/>
                        </a:spcBef>
                        <a:spcAft>
                          <a:spcPts val="1000"/>
                        </a:spcAft>
                      </a:pPr>
                      <a:r>
                        <a:rPr lang="en-US" sz="2000" dirty="0">
                          <a:effectLst/>
                          <a:latin typeface="+mn-lt"/>
                          <a:ea typeface="SimSun" panose="02010600030101010101" pitchFamily="2" charset="-122"/>
                          <a:cs typeface="Times New Roman" panose="02020603050405020304" pitchFamily="18" charset="0"/>
                        </a:rPr>
                        <a:t>Number of PRBs used to serve C2 traffic</a:t>
                      </a:r>
                    </a:p>
                  </a:txBody>
                  <a:tcPr marL="68580" marR="68580" marT="0" marB="0"/>
                </a:tc>
                <a:tc>
                  <a:txBody>
                    <a:bodyPr/>
                    <a:lstStyle/>
                    <a:p>
                      <a:pPr marL="0" marR="0" algn="l">
                        <a:lnSpc>
                          <a:spcPct val="115000"/>
                        </a:lnSpc>
                        <a:spcBef>
                          <a:spcPts val="0"/>
                        </a:spcBef>
                        <a:spcAft>
                          <a:spcPts val="1000"/>
                        </a:spcAft>
                      </a:pPr>
                      <a:endParaRPr lang="en-US" sz="2000" dirty="0">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gn="l">
                        <a:lnSpc>
                          <a:spcPct val="115000"/>
                        </a:lnSpc>
                        <a:spcBef>
                          <a:spcPts val="0"/>
                        </a:spcBef>
                        <a:spcAft>
                          <a:spcPts val="1000"/>
                        </a:spcAft>
                      </a:pPr>
                      <a:r>
                        <a:rPr lang="en-US" sz="2000" dirty="0">
                          <a:effectLst/>
                          <a:latin typeface="+mn-lt"/>
                        </a:rPr>
                        <a:t>Height (m)</a:t>
                      </a:r>
                      <a:endParaRPr lang="en-US" sz="2000" dirty="0">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gn="l">
                        <a:lnSpc>
                          <a:spcPct val="115000"/>
                        </a:lnSpc>
                        <a:spcBef>
                          <a:spcPts val="0"/>
                        </a:spcBef>
                        <a:spcAft>
                          <a:spcPts val="1000"/>
                        </a:spcAft>
                      </a:pPr>
                      <a:r>
                        <a:rPr lang="en-US" sz="2000" dirty="0">
                          <a:effectLst/>
                          <a:latin typeface="+mn-lt"/>
                        </a:rPr>
                        <a:t>1.5</a:t>
                      </a:r>
                      <a:endParaRPr lang="en-US" sz="2000" dirty="0">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gn="l">
                        <a:lnSpc>
                          <a:spcPct val="115000"/>
                        </a:lnSpc>
                        <a:spcBef>
                          <a:spcPts val="0"/>
                        </a:spcBef>
                        <a:spcAft>
                          <a:spcPts val="1000"/>
                        </a:spcAft>
                      </a:pPr>
                      <a:r>
                        <a:rPr lang="en-US" sz="2000">
                          <a:effectLst/>
                          <a:latin typeface="+mn-lt"/>
                        </a:rPr>
                        <a:t>30</a:t>
                      </a:r>
                      <a:endParaRPr lang="en-US" sz="2000">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gn="l">
                        <a:lnSpc>
                          <a:spcPct val="115000"/>
                        </a:lnSpc>
                        <a:spcBef>
                          <a:spcPts val="0"/>
                        </a:spcBef>
                        <a:spcAft>
                          <a:spcPts val="1000"/>
                        </a:spcAft>
                      </a:pPr>
                      <a:r>
                        <a:rPr lang="en-US" sz="2000">
                          <a:effectLst/>
                          <a:latin typeface="+mn-lt"/>
                        </a:rPr>
                        <a:t>50</a:t>
                      </a:r>
                      <a:endParaRPr lang="en-US" sz="2000">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gn="l">
                        <a:lnSpc>
                          <a:spcPct val="115000"/>
                        </a:lnSpc>
                        <a:spcBef>
                          <a:spcPts val="0"/>
                        </a:spcBef>
                        <a:spcAft>
                          <a:spcPts val="1000"/>
                        </a:spcAft>
                      </a:pPr>
                      <a:r>
                        <a:rPr lang="en-US" sz="2000">
                          <a:effectLst/>
                          <a:latin typeface="+mn-lt"/>
                        </a:rPr>
                        <a:t>100</a:t>
                      </a:r>
                      <a:endParaRPr lang="en-US" sz="2000">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gn="l">
                        <a:lnSpc>
                          <a:spcPct val="115000"/>
                        </a:lnSpc>
                        <a:spcBef>
                          <a:spcPts val="0"/>
                        </a:spcBef>
                        <a:spcAft>
                          <a:spcPts val="1000"/>
                        </a:spcAft>
                      </a:pPr>
                      <a:r>
                        <a:rPr lang="en-US" sz="2000">
                          <a:effectLst/>
                          <a:latin typeface="+mn-lt"/>
                        </a:rPr>
                        <a:t>300</a:t>
                      </a:r>
                      <a:endParaRPr lang="en-US" sz="2000">
                        <a:effectLst/>
                        <a:latin typeface="+mn-lt"/>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588006741"/>
                  </a:ext>
                </a:extLst>
              </a:tr>
              <a:tr h="301625">
                <a:tc rowSpan="2">
                  <a:txBody>
                    <a:bodyPr/>
                    <a:lstStyle/>
                    <a:p>
                      <a:pPr marL="0" marR="0" algn="l">
                        <a:lnSpc>
                          <a:spcPct val="115000"/>
                        </a:lnSpc>
                        <a:spcBef>
                          <a:spcPts val="0"/>
                        </a:spcBef>
                        <a:spcAft>
                          <a:spcPts val="1000"/>
                        </a:spcAft>
                      </a:pPr>
                      <a:r>
                        <a:rPr lang="en-US" sz="2000" dirty="0">
                          <a:effectLst/>
                          <a:latin typeface="+mn-lt"/>
                          <a:ea typeface="SimSun" panose="02010600030101010101" pitchFamily="2" charset="-122"/>
                          <a:cs typeface="Times New Roman" panose="02020603050405020304" pitchFamily="18" charset="0"/>
                        </a:rPr>
                        <a:t>6</a:t>
                      </a:r>
                    </a:p>
                  </a:txBody>
                  <a:tcPr marL="68580" marR="68580" marT="0" marB="0"/>
                </a:tc>
                <a:tc>
                  <a:txBody>
                    <a:bodyPr/>
                    <a:lstStyle/>
                    <a:p>
                      <a:pPr marL="0" marR="0" algn="l">
                        <a:lnSpc>
                          <a:spcPct val="115000"/>
                        </a:lnSpc>
                        <a:spcBef>
                          <a:spcPts val="0"/>
                        </a:spcBef>
                        <a:spcAft>
                          <a:spcPts val="1000"/>
                        </a:spcAft>
                      </a:pPr>
                      <a:endParaRPr lang="en-US" sz="2000">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gn="l">
                        <a:lnSpc>
                          <a:spcPct val="115000"/>
                        </a:lnSpc>
                        <a:spcBef>
                          <a:spcPts val="0"/>
                        </a:spcBef>
                        <a:spcAft>
                          <a:spcPts val="1000"/>
                        </a:spcAft>
                      </a:pPr>
                      <a:r>
                        <a:rPr lang="en-US" sz="2000">
                          <a:effectLst/>
                          <a:latin typeface="+mn-lt"/>
                        </a:rPr>
                        <a:t>Reliability (%)</a:t>
                      </a:r>
                      <a:endParaRPr lang="en-US" sz="2000">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gn="l">
                        <a:lnSpc>
                          <a:spcPct val="115000"/>
                        </a:lnSpc>
                        <a:spcBef>
                          <a:spcPts val="0"/>
                        </a:spcBef>
                        <a:spcAft>
                          <a:spcPts val="1000"/>
                        </a:spcAft>
                      </a:pPr>
                      <a:r>
                        <a:rPr lang="en-US" sz="2000">
                          <a:effectLst/>
                          <a:latin typeface="+mn-lt"/>
                        </a:rPr>
                        <a:t>86.81</a:t>
                      </a:r>
                      <a:endParaRPr lang="en-US" sz="2000">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gn="l">
                        <a:lnSpc>
                          <a:spcPct val="115000"/>
                        </a:lnSpc>
                        <a:spcBef>
                          <a:spcPts val="0"/>
                        </a:spcBef>
                        <a:spcAft>
                          <a:spcPts val="1000"/>
                        </a:spcAft>
                      </a:pPr>
                      <a:r>
                        <a:rPr lang="en-US" sz="2000" dirty="0">
                          <a:effectLst/>
                          <a:latin typeface="+mn-lt"/>
                        </a:rPr>
                        <a:t>76.66</a:t>
                      </a:r>
                      <a:endParaRPr lang="en-US" sz="2000" dirty="0">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gn="l">
                        <a:lnSpc>
                          <a:spcPct val="115000"/>
                        </a:lnSpc>
                        <a:spcBef>
                          <a:spcPts val="0"/>
                        </a:spcBef>
                        <a:spcAft>
                          <a:spcPts val="1000"/>
                        </a:spcAft>
                      </a:pPr>
                      <a:r>
                        <a:rPr lang="en-US" sz="2000">
                          <a:effectLst/>
                          <a:latin typeface="+mn-lt"/>
                        </a:rPr>
                        <a:t>16.85</a:t>
                      </a:r>
                      <a:endParaRPr lang="en-US" sz="2000">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gn="l">
                        <a:lnSpc>
                          <a:spcPct val="115000"/>
                        </a:lnSpc>
                        <a:spcBef>
                          <a:spcPts val="0"/>
                        </a:spcBef>
                        <a:spcAft>
                          <a:spcPts val="1000"/>
                        </a:spcAft>
                      </a:pPr>
                      <a:r>
                        <a:rPr lang="en-US" sz="2000">
                          <a:effectLst/>
                          <a:latin typeface="+mn-lt"/>
                        </a:rPr>
                        <a:t>8.49</a:t>
                      </a:r>
                      <a:endParaRPr lang="en-US" sz="2000">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gn="l">
                        <a:lnSpc>
                          <a:spcPct val="115000"/>
                        </a:lnSpc>
                        <a:spcBef>
                          <a:spcPts val="0"/>
                        </a:spcBef>
                        <a:spcAft>
                          <a:spcPts val="1000"/>
                        </a:spcAft>
                      </a:pPr>
                      <a:r>
                        <a:rPr lang="en-US" sz="2000">
                          <a:effectLst/>
                          <a:latin typeface="+mn-lt"/>
                        </a:rPr>
                        <a:t>4.22</a:t>
                      </a:r>
                      <a:endParaRPr lang="en-US" sz="2000">
                        <a:effectLst/>
                        <a:latin typeface="+mn-lt"/>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399779187"/>
                  </a:ext>
                </a:extLst>
              </a:tr>
              <a:tr h="215900">
                <a:tc vMerge="1">
                  <a:txBody>
                    <a:bodyPr/>
                    <a:lstStyle/>
                    <a:p>
                      <a:pPr marL="0" marR="0">
                        <a:lnSpc>
                          <a:spcPct val="115000"/>
                        </a:lnSpc>
                        <a:spcBef>
                          <a:spcPts val="0"/>
                        </a:spcBef>
                        <a:spcAft>
                          <a:spcPts val="1000"/>
                        </a:spcAft>
                      </a:pPr>
                      <a:endParaRPr lang="en-US" sz="20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l">
                        <a:lnSpc>
                          <a:spcPct val="115000"/>
                        </a:lnSpc>
                        <a:spcBef>
                          <a:spcPts val="0"/>
                        </a:spcBef>
                        <a:spcAft>
                          <a:spcPts val="1000"/>
                        </a:spcAft>
                      </a:pPr>
                      <a:endParaRPr lang="en-US" sz="2000" dirty="0">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gn="l">
                        <a:lnSpc>
                          <a:spcPct val="115000"/>
                        </a:lnSpc>
                        <a:spcBef>
                          <a:spcPts val="0"/>
                        </a:spcBef>
                        <a:spcAft>
                          <a:spcPts val="1000"/>
                        </a:spcAft>
                      </a:pPr>
                      <a:r>
                        <a:rPr lang="en-US" sz="2000" dirty="0">
                          <a:effectLst/>
                          <a:latin typeface="+mn-lt"/>
                        </a:rPr>
                        <a:t>RU (%)</a:t>
                      </a:r>
                      <a:endParaRPr lang="en-US" sz="2000" dirty="0">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gn="l">
                        <a:lnSpc>
                          <a:spcPct val="115000"/>
                        </a:lnSpc>
                        <a:spcBef>
                          <a:spcPts val="0"/>
                        </a:spcBef>
                        <a:spcAft>
                          <a:spcPts val="1000"/>
                        </a:spcAft>
                      </a:pPr>
                      <a:r>
                        <a:rPr lang="en-US" sz="2000">
                          <a:effectLst/>
                          <a:latin typeface="+mn-lt"/>
                        </a:rPr>
                        <a:t>40.91	</a:t>
                      </a:r>
                      <a:endParaRPr lang="en-US" sz="2000">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gn="l">
                        <a:lnSpc>
                          <a:spcPct val="115000"/>
                        </a:lnSpc>
                        <a:spcBef>
                          <a:spcPts val="0"/>
                        </a:spcBef>
                        <a:spcAft>
                          <a:spcPts val="1000"/>
                        </a:spcAft>
                      </a:pPr>
                      <a:r>
                        <a:rPr lang="en-US" sz="2000" dirty="0">
                          <a:effectLst/>
                          <a:latin typeface="+mn-lt"/>
                        </a:rPr>
                        <a:t>56.71</a:t>
                      </a:r>
                      <a:endParaRPr lang="en-US" sz="2000" dirty="0">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gn="l">
                        <a:lnSpc>
                          <a:spcPct val="115000"/>
                        </a:lnSpc>
                        <a:spcBef>
                          <a:spcPts val="0"/>
                        </a:spcBef>
                        <a:spcAft>
                          <a:spcPts val="1000"/>
                        </a:spcAft>
                      </a:pPr>
                      <a:r>
                        <a:rPr lang="en-US" sz="2000">
                          <a:effectLst/>
                          <a:latin typeface="+mn-lt"/>
                        </a:rPr>
                        <a:t>89.92</a:t>
                      </a:r>
                      <a:endParaRPr lang="en-US" sz="2000">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gn="l">
                        <a:lnSpc>
                          <a:spcPct val="115000"/>
                        </a:lnSpc>
                        <a:spcBef>
                          <a:spcPts val="0"/>
                        </a:spcBef>
                        <a:spcAft>
                          <a:spcPts val="1000"/>
                        </a:spcAft>
                      </a:pPr>
                      <a:r>
                        <a:rPr lang="en-US" sz="2000">
                          <a:effectLst/>
                          <a:latin typeface="+mn-lt"/>
                        </a:rPr>
                        <a:t>94.97</a:t>
                      </a:r>
                      <a:endParaRPr lang="en-US" sz="2000">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gn="l">
                        <a:lnSpc>
                          <a:spcPct val="115000"/>
                        </a:lnSpc>
                        <a:spcBef>
                          <a:spcPts val="0"/>
                        </a:spcBef>
                        <a:spcAft>
                          <a:spcPts val="1000"/>
                        </a:spcAft>
                      </a:pPr>
                      <a:r>
                        <a:rPr lang="en-US" sz="2000" dirty="0">
                          <a:effectLst/>
                          <a:latin typeface="+mn-lt"/>
                        </a:rPr>
                        <a:t>96.23</a:t>
                      </a:r>
                      <a:endParaRPr lang="en-US" sz="2000" dirty="0">
                        <a:effectLst/>
                        <a:latin typeface="+mn-lt"/>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600203738"/>
                  </a:ext>
                </a:extLst>
              </a:tr>
              <a:tr h="215900">
                <a:tc rowSpan="2">
                  <a:txBody>
                    <a:bodyPr/>
                    <a:lstStyle/>
                    <a:p>
                      <a:pPr marL="0" marR="0" algn="l">
                        <a:lnSpc>
                          <a:spcPct val="115000"/>
                        </a:lnSpc>
                        <a:spcBef>
                          <a:spcPts val="0"/>
                        </a:spcBef>
                        <a:spcAft>
                          <a:spcPts val="1000"/>
                        </a:spcAft>
                      </a:pPr>
                      <a:r>
                        <a:rPr lang="en-US" sz="2000" dirty="0">
                          <a:effectLst/>
                          <a:latin typeface="+mn-lt"/>
                          <a:ea typeface="SimSun" panose="02010600030101010101" pitchFamily="2" charset="-122"/>
                          <a:cs typeface="Times New Roman" panose="02020603050405020304" pitchFamily="18" charset="0"/>
                        </a:rPr>
                        <a:t>15</a:t>
                      </a:r>
                    </a:p>
                  </a:txBody>
                  <a:tcPr marL="68580" marR="68580" marT="0" marB="0"/>
                </a:tc>
                <a:tc>
                  <a:txBody>
                    <a:bodyPr/>
                    <a:lstStyle/>
                    <a:p>
                      <a:pPr marL="0" marR="0" algn="l">
                        <a:lnSpc>
                          <a:spcPct val="115000"/>
                        </a:lnSpc>
                        <a:spcBef>
                          <a:spcPts val="0"/>
                        </a:spcBef>
                        <a:spcAft>
                          <a:spcPts val="1000"/>
                        </a:spcAft>
                      </a:pPr>
                      <a:endParaRPr lang="en-US" sz="2000" dirty="0">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gn="l">
                        <a:lnSpc>
                          <a:spcPct val="115000"/>
                        </a:lnSpc>
                        <a:spcBef>
                          <a:spcPts val="0"/>
                        </a:spcBef>
                        <a:spcAft>
                          <a:spcPts val="1000"/>
                        </a:spcAft>
                      </a:pPr>
                      <a:r>
                        <a:rPr lang="en-US" sz="2000" dirty="0">
                          <a:effectLst/>
                          <a:latin typeface="+mn-lt"/>
                          <a:ea typeface="SimSun" panose="02010600030101010101" pitchFamily="2" charset="-122"/>
                          <a:cs typeface="Times New Roman" panose="02020603050405020304" pitchFamily="18" charset="0"/>
                        </a:rPr>
                        <a:t>Reliability (%)</a:t>
                      </a:r>
                    </a:p>
                  </a:txBody>
                  <a:tcPr marL="68580" marR="68580" marT="0" marB="0"/>
                </a:tc>
                <a:tc>
                  <a:txBody>
                    <a:bodyPr/>
                    <a:lstStyle/>
                    <a:p>
                      <a:pPr marL="0" marR="0" algn="l">
                        <a:lnSpc>
                          <a:spcPct val="115000"/>
                        </a:lnSpc>
                        <a:spcBef>
                          <a:spcPts val="0"/>
                        </a:spcBef>
                        <a:spcAft>
                          <a:spcPts val="1000"/>
                        </a:spcAft>
                      </a:pPr>
                      <a:r>
                        <a:rPr lang="en-US" sz="2000">
                          <a:effectLst/>
                          <a:latin typeface="+mn-lt"/>
                          <a:ea typeface="SimSun" panose="02010600030101010101" pitchFamily="2" charset="-122"/>
                          <a:cs typeface="Times New Roman" panose="02020603050405020304" pitchFamily="18" charset="0"/>
                        </a:rPr>
                        <a:t>98.86	</a:t>
                      </a:r>
                    </a:p>
                  </a:txBody>
                  <a:tcPr marL="68580" marR="68580" marT="0" marB="0"/>
                </a:tc>
                <a:tc>
                  <a:txBody>
                    <a:bodyPr/>
                    <a:lstStyle/>
                    <a:p>
                      <a:pPr marL="0" marR="0" algn="l">
                        <a:lnSpc>
                          <a:spcPct val="115000"/>
                        </a:lnSpc>
                        <a:spcBef>
                          <a:spcPts val="0"/>
                        </a:spcBef>
                        <a:spcAft>
                          <a:spcPts val="1000"/>
                        </a:spcAft>
                      </a:pPr>
                      <a:r>
                        <a:rPr lang="en-US" sz="2000" dirty="0">
                          <a:effectLst/>
                          <a:latin typeface="+mn-lt"/>
                          <a:ea typeface="SimSun" panose="02010600030101010101" pitchFamily="2" charset="-122"/>
                          <a:cs typeface="Times New Roman" panose="02020603050405020304" pitchFamily="18" charset="0"/>
                        </a:rPr>
                        <a:t>99.79</a:t>
                      </a:r>
                    </a:p>
                  </a:txBody>
                  <a:tcPr marL="68580" marR="68580" marT="0" marB="0"/>
                </a:tc>
                <a:tc>
                  <a:txBody>
                    <a:bodyPr/>
                    <a:lstStyle/>
                    <a:p>
                      <a:pPr marL="0" marR="0" algn="l">
                        <a:lnSpc>
                          <a:spcPct val="115000"/>
                        </a:lnSpc>
                        <a:spcBef>
                          <a:spcPts val="0"/>
                        </a:spcBef>
                        <a:spcAft>
                          <a:spcPts val="1000"/>
                        </a:spcAft>
                      </a:pPr>
                      <a:r>
                        <a:rPr lang="en-US" sz="2000" dirty="0">
                          <a:effectLst/>
                          <a:latin typeface="+mn-lt"/>
                          <a:ea typeface="SimSun" panose="02010600030101010101" pitchFamily="2" charset="-122"/>
                          <a:cs typeface="Times New Roman" panose="02020603050405020304" pitchFamily="18" charset="0"/>
                        </a:rPr>
                        <a:t>99.64</a:t>
                      </a:r>
                    </a:p>
                  </a:txBody>
                  <a:tcPr marL="68580" marR="68580" marT="0" marB="0"/>
                </a:tc>
                <a:tc>
                  <a:txBody>
                    <a:bodyPr/>
                    <a:lstStyle/>
                    <a:p>
                      <a:pPr marL="0" marR="0" algn="l">
                        <a:lnSpc>
                          <a:spcPct val="115000"/>
                        </a:lnSpc>
                        <a:spcBef>
                          <a:spcPts val="0"/>
                        </a:spcBef>
                        <a:spcAft>
                          <a:spcPts val="1000"/>
                        </a:spcAft>
                      </a:pPr>
                      <a:r>
                        <a:rPr lang="en-US" sz="2000">
                          <a:effectLst/>
                          <a:latin typeface="+mn-lt"/>
                          <a:ea typeface="SimSun" panose="02010600030101010101" pitchFamily="2" charset="-122"/>
                          <a:cs typeface="Times New Roman" panose="02020603050405020304" pitchFamily="18" charset="0"/>
                        </a:rPr>
                        <a:t>99.15</a:t>
                      </a:r>
                    </a:p>
                  </a:txBody>
                  <a:tcPr marL="68580" marR="68580" marT="0" marB="0"/>
                </a:tc>
                <a:tc>
                  <a:txBody>
                    <a:bodyPr/>
                    <a:lstStyle/>
                    <a:p>
                      <a:pPr marL="0" marR="0" algn="l">
                        <a:lnSpc>
                          <a:spcPct val="115000"/>
                        </a:lnSpc>
                        <a:spcBef>
                          <a:spcPts val="0"/>
                        </a:spcBef>
                        <a:spcAft>
                          <a:spcPts val="1000"/>
                        </a:spcAft>
                      </a:pPr>
                      <a:r>
                        <a:rPr lang="en-US" sz="2000">
                          <a:effectLst/>
                          <a:latin typeface="+mn-lt"/>
                          <a:ea typeface="SimSun" panose="02010600030101010101" pitchFamily="2" charset="-122"/>
                          <a:cs typeface="Times New Roman" panose="02020603050405020304" pitchFamily="18" charset="0"/>
                        </a:rPr>
                        <a:t>91.91</a:t>
                      </a:r>
                    </a:p>
                  </a:txBody>
                  <a:tcPr marL="68580" marR="68580" marT="0" marB="0"/>
                </a:tc>
                <a:extLst>
                  <a:ext uri="{0D108BD9-81ED-4DB2-BD59-A6C34878D82A}">
                    <a16:rowId xmlns:a16="http://schemas.microsoft.com/office/drawing/2014/main" val="1889790834"/>
                  </a:ext>
                </a:extLst>
              </a:tr>
              <a:tr h="215900">
                <a:tc vMerge="1">
                  <a:txBody>
                    <a:bodyPr/>
                    <a:lstStyle/>
                    <a:p>
                      <a:pPr marL="0" marR="0">
                        <a:lnSpc>
                          <a:spcPct val="115000"/>
                        </a:lnSpc>
                        <a:spcBef>
                          <a:spcPts val="0"/>
                        </a:spcBef>
                        <a:spcAft>
                          <a:spcPts val="1000"/>
                        </a:spcAft>
                      </a:pPr>
                      <a:endParaRPr lang="en-US" sz="20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l">
                        <a:lnSpc>
                          <a:spcPct val="115000"/>
                        </a:lnSpc>
                        <a:spcBef>
                          <a:spcPts val="0"/>
                        </a:spcBef>
                        <a:spcAft>
                          <a:spcPts val="1000"/>
                        </a:spcAft>
                      </a:pPr>
                      <a:endParaRPr lang="en-US" sz="2000" dirty="0">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gn="l">
                        <a:lnSpc>
                          <a:spcPct val="115000"/>
                        </a:lnSpc>
                        <a:spcBef>
                          <a:spcPts val="0"/>
                        </a:spcBef>
                        <a:spcAft>
                          <a:spcPts val="1000"/>
                        </a:spcAft>
                      </a:pPr>
                      <a:r>
                        <a:rPr lang="en-US" sz="2000">
                          <a:effectLst/>
                          <a:latin typeface="+mn-lt"/>
                          <a:ea typeface="SimSun" panose="02010600030101010101" pitchFamily="2" charset="-122"/>
                          <a:cs typeface="Times New Roman" panose="02020603050405020304" pitchFamily="18" charset="0"/>
                        </a:rPr>
                        <a:t>RU (%)</a:t>
                      </a:r>
                    </a:p>
                  </a:txBody>
                  <a:tcPr marL="68580" marR="68580" marT="0" marB="0"/>
                </a:tc>
                <a:tc>
                  <a:txBody>
                    <a:bodyPr/>
                    <a:lstStyle/>
                    <a:p>
                      <a:pPr marL="0" marR="0" algn="l">
                        <a:lnSpc>
                          <a:spcPct val="115000"/>
                        </a:lnSpc>
                        <a:spcBef>
                          <a:spcPts val="0"/>
                        </a:spcBef>
                        <a:spcAft>
                          <a:spcPts val="1000"/>
                        </a:spcAft>
                      </a:pPr>
                      <a:r>
                        <a:rPr lang="en-US" sz="2000">
                          <a:effectLst/>
                          <a:latin typeface="+mn-lt"/>
                          <a:ea typeface="SimSun" panose="02010600030101010101" pitchFamily="2" charset="-122"/>
                          <a:cs typeface="Times New Roman" panose="02020603050405020304" pitchFamily="18" charset="0"/>
                        </a:rPr>
                        <a:t>11.05</a:t>
                      </a:r>
                    </a:p>
                  </a:txBody>
                  <a:tcPr marL="68580" marR="68580" marT="0" marB="0"/>
                </a:tc>
                <a:tc>
                  <a:txBody>
                    <a:bodyPr/>
                    <a:lstStyle/>
                    <a:p>
                      <a:pPr marL="0" marR="0" algn="l">
                        <a:lnSpc>
                          <a:spcPct val="115000"/>
                        </a:lnSpc>
                        <a:spcBef>
                          <a:spcPts val="0"/>
                        </a:spcBef>
                        <a:spcAft>
                          <a:spcPts val="1000"/>
                        </a:spcAft>
                      </a:pPr>
                      <a:r>
                        <a:rPr lang="en-US" sz="2000" dirty="0">
                          <a:effectLst/>
                          <a:latin typeface="+mn-lt"/>
                          <a:ea typeface="SimSun" panose="02010600030101010101" pitchFamily="2" charset="-122"/>
                          <a:cs typeface="Times New Roman" panose="02020603050405020304" pitchFamily="18" charset="0"/>
                        </a:rPr>
                        <a:t>11.26</a:t>
                      </a:r>
                    </a:p>
                  </a:txBody>
                  <a:tcPr marL="68580" marR="68580" marT="0" marB="0"/>
                </a:tc>
                <a:tc>
                  <a:txBody>
                    <a:bodyPr/>
                    <a:lstStyle/>
                    <a:p>
                      <a:pPr marL="0" marR="0" algn="l">
                        <a:lnSpc>
                          <a:spcPct val="115000"/>
                        </a:lnSpc>
                        <a:spcBef>
                          <a:spcPts val="0"/>
                        </a:spcBef>
                        <a:spcAft>
                          <a:spcPts val="1000"/>
                        </a:spcAft>
                      </a:pPr>
                      <a:r>
                        <a:rPr lang="en-US" sz="2000" dirty="0">
                          <a:effectLst/>
                          <a:latin typeface="+mn-lt"/>
                          <a:ea typeface="SimSun" panose="02010600030101010101" pitchFamily="2" charset="-122"/>
                          <a:cs typeface="Times New Roman" panose="02020603050405020304" pitchFamily="18" charset="0"/>
                        </a:rPr>
                        <a:t>22.54</a:t>
                      </a:r>
                    </a:p>
                  </a:txBody>
                  <a:tcPr marL="68580" marR="68580" marT="0" marB="0"/>
                </a:tc>
                <a:tc>
                  <a:txBody>
                    <a:bodyPr/>
                    <a:lstStyle/>
                    <a:p>
                      <a:pPr marL="0" marR="0" algn="l">
                        <a:lnSpc>
                          <a:spcPct val="115000"/>
                        </a:lnSpc>
                        <a:spcBef>
                          <a:spcPts val="0"/>
                        </a:spcBef>
                        <a:spcAft>
                          <a:spcPts val="1000"/>
                        </a:spcAft>
                      </a:pPr>
                      <a:r>
                        <a:rPr lang="en-US" sz="2000">
                          <a:effectLst/>
                          <a:latin typeface="+mn-lt"/>
                          <a:ea typeface="SimSun" panose="02010600030101010101" pitchFamily="2" charset="-122"/>
                          <a:cs typeface="Times New Roman" panose="02020603050405020304" pitchFamily="18" charset="0"/>
                        </a:rPr>
                        <a:t>29.77</a:t>
                      </a:r>
                    </a:p>
                  </a:txBody>
                  <a:tcPr marL="68580" marR="68580" marT="0" marB="0"/>
                </a:tc>
                <a:tc>
                  <a:txBody>
                    <a:bodyPr/>
                    <a:lstStyle/>
                    <a:p>
                      <a:pPr marL="0" marR="0" algn="l">
                        <a:lnSpc>
                          <a:spcPct val="115000"/>
                        </a:lnSpc>
                        <a:spcBef>
                          <a:spcPts val="0"/>
                        </a:spcBef>
                        <a:spcAft>
                          <a:spcPts val="1000"/>
                        </a:spcAft>
                      </a:pPr>
                      <a:r>
                        <a:rPr lang="en-US" sz="2000" dirty="0">
                          <a:effectLst/>
                          <a:latin typeface="+mn-lt"/>
                          <a:ea typeface="SimSun" panose="02010600030101010101" pitchFamily="2" charset="-122"/>
                          <a:cs typeface="Times New Roman" panose="02020603050405020304" pitchFamily="18" charset="0"/>
                        </a:rPr>
                        <a:t>47.27</a:t>
                      </a:r>
                    </a:p>
                  </a:txBody>
                  <a:tcPr marL="68580" marR="68580" marT="0" marB="0"/>
                </a:tc>
                <a:extLst>
                  <a:ext uri="{0D108BD9-81ED-4DB2-BD59-A6C34878D82A}">
                    <a16:rowId xmlns:a16="http://schemas.microsoft.com/office/drawing/2014/main" val="3074213970"/>
                  </a:ext>
                </a:extLst>
              </a:tr>
              <a:tr h="215900">
                <a:tc rowSpan="2">
                  <a:txBody>
                    <a:bodyPr/>
                    <a:lstStyle/>
                    <a:p>
                      <a:pPr marL="0" marR="0" algn="l">
                        <a:lnSpc>
                          <a:spcPct val="115000"/>
                        </a:lnSpc>
                        <a:spcBef>
                          <a:spcPts val="0"/>
                        </a:spcBef>
                        <a:spcAft>
                          <a:spcPts val="1000"/>
                        </a:spcAft>
                      </a:pPr>
                      <a:r>
                        <a:rPr lang="en-US" sz="2000" dirty="0">
                          <a:effectLst/>
                          <a:latin typeface="+mn-lt"/>
                          <a:ea typeface="SimSun" panose="02010600030101010101" pitchFamily="2" charset="-122"/>
                          <a:cs typeface="Times New Roman" panose="02020603050405020304" pitchFamily="18" charset="0"/>
                        </a:rPr>
                        <a:t>25</a:t>
                      </a:r>
                    </a:p>
                  </a:txBody>
                  <a:tcPr marL="68580" marR="68580" marT="0" marB="0"/>
                </a:tc>
                <a:tc>
                  <a:txBody>
                    <a:bodyPr/>
                    <a:lstStyle/>
                    <a:p>
                      <a:pPr marL="0" marR="0" algn="l">
                        <a:lnSpc>
                          <a:spcPct val="115000"/>
                        </a:lnSpc>
                        <a:spcBef>
                          <a:spcPts val="0"/>
                        </a:spcBef>
                        <a:spcAft>
                          <a:spcPts val="1000"/>
                        </a:spcAft>
                      </a:pPr>
                      <a:endParaRPr lang="en-US" sz="2000" dirty="0">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gn="l">
                        <a:lnSpc>
                          <a:spcPct val="115000"/>
                        </a:lnSpc>
                        <a:spcBef>
                          <a:spcPts val="0"/>
                        </a:spcBef>
                        <a:spcAft>
                          <a:spcPts val="1000"/>
                        </a:spcAft>
                      </a:pPr>
                      <a:r>
                        <a:rPr lang="en-US" sz="2000" dirty="0">
                          <a:effectLst/>
                          <a:latin typeface="+mn-lt"/>
                          <a:ea typeface="SimSun" panose="02010600030101010101" pitchFamily="2" charset="-122"/>
                          <a:cs typeface="Times New Roman" panose="02020603050405020304" pitchFamily="18" charset="0"/>
                        </a:rPr>
                        <a:t>Reliability (%)</a:t>
                      </a:r>
                    </a:p>
                  </a:txBody>
                  <a:tcPr marL="68580" marR="68580" marT="0" marB="0"/>
                </a:tc>
                <a:tc>
                  <a:txBody>
                    <a:bodyPr/>
                    <a:lstStyle/>
                    <a:p>
                      <a:pPr marL="0" marR="0" algn="l">
                        <a:lnSpc>
                          <a:spcPct val="115000"/>
                        </a:lnSpc>
                        <a:spcBef>
                          <a:spcPts val="0"/>
                        </a:spcBef>
                        <a:spcAft>
                          <a:spcPts val="1000"/>
                        </a:spcAft>
                      </a:pPr>
                      <a:r>
                        <a:rPr lang="en-US" sz="2000">
                          <a:effectLst/>
                          <a:latin typeface="+mn-lt"/>
                          <a:ea typeface="SimSun" panose="02010600030101010101" pitchFamily="2" charset="-122"/>
                          <a:cs typeface="Times New Roman" panose="02020603050405020304" pitchFamily="18" charset="0"/>
                        </a:rPr>
                        <a:t>99.35</a:t>
                      </a:r>
                    </a:p>
                  </a:txBody>
                  <a:tcPr marL="68580" marR="68580" marT="0" marB="0"/>
                </a:tc>
                <a:tc>
                  <a:txBody>
                    <a:bodyPr/>
                    <a:lstStyle/>
                    <a:p>
                      <a:pPr marL="0" marR="0" algn="l">
                        <a:lnSpc>
                          <a:spcPct val="115000"/>
                        </a:lnSpc>
                        <a:spcBef>
                          <a:spcPts val="0"/>
                        </a:spcBef>
                        <a:spcAft>
                          <a:spcPts val="1000"/>
                        </a:spcAft>
                      </a:pPr>
                      <a:r>
                        <a:rPr lang="en-US" sz="2000">
                          <a:effectLst/>
                          <a:latin typeface="+mn-lt"/>
                          <a:ea typeface="SimSun" panose="02010600030101010101" pitchFamily="2" charset="-122"/>
                          <a:cs typeface="Times New Roman" panose="02020603050405020304" pitchFamily="18" charset="0"/>
                        </a:rPr>
                        <a:t>99.91</a:t>
                      </a:r>
                    </a:p>
                  </a:txBody>
                  <a:tcPr marL="68580" marR="68580" marT="0" marB="0"/>
                </a:tc>
                <a:tc>
                  <a:txBody>
                    <a:bodyPr/>
                    <a:lstStyle/>
                    <a:p>
                      <a:pPr marL="0" marR="0" algn="l">
                        <a:lnSpc>
                          <a:spcPct val="115000"/>
                        </a:lnSpc>
                        <a:spcBef>
                          <a:spcPts val="0"/>
                        </a:spcBef>
                        <a:spcAft>
                          <a:spcPts val="1000"/>
                        </a:spcAft>
                      </a:pPr>
                      <a:r>
                        <a:rPr lang="en-US" sz="2000" dirty="0">
                          <a:effectLst/>
                          <a:latin typeface="+mn-lt"/>
                          <a:ea typeface="SimSun" panose="02010600030101010101" pitchFamily="2" charset="-122"/>
                          <a:cs typeface="Times New Roman" panose="02020603050405020304" pitchFamily="18" charset="0"/>
                        </a:rPr>
                        <a:t>99.98</a:t>
                      </a:r>
                    </a:p>
                  </a:txBody>
                  <a:tcPr marL="68580" marR="68580" marT="0" marB="0"/>
                </a:tc>
                <a:tc>
                  <a:txBody>
                    <a:bodyPr/>
                    <a:lstStyle/>
                    <a:p>
                      <a:pPr marL="0" marR="0" algn="l">
                        <a:lnSpc>
                          <a:spcPct val="115000"/>
                        </a:lnSpc>
                        <a:spcBef>
                          <a:spcPts val="0"/>
                        </a:spcBef>
                        <a:spcAft>
                          <a:spcPts val="1000"/>
                        </a:spcAft>
                      </a:pPr>
                      <a:r>
                        <a:rPr lang="en-US" sz="2000" dirty="0">
                          <a:effectLst/>
                          <a:latin typeface="+mn-lt"/>
                          <a:ea typeface="SimSun" panose="02010600030101010101" pitchFamily="2" charset="-122"/>
                          <a:cs typeface="Times New Roman" panose="02020603050405020304" pitchFamily="18" charset="0"/>
                        </a:rPr>
                        <a:t>99.89</a:t>
                      </a:r>
                    </a:p>
                  </a:txBody>
                  <a:tcPr marL="68580" marR="68580" marT="0" marB="0"/>
                </a:tc>
                <a:tc>
                  <a:txBody>
                    <a:bodyPr/>
                    <a:lstStyle/>
                    <a:p>
                      <a:pPr marL="0" marR="0" algn="l">
                        <a:lnSpc>
                          <a:spcPct val="115000"/>
                        </a:lnSpc>
                        <a:spcBef>
                          <a:spcPts val="0"/>
                        </a:spcBef>
                        <a:spcAft>
                          <a:spcPts val="1000"/>
                        </a:spcAft>
                      </a:pPr>
                      <a:r>
                        <a:rPr lang="en-US" sz="2000">
                          <a:effectLst/>
                          <a:latin typeface="+mn-lt"/>
                          <a:ea typeface="SimSun" panose="02010600030101010101" pitchFamily="2" charset="-122"/>
                          <a:cs typeface="Times New Roman" panose="02020603050405020304" pitchFamily="18" charset="0"/>
                        </a:rPr>
                        <a:t>99.9</a:t>
                      </a:r>
                    </a:p>
                  </a:txBody>
                  <a:tcPr marL="68580" marR="68580" marT="0" marB="0"/>
                </a:tc>
                <a:extLst>
                  <a:ext uri="{0D108BD9-81ED-4DB2-BD59-A6C34878D82A}">
                    <a16:rowId xmlns:a16="http://schemas.microsoft.com/office/drawing/2014/main" val="1336674663"/>
                  </a:ext>
                </a:extLst>
              </a:tr>
              <a:tr h="215900">
                <a:tc vMerge="1">
                  <a:txBody>
                    <a:bodyPr/>
                    <a:lstStyle/>
                    <a:p>
                      <a:pPr marL="0" marR="0">
                        <a:lnSpc>
                          <a:spcPct val="115000"/>
                        </a:lnSpc>
                        <a:spcBef>
                          <a:spcPts val="0"/>
                        </a:spcBef>
                        <a:spcAft>
                          <a:spcPts val="1000"/>
                        </a:spcAft>
                      </a:pPr>
                      <a:endParaRPr lang="en-US" sz="20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l">
                        <a:lnSpc>
                          <a:spcPct val="115000"/>
                        </a:lnSpc>
                        <a:spcBef>
                          <a:spcPts val="0"/>
                        </a:spcBef>
                        <a:spcAft>
                          <a:spcPts val="1000"/>
                        </a:spcAft>
                      </a:pPr>
                      <a:endParaRPr lang="en-US" sz="2000" dirty="0">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gn="l">
                        <a:lnSpc>
                          <a:spcPct val="115000"/>
                        </a:lnSpc>
                        <a:spcBef>
                          <a:spcPts val="0"/>
                        </a:spcBef>
                        <a:spcAft>
                          <a:spcPts val="1000"/>
                        </a:spcAft>
                      </a:pPr>
                      <a:r>
                        <a:rPr lang="en-US" sz="2000">
                          <a:effectLst/>
                          <a:latin typeface="+mn-lt"/>
                          <a:ea typeface="SimSun" panose="02010600030101010101" pitchFamily="2" charset="-122"/>
                          <a:cs typeface="Times New Roman" panose="02020603050405020304" pitchFamily="18" charset="0"/>
                        </a:rPr>
                        <a:t>RU (%)</a:t>
                      </a:r>
                    </a:p>
                  </a:txBody>
                  <a:tcPr marL="68580" marR="68580" marT="0" marB="0"/>
                </a:tc>
                <a:tc>
                  <a:txBody>
                    <a:bodyPr/>
                    <a:lstStyle/>
                    <a:p>
                      <a:pPr marL="0" marR="0" algn="l">
                        <a:lnSpc>
                          <a:spcPct val="115000"/>
                        </a:lnSpc>
                        <a:spcBef>
                          <a:spcPts val="0"/>
                        </a:spcBef>
                        <a:spcAft>
                          <a:spcPts val="1000"/>
                        </a:spcAft>
                      </a:pPr>
                      <a:r>
                        <a:rPr lang="en-US" sz="2000">
                          <a:effectLst/>
                          <a:latin typeface="+mn-lt"/>
                          <a:ea typeface="SimSun" panose="02010600030101010101" pitchFamily="2" charset="-122"/>
                          <a:cs typeface="Times New Roman" panose="02020603050405020304" pitchFamily="18" charset="0"/>
                        </a:rPr>
                        <a:t>6.21</a:t>
                      </a:r>
                    </a:p>
                  </a:txBody>
                  <a:tcPr marL="68580" marR="68580" marT="0" marB="0"/>
                </a:tc>
                <a:tc>
                  <a:txBody>
                    <a:bodyPr/>
                    <a:lstStyle/>
                    <a:p>
                      <a:pPr marL="0" marR="0" algn="l">
                        <a:lnSpc>
                          <a:spcPct val="115000"/>
                        </a:lnSpc>
                        <a:spcBef>
                          <a:spcPts val="0"/>
                        </a:spcBef>
                        <a:spcAft>
                          <a:spcPts val="1000"/>
                        </a:spcAft>
                      </a:pPr>
                      <a:r>
                        <a:rPr lang="en-US" sz="2000">
                          <a:effectLst/>
                          <a:latin typeface="+mn-lt"/>
                          <a:ea typeface="SimSun" panose="02010600030101010101" pitchFamily="2" charset="-122"/>
                          <a:cs typeface="Times New Roman" panose="02020603050405020304" pitchFamily="18" charset="0"/>
                        </a:rPr>
                        <a:t>5.36</a:t>
                      </a:r>
                    </a:p>
                  </a:txBody>
                  <a:tcPr marL="68580" marR="68580" marT="0" marB="0"/>
                </a:tc>
                <a:tc>
                  <a:txBody>
                    <a:bodyPr/>
                    <a:lstStyle/>
                    <a:p>
                      <a:pPr marL="0" marR="0" algn="l">
                        <a:lnSpc>
                          <a:spcPct val="115000"/>
                        </a:lnSpc>
                        <a:spcBef>
                          <a:spcPts val="0"/>
                        </a:spcBef>
                        <a:spcAft>
                          <a:spcPts val="1000"/>
                        </a:spcAft>
                      </a:pPr>
                      <a:r>
                        <a:rPr lang="en-US" sz="2000">
                          <a:effectLst/>
                          <a:latin typeface="+mn-lt"/>
                          <a:ea typeface="SimSun" panose="02010600030101010101" pitchFamily="2" charset="-122"/>
                          <a:cs typeface="Times New Roman" panose="02020603050405020304" pitchFamily="18" charset="0"/>
                        </a:rPr>
                        <a:t>7.51</a:t>
                      </a:r>
                    </a:p>
                  </a:txBody>
                  <a:tcPr marL="68580" marR="68580" marT="0" marB="0"/>
                </a:tc>
                <a:tc>
                  <a:txBody>
                    <a:bodyPr/>
                    <a:lstStyle/>
                    <a:p>
                      <a:pPr marL="0" marR="0" algn="l">
                        <a:lnSpc>
                          <a:spcPct val="115000"/>
                        </a:lnSpc>
                        <a:spcBef>
                          <a:spcPts val="0"/>
                        </a:spcBef>
                        <a:spcAft>
                          <a:spcPts val="1000"/>
                        </a:spcAft>
                      </a:pPr>
                      <a:r>
                        <a:rPr lang="en-US" sz="2000" dirty="0">
                          <a:effectLst/>
                          <a:latin typeface="+mn-lt"/>
                          <a:ea typeface="SimSun" panose="02010600030101010101" pitchFamily="2" charset="-122"/>
                          <a:cs typeface="Times New Roman" panose="02020603050405020304" pitchFamily="18" charset="0"/>
                        </a:rPr>
                        <a:t>8.98</a:t>
                      </a:r>
                    </a:p>
                  </a:txBody>
                  <a:tcPr marL="68580" marR="68580" marT="0" marB="0"/>
                </a:tc>
                <a:tc>
                  <a:txBody>
                    <a:bodyPr/>
                    <a:lstStyle/>
                    <a:p>
                      <a:pPr marL="0" marR="0" algn="l">
                        <a:lnSpc>
                          <a:spcPct val="115000"/>
                        </a:lnSpc>
                        <a:spcBef>
                          <a:spcPts val="0"/>
                        </a:spcBef>
                        <a:spcAft>
                          <a:spcPts val="1000"/>
                        </a:spcAft>
                      </a:pPr>
                      <a:r>
                        <a:rPr lang="en-US" sz="2000" dirty="0">
                          <a:effectLst/>
                          <a:latin typeface="+mn-lt"/>
                          <a:ea typeface="SimSun" panose="02010600030101010101" pitchFamily="2" charset="-122"/>
                          <a:cs typeface="Times New Roman" panose="02020603050405020304" pitchFamily="18" charset="0"/>
                        </a:rPr>
                        <a:t>11.43</a:t>
                      </a:r>
                    </a:p>
                  </a:txBody>
                  <a:tcPr marL="68580" marR="68580" marT="0" marB="0"/>
                </a:tc>
                <a:extLst>
                  <a:ext uri="{0D108BD9-81ED-4DB2-BD59-A6C34878D82A}">
                    <a16:rowId xmlns:a16="http://schemas.microsoft.com/office/drawing/2014/main" val="296825455"/>
                  </a:ext>
                </a:extLst>
              </a:tr>
              <a:tr h="215900">
                <a:tc rowSpan="2">
                  <a:txBody>
                    <a:bodyPr/>
                    <a:lstStyle/>
                    <a:p>
                      <a:pPr marL="0" marR="0" algn="l">
                        <a:lnSpc>
                          <a:spcPct val="115000"/>
                        </a:lnSpc>
                        <a:spcBef>
                          <a:spcPts val="0"/>
                        </a:spcBef>
                        <a:spcAft>
                          <a:spcPts val="1000"/>
                        </a:spcAft>
                      </a:pPr>
                      <a:r>
                        <a:rPr lang="en-US" sz="2000" dirty="0">
                          <a:effectLst/>
                          <a:latin typeface="+mn-lt"/>
                          <a:ea typeface="SimSun" panose="02010600030101010101" pitchFamily="2" charset="-122"/>
                          <a:cs typeface="Times New Roman" panose="02020603050405020304" pitchFamily="18" charset="0"/>
                        </a:rPr>
                        <a:t>50</a:t>
                      </a:r>
                    </a:p>
                  </a:txBody>
                  <a:tcPr marL="68580" marR="68580" marT="0" marB="0"/>
                </a:tc>
                <a:tc>
                  <a:txBody>
                    <a:bodyPr/>
                    <a:lstStyle/>
                    <a:p>
                      <a:pPr marL="0" marR="0" algn="l">
                        <a:lnSpc>
                          <a:spcPct val="115000"/>
                        </a:lnSpc>
                        <a:spcBef>
                          <a:spcPts val="0"/>
                        </a:spcBef>
                        <a:spcAft>
                          <a:spcPts val="1000"/>
                        </a:spcAft>
                      </a:pPr>
                      <a:endParaRPr lang="en-US" sz="2000" dirty="0">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gn="l">
                        <a:lnSpc>
                          <a:spcPct val="115000"/>
                        </a:lnSpc>
                        <a:spcBef>
                          <a:spcPts val="0"/>
                        </a:spcBef>
                        <a:spcAft>
                          <a:spcPts val="1000"/>
                        </a:spcAft>
                      </a:pPr>
                      <a:r>
                        <a:rPr lang="en-US" sz="2000" dirty="0">
                          <a:effectLst/>
                          <a:latin typeface="+mn-lt"/>
                          <a:ea typeface="SimSun" panose="02010600030101010101" pitchFamily="2" charset="-122"/>
                          <a:cs typeface="Times New Roman" panose="02020603050405020304" pitchFamily="18" charset="0"/>
                        </a:rPr>
                        <a:t>Reliability (%)</a:t>
                      </a:r>
                    </a:p>
                  </a:txBody>
                  <a:tcPr marL="68580" marR="68580" marT="0" marB="0"/>
                </a:tc>
                <a:tc>
                  <a:txBody>
                    <a:bodyPr/>
                    <a:lstStyle/>
                    <a:p>
                      <a:pPr marL="0" marR="0" algn="l">
                        <a:lnSpc>
                          <a:spcPct val="115000"/>
                        </a:lnSpc>
                        <a:spcBef>
                          <a:spcPts val="0"/>
                        </a:spcBef>
                        <a:spcAft>
                          <a:spcPts val="1000"/>
                        </a:spcAft>
                      </a:pPr>
                      <a:r>
                        <a:rPr lang="en-US" sz="2000">
                          <a:effectLst/>
                          <a:latin typeface="+mn-lt"/>
                          <a:ea typeface="SimSun" panose="02010600030101010101" pitchFamily="2" charset="-122"/>
                          <a:cs typeface="Times New Roman" panose="02020603050405020304" pitchFamily="18" charset="0"/>
                        </a:rPr>
                        <a:t>99.62	</a:t>
                      </a:r>
                    </a:p>
                  </a:txBody>
                  <a:tcPr marL="68580" marR="68580" marT="0" marB="0"/>
                </a:tc>
                <a:tc>
                  <a:txBody>
                    <a:bodyPr/>
                    <a:lstStyle/>
                    <a:p>
                      <a:pPr marL="0" marR="0" algn="l">
                        <a:lnSpc>
                          <a:spcPct val="115000"/>
                        </a:lnSpc>
                        <a:spcBef>
                          <a:spcPts val="0"/>
                        </a:spcBef>
                        <a:spcAft>
                          <a:spcPts val="1000"/>
                        </a:spcAft>
                      </a:pPr>
                      <a:r>
                        <a:rPr lang="en-US" sz="2000">
                          <a:effectLst/>
                          <a:latin typeface="+mn-lt"/>
                          <a:ea typeface="SimSun" panose="02010600030101010101" pitchFamily="2" charset="-122"/>
                          <a:cs typeface="Times New Roman" panose="02020603050405020304" pitchFamily="18" charset="0"/>
                        </a:rPr>
                        <a:t>99.95</a:t>
                      </a:r>
                    </a:p>
                  </a:txBody>
                  <a:tcPr marL="68580" marR="68580" marT="0" marB="0"/>
                </a:tc>
                <a:tc>
                  <a:txBody>
                    <a:bodyPr/>
                    <a:lstStyle/>
                    <a:p>
                      <a:pPr marL="0" marR="0" algn="l">
                        <a:lnSpc>
                          <a:spcPct val="115000"/>
                        </a:lnSpc>
                        <a:spcBef>
                          <a:spcPts val="0"/>
                        </a:spcBef>
                        <a:spcAft>
                          <a:spcPts val="1000"/>
                        </a:spcAft>
                      </a:pPr>
                      <a:r>
                        <a:rPr lang="en-US" sz="2000">
                          <a:effectLst/>
                          <a:latin typeface="+mn-lt"/>
                          <a:ea typeface="SimSun" panose="02010600030101010101" pitchFamily="2" charset="-122"/>
                          <a:cs typeface="Times New Roman" panose="02020603050405020304" pitchFamily="18" charset="0"/>
                        </a:rPr>
                        <a:t>99.98</a:t>
                      </a:r>
                    </a:p>
                  </a:txBody>
                  <a:tcPr marL="68580" marR="68580" marT="0" marB="0"/>
                </a:tc>
                <a:tc>
                  <a:txBody>
                    <a:bodyPr/>
                    <a:lstStyle/>
                    <a:p>
                      <a:pPr marL="0" marR="0" algn="l">
                        <a:lnSpc>
                          <a:spcPct val="115000"/>
                        </a:lnSpc>
                        <a:spcBef>
                          <a:spcPts val="0"/>
                        </a:spcBef>
                        <a:spcAft>
                          <a:spcPts val="1000"/>
                        </a:spcAft>
                      </a:pPr>
                      <a:r>
                        <a:rPr lang="en-US" sz="2000" dirty="0">
                          <a:effectLst/>
                          <a:latin typeface="+mn-lt"/>
                          <a:ea typeface="SimSun" panose="02010600030101010101" pitchFamily="2" charset="-122"/>
                          <a:cs typeface="Times New Roman" panose="02020603050405020304" pitchFamily="18" charset="0"/>
                        </a:rPr>
                        <a:t>99.99</a:t>
                      </a:r>
                    </a:p>
                  </a:txBody>
                  <a:tcPr marL="68580" marR="68580" marT="0" marB="0"/>
                </a:tc>
                <a:tc>
                  <a:txBody>
                    <a:bodyPr/>
                    <a:lstStyle/>
                    <a:p>
                      <a:pPr marL="0" marR="0" algn="l">
                        <a:lnSpc>
                          <a:spcPct val="115000"/>
                        </a:lnSpc>
                        <a:spcBef>
                          <a:spcPts val="0"/>
                        </a:spcBef>
                        <a:spcAft>
                          <a:spcPts val="1000"/>
                        </a:spcAft>
                      </a:pPr>
                      <a:r>
                        <a:rPr lang="en-US" sz="2000" dirty="0">
                          <a:effectLst/>
                          <a:latin typeface="+mn-lt"/>
                          <a:ea typeface="SimSun" panose="02010600030101010101" pitchFamily="2" charset="-122"/>
                          <a:cs typeface="Times New Roman" panose="02020603050405020304" pitchFamily="18" charset="0"/>
                        </a:rPr>
                        <a:t>99.99</a:t>
                      </a:r>
                    </a:p>
                  </a:txBody>
                  <a:tcPr marL="68580" marR="68580" marT="0" marB="0"/>
                </a:tc>
                <a:extLst>
                  <a:ext uri="{0D108BD9-81ED-4DB2-BD59-A6C34878D82A}">
                    <a16:rowId xmlns:a16="http://schemas.microsoft.com/office/drawing/2014/main" val="2872899005"/>
                  </a:ext>
                </a:extLst>
              </a:tr>
              <a:tr h="215900">
                <a:tc vMerge="1">
                  <a:txBody>
                    <a:bodyPr/>
                    <a:lstStyle/>
                    <a:p>
                      <a:pPr marL="0" marR="0">
                        <a:lnSpc>
                          <a:spcPct val="115000"/>
                        </a:lnSpc>
                        <a:spcBef>
                          <a:spcPts val="0"/>
                        </a:spcBef>
                        <a:spcAft>
                          <a:spcPts val="1000"/>
                        </a:spcAft>
                      </a:pPr>
                      <a:endParaRPr lang="en-US" sz="20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l">
                        <a:lnSpc>
                          <a:spcPct val="115000"/>
                        </a:lnSpc>
                        <a:spcBef>
                          <a:spcPts val="0"/>
                        </a:spcBef>
                        <a:spcAft>
                          <a:spcPts val="1000"/>
                        </a:spcAft>
                      </a:pPr>
                      <a:endParaRPr lang="en-US" sz="2000" dirty="0">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gn="l">
                        <a:lnSpc>
                          <a:spcPct val="115000"/>
                        </a:lnSpc>
                        <a:spcBef>
                          <a:spcPts val="0"/>
                        </a:spcBef>
                        <a:spcAft>
                          <a:spcPts val="1000"/>
                        </a:spcAft>
                      </a:pPr>
                      <a:r>
                        <a:rPr lang="en-US" sz="2000">
                          <a:effectLst/>
                          <a:latin typeface="+mn-lt"/>
                          <a:ea typeface="SimSun" panose="02010600030101010101" pitchFamily="2" charset="-122"/>
                          <a:cs typeface="Times New Roman" panose="02020603050405020304" pitchFamily="18" charset="0"/>
                        </a:rPr>
                        <a:t>RU (%)</a:t>
                      </a:r>
                    </a:p>
                  </a:txBody>
                  <a:tcPr marL="68580" marR="68580" marT="0" marB="0"/>
                </a:tc>
                <a:tc>
                  <a:txBody>
                    <a:bodyPr/>
                    <a:lstStyle/>
                    <a:p>
                      <a:pPr marL="0" marR="0" algn="l">
                        <a:lnSpc>
                          <a:spcPct val="115000"/>
                        </a:lnSpc>
                        <a:spcBef>
                          <a:spcPts val="0"/>
                        </a:spcBef>
                        <a:spcAft>
                          <a:spcPts val="1000"/>
                        </a:spcAft>
                      </a:pPr>
                      <a:r>
                        <a:rPr lang="en-US" sz="2000">
                          <a:effectLst/>
                          <a:latin typeface="+mn-lt"/>
                          <a:ea typeface="SimSun" panose="02010600030101010101" pitchFamily="2" charset="-122"/>
                          <a:cs typeface="Times New Roman" panose="02020603050405020304" pitchFamily="18" charset="0"/>
                        </a:rPr>
                        <a:t>2.74</a:t>
                      </a:r>
                    </a:p>
                  </a:txBody>
                  <a:tcPr marL="68580" marR="68580" marT="0" marB="0"/>
                </a:tc>
                <a:tc>
                  <a:txBody>
                    <a:bodyPr/>
                    <a:lstStyle/>
                    <a:p>
                      <a:pPr marL="0" marR="0" algn="l">
                        <a:lnSpc>
                          <a:spcPct val="115000"/>
                        </a:lnSpc>
                        <a:spcBef>
                          <a:spcPts val="0"/>
                        </a:spcBef>
                        <a:spcAft>
                          <a:spcPts val="1000"/>
                        </a:spcAft>
                      </a:pPr>
                      <a:r>
                        <a:rPr lang="en-US" sz="2000">
                          <a:effectLst/>
                          <a:latin typeface="+mn-lt"/>
                          <a:ea typeface="SimSun" panose="02010600030101010101" pitchFamily="2" charset="-122"/>
                          <a:cs typeface="Times New Roman" panose="02020603050405020304" pitchFamily="18" charset="0"/>
                        </a:rPr>
                        <a:t>2.41</a:t>
                      </a:r>
                    </a:p>
                  </a:txBody>
                  <a:tcPr marL="68580" marR="68580" marT="0" marB="0"/>
                </a:tc>
                <a:tc>
                  <a:txBody>
                    <a:bodyPr/>
                    <a:lstStyle/>
                    <a:p>
                      <a:pPr marL="0" marR="0" algn="l">
                        <a:lnSpc>
                          <a:spcPct val="115000"/>
                        </a:lnSpc>
                        <a:spcBef>
                          <a:spcPts val="0"/>
                        </a:spcBef>
                        <a:spcAft>
                          <a:spcPts val="1000"/>
                        </a:spcAft>
                      </a:pPr>
                      <a:r>
                        <a:rPr lang="en-US" sz="2000">
                          <a:effectLst/>
                          <a:latin typeface="+mn-lt"/>
                          <a:ea typeface="SimSun" panose="02010600030101010101" pitchFamily="2" charset="-122"/>
                          <a:cs typeface="Times New Roman" panose="02020603050405020304" pitchFamily="18" charset="0"/>
                        </a:rPr>
                        <a:t>2.65</a:t>
                      </a:r>
                    </a:p>
                  </a:txBody>
                  <a:tcPr marL="68580" marR="68580" marT="0" marB="0"/>
                </a:tc>
                <a:tc>
                  <a:txBody>
                    <a:bodyPr/>
                    <a:lstStyle/>
                    <a:p>
                      <a:pPr marL="0" marR="0" algn="l">
                        <a:lnSpc>
                          <a:spcPct val="115000"/>
                        </a:lnSpc>
                        <a:spcBef>
                          <a:spcPts val="0"/>
                        </a:spcBef>
                        <a:spcAft>
                          <a:spcPts val="1000"/>
                        </a:spcAft>
                      </a:pPr>
                      <a:r>
                        <a:rPr lang="en-US" sz="2000">
                          <a:effectLst/>
                          <a:latin typeface="+mn-lt"/>
                          <a:ea typeface="SimSun" panose="02010600030101010101" pitchFamily="2" charset="-122"/>
                          <a:cs typeface="Times New Roman" panose="02020603050405020304" pitchFamily="18" charset="0"/>
                        </a:rPr>
                        <a:t>2.78</a:t>
                      </a:r>
                    </a:p>
                  </a:txBody>
                  <a:tcPr marL="68580" marR="68580" marT="0" marB="0"/>
                </a:tc>
                <a:tc>
                  <a:txBody>
                    <a:bodyPr/>
                    <a:lstStyle/>
                    <a:p>
                      <a:pPr marL="0" marR="0" algn="l">
                        <a:lnSpc>
                          <a:spcPct val="115000"/>
                        </a:lnSpc>
                        <a:spcBef>
                          <a:spcPts val="0"/>
                        </a:spcBef>
                        <a:spcAft>
                          <a:spcPts val="1000"/>
                        </a:spcAft>
                      </a:pPr>
                      <a:r>
                        <a:rPr lang="en-US" sz="2000" dirty="0">
                          <a:effectLst/>
                          <a:latin typeface="+mn-lt"/>
                          <a:ea typeface="SimSun" panose="02010600030101010101" pitchFamily="2" charset="-122"/>
                          <a:cs typeface="Times New Roman" panose="02020603050405020304" pitchFamily="18" charset="0"/>
                        </a:rPr>
                        <a:t>2.92</a:t>
                      </a:r>
                    </a:p>
                  </a:txBody>
                  <a:tcPr marL="68580" marR="68580" marT="0" marB="0"/>
                </a:tc>
                <a:extLst>
                  <a:ext uri="{0D108BD9-81ED-4DB2-BD59-A6C34878D82A}">
                    <a16:rowId xmlns:a16="http://schemas.microsoft.com/office/drawing/2014/main" val="3961638151"/>
                  </a:ext>
                </a:extLst>
              </a:tr>
            </a:tbl>
          </a:graphicData>
        </a:graphic>
      </p:graphicFrame>
      <p:sp>
        <p:nvSpPr>
          <p:cNvPr id="3" name="TextBox 2"/>
          <p:cNvSpPr txBox="1"/>
          <p:nvPr/>
        </p:nvSpPr>
        <p:spPr>
          <a:xfrm>
            <a:off x="169978" y="1583955"/>
            <a:ext cx="5626348" cy="400110"/>
          </a:xfrm>
          <a:prstGeom prst="rect">
            <a:avLst/>
          </a:prstGeom>
          <a:noFill/>
        </p:spPr>
        <p:txBody>
          <a:bodyPr wrap="none" rtlCol="0">
            <a:spAutoFit/>
          </a:bodyPr>
          <a:lstStyle/>
          <a:p>
            <a:r>
              <a:rPr lang="en-US" sz="2000" dirty="0" err="1"/>
              <a:t>UMa</a:t>
            </a:r>
            <a:r>
              <a:rPr lang="en-US" sz="2000" dirty="0"/>
              <a:t>-AV Case 5 where there are 5 aerial UEs per cell</a:t>
            </a:r>
          </a:p>
        </p:txBody>
      </p:sp>
    </p:spTree>
    <p:extLst>
      <p:ext uri="{BB962C8B-B14F-4D97-AF65-F5344CB8AC3E}">
        <p14:creationId xmlns:p14="http://schemas.microsoft.com/office/powerpoint/2010/main" val="393980709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15497</TotalTime>
  <Words>461</Words>
  <Application>Microsoft Office PowerPoint</Application>
  <PresentationFormat>Widescreen</PresentationFormat>
  <Paragraphs>85</Paragraphs>
  <Slides>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ＭＳ Ｐゴシック</vt:lpstr>
      <vt:lpstr>SimSun</vt:lpstr>
      <vt:lpstr>Arial</vt:lpstr>
      <vt:lpstr>Calibri</vt:lpstr>
      <vt:lpstr>Times New Roman</vt:lpstr>
      <vt:lpstr>Office Theme</vt:lpstr>
      <vt:lpstr>WF on reliability performance of command and control traffic</vt:lpstr>
      <vt:lpstr>Background</vt:lpstr>
      <vt:lpstr>Proposal</vt:lpstr>
      <vt:lpstr>Proposal</vt:lpstr>
      <vt:lpstr>Appendix 1 (Ericsson: R1-1717874)</vt:lpstr>
    </vt:vector>
  </TitlesOfParts>
  <Company>MediaTek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OTDOA enhancements for FeMTC</dc:title>
  <dc:creator>Xingqin Lin</dc:creator>
  <cp:lastModifiedBy>Xingqin Lin</cp:lastModifiedBy>
  <cp:revision>1717</cp:revision>
  <dcterms:created xsi:type="dcterms:W3CDTF">2015-04-22T00:12:23Z</dcterms:created>
  <dcterms:modified xsi:type="dcterms:W3CDTF">2017-10-11T22:34:16Z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new_ms_pID_72543">
    <vt:lpwstr>(3)wctvVNFDItuebxi7OjfRXDT69y0iwZeFtkmA0JYvbo5TdQzjoqqHUf1F0BcHo5diobcu6c+U
Mzr8Hcgaee0rzU8vie2gsDh2rFH6N2fU4SVi0JJm30OfWCajfcM5gn7ijTf4YdonUP1CRC7g
BiimUtZ71EWlwW78PHEUkPAGTweWK7H6izoMwropEMFbm68bbTbNIIvqa4IRGefcW5S8OCbb
a5Pyw+o2S5e1g5Y08c</vt:lpwstr>
  </property>
  <property fmtid="{D5CDD505-2E9C-101B-9397-08002B2CF9AE}" pid="4" name="_new_ms_pID_725431">
    <vt:lpwstr>5Litb3B+du8jsr8gvRZNHa1sT8afmj/VkiNxGFlo3oA72Durr1LgCO
datZFiyh4G3B6O0NOHz9qpcDmr/S6LcG1hEX6KbFCNF2Ug1uEP83rN3IFuRfU3zcWN5GSn43
zxD4BmYqkg16aelUYQPvQDxfWiF1CHp6VEsmUbjmnnjkda6SDjUpEdGxYJbKxUDE2e8eBuPg
Vm61I0ZayE5IILfrZV85ySr1n3JZl4NJDBWQ</vt:lpwstr>
  </property>
  <property fmtid="{D5CDD505-2E9C-101B-9397-08002B2CF9AE}" pid="5" name="_new_ms_pID_725432">
    <vt:lpwstr>2TQRiLAy4dT/an4k7Ywb8bQPFcosw9hAWSuw
IMzss96wWGcTT0Xm+zQLr5ZkkTPKD1XR/9m3FJbJ7nDq5yhfiuFyBWs8MANz9+Bnosu8Rk1Q
O8hze8e4IH+syYnwKHqOZgH4sux4/sG+C9u/VGnYs7mWCaB1U47RTl0X5b3OQru+B8u9A9iN
V+EG9PY9QMuavRUxTcyMRg00a0HY1B2gbos=</vt:lpwstr>
  </property>
  <property fmtid="{D5CDD505-2E9C-101B-9397-08002B2CF9AE}" pid="6" name="_new_ms_pID_725433">
    <vt:lpwstr>GAW9I+aC9MK+EDyNMB
1BXRZw==</vt:lpwstr>
  </property>
  <property fmtid="{D5CDD505-2E9C-101B-9397-08002B2CF9AE}" pid="7" name="_2015_ms_pID_725343">
    <vt:lpwstr>(3)sMk8pJD1emQhHOA5u+YCjSUEue65XUde+JvT6PJmnIt0ScstLeAPMIEOOcD62yztqH++DMlZ
RdPm6G3EDarw6Q/PWB8lYX/ew43rM/Zde+el2yaTaZWbV1S3EOpdK4PZOPuO26rWuTEFT3JA
738qmJPfcUo7XMWYanURlcHOi8HWocEVxFnTfc9LhlfHORA6fWpCaWT+wC+Dya6VgkL+PEZO
FphtwNT2jGWAP2/fDd</vt:lpwstr>
  </property>
  <property fmtid="{D5CDD505-2E9C-101B-9397-08002B2CF9AE}" pid="8" name="_2015_ms_pID_7253431">
    <vt:lpwstr>t/MHyivg6yrm6QD7PJm4hrMeGMIIfr65QpbI/Zh31gZxM4b8qlvYTY
Ho1KPczP3AeVkD+kCoGqcX4dPH8fgxdAr7s/LO/X4Obj3fVlYp48YM8nDRMzw20GIZ/c6L5W
EYayCzhv8hNHG2dnca9lP4jiVh9RoAZlgguP/ptytK+N9PFIsopA9Q57b2O+3rfMEUoGesco
VbFv8O41hbrazmhH4EYXZlRYewb+LylK4YGw</vt:lpwstr>
  </property>
  <property fmtid="{D5CDD505-2E9C-101B-9397-08002B2CF9AE}" pid="9" name="_2015_ms_pID_7253432">
    <vt:lpwstr>Q9oaIkaCEPHEU/oHd4SDTpHLG1BF0YgosBXM
Ghm4WYpbhgAydPIfqtOLkTyBq2xT1BDSCBIqzdou5DOfYj5oaR8=</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1458712156</vt:lpwstr>
  </property>
</Properties>
</file>