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4" r:id="rId3"/>
    <p:sldId id="320" r:id="rId4"/>
    <p:sldId id="324" r:id="rId5"/>
    <p:sldId id="325" r:id="rId6"/>
    <p:sldId id="327" r:id="rId7"/>
    <p:sldId id="330" r:id="rId8"/>
    <p:sldId id="326" r:id="rId9"/>
    <p:sldId id="318" r:id="rId10"/>
    <p:sldId id="321" r:id="rId11"/>
    <p:sldId id="323" r:id="rId12"/>
    <p:sldId id="322" r:id="rId13"/>
    <p:sldId id="329" r:id="rId14"/>
    <p:sldId id="32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va Muruganathan" initials="SM" lastIdx="11" clrIdx="0">
    <p:extLst>
      <p:ext uri="{19B8F6BF-5375-455C-9EA6-DF929625EA0E}">
        <p15:presenceInfo xmlns:p15="http://schemas.microsoft.com/office/powerpoint/2012/main" userId="Siva Muruganath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909" autoAdjust="0"/>
    <p:restoredTop sz="94660"/>
  </p:normalViewPr>
  <p:slideViewPr>
    <p:cSldViewPr>
      <p:cViewPr varScale="1">
        <p:scale>
          <a:sx n="72" d="100"/>
          <a:sy n="72" d="100"/>
        </p:scale>
        <p:origin x="480" y="7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10/12/2017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kumimoji="1" lang="en-US" altLang="ja-JP" dirty="0"/>
              <a:t>WF on uplink interference mitigation</a:t>
            </a:r>
            <a:endParaRPr lang="en-US" dirty="0"/>
          </a:p>
        </p:txBody>
      </p:sp>
      <p:sp>
        <p:nvSpPr>
          <p:cNvPr id="3" name="Subtitle 2"/>
          <p:cNvSpPr>
            <a:spLocks noGrp="1"/>
          </p:cNvSpPr>
          <p:nvPr>
            <p:ph type="subTitle" idx="1"/>
          </p:nvPr>
        </p:nvSpPr>
        <p:spPr>
          <a:xfrm>
            <a:off x="1599456" y="4149080"/>
            <a:ext cx="8745016" cy="1489720"/>
          </a:xfrm>
        </p:spPr>
        <p:txBody>
          <a:bodyPr>
            <a:normAutofit/>
          </a:bodyPr>
          <a:lstStyle/>
          <a:p>
            <a:r>
              <a:rPr lang="en-US" dirty="0">
                <a:solidFill>
                  <a:schemeClr val="tx1"/>
                </a:solidFill>
              </a:rPr>
              <a:t>Ericsson, LGE</a:t>
            </a:r>
          </a:p>
        </p:txBody>
      </p:sp>
      <p:sp>
        <p:nvSpPr>
          <p:cNvPr id="5" name="Rectangle 4"/>
          <p:cNvSpPr>
            <a:spLocks noChangeArrowheads="1"/>
          </p:cNvSpPr>
          <p:nvPr/>
        </p:nvSpPr>
        <p:spPr bwMode="auto">
          <a:xfrm>
            <a:off x="10146704" y="217765"/>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a:latin typeface="Arial" charset="0"/>
              </a:rPr>
              <a:t>R1-1719031</a:t>
            </a:r>
            <a:endParaRPr lang="en-US" altLang="en-US" sz="1800" b="1" dirty="0">
              <a:latin typeface="Arial" charset="0"/>
            </a:endParaRPr>
          </a:p>
        </p:txBody>
      </p:sp>
      <p:sp>
        <p:nvSpPr>
          <p:cNvPr id="6" name="TextBox 4"/>
          <p:cNvSpPr txBox="1">
            <a:spLocks noChangeArrowheads="1"/>
          </p:cNvSpPr>
          <p:nvPr/>
        </p:nvSpPr>
        <p:spPr bwMode="auto">
          <a:xfrm>
            <a:off x="263352" y="174537"/>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t>3GPP TSG RAN WG1 Meeting #90bis</a:t>
            </a:r>
          </a:p>
          <a:p>
            <a:pPr>
              <a:spcBef>
                <a:spcPct val="0"/>
              </a:spcBef>
              <a:buNone/>
            </a:pPr>
            <a:r>
              <a:rPr lang="en-US" altLang="ja-JP" sz="1800" dirty="0"/>
              <a:t>Prague, CZ, 9th – 13th October 2017</a:t>
            </a:r>
          </a:p>
          <a:p>
            <a:pPr>
              <a:spcBef>
                <a:spcPct val="0"/>
              </a:spcBef>
              <a:buNone/>
            </a:pPr>
            <a:r>
              <a:rPr lang="en-US" altLang="ja-JP" sz="1800" dirty="0"/>
              <a:t>Agenda item 6.2.7.3</a:t>
            </a:r>
            <a:endParaRPr lang="ja-JP" altLang="en-US"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1-1: FD-MIMO results</a:t>
            </a:r>
            <a:br>
              <a:rPr lang="en-US" dirty="0"/>
            </a:br>
            <a:r>
              <a:rPr lang="en-US" dirty="0"/>
              <a:t>(Intel: R1-1717350, R1-1717352)</a:t>
            </a:r>
          </a:p>
        </p:txBody>
      </p:sp>
      <p:sp>
        <p:nvSpPr>
          <p:cNvPr id="6" name="Content Placeholder 5"/>
          <p:cNvSpPr>
            <a:spLocks noGrp="1"/>
          </p:cNvSpPr>
          <p:nvPr>
            <p:ph idx="1"/>
          </p:nvPr>
        </p:nvSpPr>
        <p:spPr/>
        <p:txBody>
          <a:bodyPr>
            <a:normAutofit/>
          </a:bodyPr>
          <a:lstStyle/>
          <a:p>
            <a:r>
              <a:rPr lang="en-US" sz="2000" dirty="0"/>
              <a:t>Throughput statistics for </a:t>
            </a:r>
            <a:r>
              <a:rPr lang="en-US" sz="2000" dirty="0" err="1"/>
              <a:t>UMa</a:t>
            </a:r>
            <a:r>
              <a:rPr lang="en-US" sz="2000" dirty="0"/>
              <a:t>-AV uplink</a:t>
            </a:r>
          </a:p>
        </p:txBody>
      </p:sp>
      <p:sp>
        <p:nvSpPr>
          <p:cNvPr id="4" name="Rectangle 1"/>
          <p:cNvSpPr>
            <a:spLocks noChangeArrowheads="1"/>
          </p:cNvSpPr>
          <p:nvPr/>
        </p:nvSpPr>
        <p:spPr bwMode="auto">
          <a:xfrm>
            <a:off x="609600" y="28876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1" u="none" strike="noStrike" cap="none" normalizeH="0" baseline="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 name="Rectangle 1"/>
          <p:cNvSpPr>
            <a:spLocks noChangeArrowheads="1"/>
          </p:cNvSpPr>
          <p:nvPr/>
        </p:nvSpPr>
        <p:spPr bwMode="auto">
          <a:xfrm>
            <a:off x="3463925" y="33147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sp>
        <p:nvSpPr>
          <p:cNvPr id="9" name="TextBox 8"/>
          <p:cNvSpPr txBox="1"/>
          <p:nvPr/>
        </p:nvSpPr>
        <p:spPr>
          <a:xfrm>
            <a:off x="609599" y="1988840"/>
            <a:ext cx="1813125" cy="400110"/>
          </a:xfrm>
          <a:prstGeom prst="rect">
            <a:avLst/>
          </a:prstGeom>
          <a:noFill/>
        </p:spPr>
        <p:txBody>
          <a:bodyPr wrap="none" rtlCol="0">
            <a:spAutoFit/>
          </a:bodyPr>
          <a:lstStyle/>
          <a:p>
            <a:r>
              <a:rPr lang="en-US" sz="2000" dirty="0"/>
              <a:t>Baseline results</a:t>
            </a:r>
          </a:p>
        </p:txBody>
      </p:sp>
      <p:sp>
        <p:nvSpPr>
          <p:cNvPr id="10" name="TextBox 9"/>
          <p:cNvSpPr txBox="1"/>
          <p:nvPr/>
        </p:nvSpPr>
        <p:spPr>
          <a:xfrm>
            <a:off x="600595" y="4325034"/>
            <a:ext cx="1967013" cy="400110"/>
          </a:xfrm>
          <a:prstGeom prst="rect">
            <a:avLst/>
          </a:prstGeom>
          <a:noFill/>
        </p:spPr>
        <p:txBody>
          <a:bodyPr wrap="none" rtlCol="0">
            <a:spAutoFit/>
          </a:bodyPr>
          <a:lstStyle/>
          <a:p>
            <a:r>
              <a:rPr lang="en-US" sz="2000" dirty="0"/>
              <a:t>FD-MIMO results</a:t>
            </a:r>
          </a:p>
        </p:txBody>
      </p:sp>
      <p:graphicFrame>
        <p:nvGraphicFramePr>
          <p:cNvPr id="5" name="Table 4"/>
          <p:cNvGraphicFramePr>
            <a:graphicFrameLocks noGrp="1"/>
          </p:cNvGraphicFramePr>
          <p:nvPr>
            <p:extLst>
              <p:ext uri="{D42A27DB-BD31-4B8C-83A1-F6EECF244321}">
                <p14:modId xmlns:p14="http://schemas.microsoft.com/office/powerpoint/2010/main" val="1251544216"/>
              </p:ext>
            </p:extLst>
          </p:nvPr>
        </p:nvGraphicFramePr>
        <p:xfrm>
          <a:off x="1199456" y="4725144"/>
          <a:ext cx="10297144" cy="1826454"/>
        </p:xfrm>
        <a:graphic>
          <a:graphicData uri="http://schemas.openxmlformats.org/drawingml/2006/table">
            <a:tbl>
              <a:tblPr firstRow="1" firstCol="1" bandRow="1">
                <a:tableStyleId>{5940675A-B579-460E-94D1-54222C63F5DA}</a:tableStyleId>
              </a:tblPr>
              <a:tblGrid>
                <a:gridCol w="1867204">
                  <a:extLst>
                    <a:ext uri="{9D8B030D-6E8A-4147-A177-3AD203B41FA5}">
                      <a16:colId xmlns:a16="http://schemas.microsoft.com/office/drawing/2014/main" val="4155755867"/>
                    </a:ext>
                  </a:extLst>
                </a:gridCol>
                <a:gridCol w="1643376">
                  <a:extLst>
                    <a:ext uri="{9D8B030D-6E8A-4147-A177-3AD203B41FA5}">
                      <a16:colId xmlns:a16="http://schemas.microsoft.com/office/drawing/2014/main" val="3617935903"/>
                    </a:ext>
                  </a:extLst>
                </a:gridCol>
                <a:gridCol w="1696042">
                  <a:extLst>
                    <a:ext uri="{9D8B030D-6E8A-4147-A177-3AD203B41FA5}">
                      <a16:colId xmlns:a16="http://schemas.microsoft.com/office/drawing/2014/main" val="662918922"/>
                    </a:ext>
                  </a:extLst>
                </a:gridCol>
                <a:gridCol w="1697240">
                  <a:extLst>
                    <a:ext uri="{9D8B030D-6E8A-4147-A177-3AD203B41FA5}">
                      <a16:colId xmlns:a16="http://schemas.microsoft.com/office/drawing/2014/main" val="2502209366"/>
                    </a:ext>
                  </a:extLst>
                </a:gridCol>
                <a:gridCol w="1697240">
                  <a:extLst>
                    <a:ext uri="{9D8B030D-6E8A-4147-A177-3AD203B41FA5}">
                      <a16:colId xmlns:a16="http://schemas.microsoft.com/office/drawing/2014/main" val="1945171930"/>
                    </a:ext>
                  </a:extLst>
                </a:gridCol>
                <a:gridCol w="1696042">
                  <a:extLst>
                    <a:ext uri="{9D8B030D-6E8A-4147-A177-3AD203B41FA5}">
                      <a16:colId xmlns:a16="http://schemas.microsoft.com/office/drawing/2014/main" val="1892804029"/>
                    </a:ext>
                  </a:extLst>
                </a:gridCol>
              </a:tblGrid>
              <a:tr h="190500">
                <a:tc gridSpan="2">
                  <a:txBody>
                    <a:bodyPr/>
                    <a:lstStyle/>
                    <a:p>
                      <a:pPr marL="0" marR="0" algn="ctr">
                        <a:lnSpc>
                          <a:spcPct val="107000"/>
                        </a:lnSpc>
                        <a:spcBef>
                          <a:spcPts val="0"/>
                        </a:spcBef>
                        <a:spcAft>
                          <a:spcPts val="0"/>
                        </a:spcAft>
                      </a:pPr>
                      <a:r>
                        <a:rPr lang="ru-RU" sz="1600">
                          <a:effectLst/>
                        </a:rPr>
                        <a:t>Traffic load (λ)</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gridSpan="2">
                  <a:txBody>
                    <a:bodyPr/>
                    <a:lstStyle/>
                    <a:p>
                      <a:pPr marL="0" marR="0" algn="ctr">
                        <a:lnSpc>
                          <a:spcPct val="107000"/>
                        </a:lnSpc>
                        <a:spcBef>
                          <a:spcPts val="0"/>
                        </a:spcBef>
                        <a:spcAft>
                          <a:spcPts val="0"/>
                        </a:spcAft>
                      </a:pPr>
                      <a:r>
                        <a:rPr lang="ru-RU" sz="1600">
                          <a:effectLst/>
                        </a:rPr>
                        <a:t>0.09</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gridSpan="2">
                  <a:txBody>
                    <a:bodyPr/>
                    <a:lstStyle/>
                    <a:p>
                      <a:pPr marL="0" marR="0" algn="ctr">
                        <a:lnSpc>
                          <a:spcPct val="107000"/>
                        </a:lnSpc>
                        <a:spcBef>
                          <a:spcPts val="0"/>
                        </a:spcBef>
                        <a:spcAft>
                          <a:spcPts val="0"/>
                        </a:spcAft>
                      </a:pPr>
                      <a:r>
                        <a:rPr lang="ru-RU" sz="1600">
                          <a:effectLst/>
                        </a:rPr>
                        <a:t>0.13</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extLst>
                  <a:ext uri="{0D108BD9-81ED-4DB2-BD59-A6C34878D82A}">
                    <a16:rowId xmlns:a16="http://schemas.microsoft.com/office/drawing/2014/main" val="3885014656"/>
                  </a:ext>
                </a:extLst>
              </a:tr>
              <a:tr h="190500">
                <a:tc gridSpan="2">
                  <a:txBody>
                    <a:bodyPr/>
                    <a:lstStyle/>
                    <a:p>
                      <a:pPr marL="0" marR="0" algn="ctr">
                        <a:lnSpc>
                          <a:spcPct val="107000"/>
                        </a:lnSpc>
                        <a:spcBef>
                          <a:spcPts val="0"/>
                        </a:spcBef>
                        <a:spcAft>
                          <a:spcPts val="0"/>
                        </a:spcAft>
                      </a:pPr>
                      <a:r>
                        <a:rPr lang="ru-RU" sz="1600">
                          <a:effectLst/>
                        </a:rPr>
                        <a:t>Aerial UE ratio</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ctr"/>
                </a:tc>
                <a:tc hMerge="1">
                  <a:txBody>
                    <a:bodyPr/>
                    <a:lstStyle/>
                    <a:p>
                      <a:endParaRPr lang="en-US"/>
                    </a:p>
                  </a:txBody>
                  <a:tcPr/>
                </a:tc>
                <a:tc>
                  <a:txBody>
                    <a:bodyPr/>
                    <a:lstStyle/>
                    <a:p>
                      <a:pPr marL="0" marR="0" algn="ctr">
                        <a:lnSpc>
                          <a:spcPct val="107000"/>
                        </a:lnSpc>
                        <a:spcBef>
                          <a:spcPts val="0"/>
                        </a:spcBef>
                        <a:spcAft>
                          <a:spcPts val="0"/>
                        </a:spcAft>
                      </a:pPr>
                      <a:r>
                        <a:rPr lang="ru-RU" sz="1600">
                          <a:effectLst/>
                        </a:rPr>
                        <a:t>Case 1</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1600">
                          <a:effectLst/>
                        </a:rPr>
                        <a:t>Case 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1600">
                          <a:effectLst/>
                        </a:rPr>
                        <a:t>Case 1</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1600">
                          <a:effectLst/>
                        </a:rPr>
                        <a:t>Case 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369917371"/>
                  </a:ext>
                </a:extLst>
              </a:tr>
              <a:tr h="190500">
                <a:tc rowSpan="4">
                  <a:txBody>
                    <a:bodyPr/>
                    <a:lstStyle/>
                    <a:p>
                      <a:pPr marL="0" marR="0" algn="ctr">
                        <a:lnSpc>
                          <a:spcPct val="107000"/>
                        </a:lnSpc>
                        <a:spcBef>
                          <a:spcPts val="0"/>
                        </a:spcBef>
                        <a:spcAft>
                          <a:spcPts val="0"/>
                        </a:spcAft>
                      </a:pPr>
                      <a:r>
                        <a:rPr lang="en-US" sz="1600">
                          <a:effectLst/>
                        </a:rPr>
                        <a:t>UE average packet throughput, Mbps</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1600" dirty="0">
                          <a:effectLst/>
                        </a:rPr>
                        <a:t>Average</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16.64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18.91 (14%)</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15.05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15.85 (5%)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1827069932"/>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1600">
                          <a:effectLst/>
                        </a:rPr>
                        <a:t>5% of CDF</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1.66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1.78 (7%)</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1.52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1.39 (-9%)</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2606846533"/>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1600">
                          <a:effectLst/>
                        </a:rPr>
                        <a:t>50% of CDF</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13.93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21.3 (53%)</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12.6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16.57 (32%)</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4000648737"/>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1600">
                          <a:effectLst/>
                        </a:rPr>
                        <a:t>95% of CDF</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36.89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36 (-2%)</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34.11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32.03 (-6%)</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2315497895"/>
                  </a:ext>
                </a:extLst>
              </a:tr>
              <a:tr h="200025">
                <a:tc gridSpan="2">
                  <a:txBody>
                    <a:bodyPr/>
                    <a:lstStyle/>
                    <a:p>
                      <a:pPr marL="0" marR="0" algn="ctr">
                        <a:lnSpc>
                          <a:spcPct val="107000"/>
                        </a:lnSpc>
                        <a:spcBef>
                          <a:spcPts val="0"/>
                        </a:spcBef>
                        <a:spcAft>
                          <a:spcPts val="0"/>
                        </a:spcAft>
                      </a:pPr>
                      <a:r>
                        <a:rPr lang="ru-RU" sz="1600" dirty="0">
                          <a:effectLst/>
                        </a:rPr>
                        <a:t>RU %</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a:txBody>
                    <a:bodyPr/>
                    <a:lstStyle/>
                    <a:p>
                      <a:pPr marL="0" marR="0" algn="r">
                        <a:lnSpc>
                          <a:spcPct val="107000"/>
                        </a:lnSpc>
                        <a:spcBef>
                          <a:spcPts val="0"/>
                        </a:spcBef>
                        <a:spcAft>
                          <a:spcPts val="0"/>
                        </a:spcAft>
                      </a:pPr>
                      <a:r>
                        <a:rPr lang="ru-RU" sz="1600">
                          <a:effectLst/>
                        </a:rPr>
                        <a:t>25.75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26.76</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37.39</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dirty="0">
                          <a:effectLst/>
                        </a:rPr>
                        <a:t>40.91</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3349044722"/>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3316510231"/>
              </p:ext>
            </p:extLst>
          </p:nvPr>
        </p:nvGraphicFramePr>
        <p:xfrm>
          <a:off x="1199458" y="2420888"/>
          <a:ext cx="10297140" cy="1826454"/>
        </p:xfrm>
        <a:graphic>
          <a:graphicData uri="http://schemas.openxmlformats.org/drawingml/2006/table">
            <a:tbl>
              <a:tblPr firstRow="1" firstCol="1" bandRow="1">
                <a:tableStyleId>{5940675A-B579-460E-94D1-54222C63F5DA}</a:tableStyleId>
              </a:tblPr>
              <a:tblGrid>
                <a:gridCol w="1751736">
                  <a:extLst>
                    <a:ext uri="{9D8B030D-6E8A-4147-A177-3AD203B41FA5}">
                      <a16:colId xmlns:a16="http://schemas.microsoft.com/office/drawing/2014/main" val="4138990550"/>
                    </a:ext>
                  </a:extLst>
                </a:gridCol>
                <a:gridCol w="1751736">
                  <a:extLst>
                    <a:ext uri="{9D8B030D-6E8A-4147-A177-3AD203B41FA5}">
                      <a16:colId xmlns:a16="http://schemas.microsoft.com/office/drawing/2014/main" val="3496716730"/>
                    </a:ext>
                  </a:extLst>
                </a:gridCol>
                <a:gridCol w="1699016">
                  <a:extLst>
                    <a:ext uri="{9D8B030D-6E8A-4147-A177-3AD203B41FA5}">
                      <a16:colId xmlns:a16="http://schemas.microsoft.com/office/drawing/2014/main" val="1679649424"/>
                    </a:ext>
                  </a:extLst>
                </a:gridCol>
                <a:gridCol w="1699016">
                  <a:extLst>
                    <a:ext uri="{9D8B030D-6E8A-4147-A177-3AD203B41FA5}">
                      <a16:colId xmlns:a16="http://schemas.microsoft.com/office/drawing/2014/main" val="1845617547"/>
                    </a:ext>
                  </a:extLst>
                </a:gridCol>
                <a:gridCol w="1697818">
                  <a:extLst>
                    <a:ext uri="{9D8B030D-6E8A-4147-A177-3AD203B41FA5}">
                      <a16:colId xmlns:a16="http://schemas.microsoft.com/office/drawing/2014/main" val="1508980659"/>
                    </a:ext>
                  </a:extLst>
                </a:gridCol>
                <a:gridCol w="1697818">
                  <a:extLst>
                    <a:ext uri="{9D8B030D-6E8A-4147-A177-3AD203B41FA5}">
                      <a16:colId xmlns:a16="http://schemas.microsoft.com/office/drawing/2014/main" val="2439623859"/>
                    </a:ext>
                  </a:extLst>
                </a:gridCol>
              </a:tblGrid>
              <a:tr h="190500">
                <a:tc gridSpan="2">
                  <a:txBody>
                    <a:bodyPr/>
                    <a:lstStyle/>
                    <a:p>
                      <a:pPr marL="0" marR="0" algn="ctr">
                        <a:lnSpc>
                          <a:spcPct val="107000"/>
                        </a:lnSpc>
                        <a:spcBef>
                          <a:spcPts val="0"/>
                        </a:spcBef>
                        <a:spcAft>
                          <a:spcPts val="0"/>
                        </a:spcAft>
                      </a:pPr>
                      <a:r>
                        <a:rPr lang="ru-RU" sz="1600">
                          <a:effectLst/>
                        </a:rPr>
                        <a:t>Traffic load (λ)</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gridSpan="2">
                  <a:txBody>
                    <a:bodyPr/>
                    <a:lstStyle/>
                    <a:p>
                      <a:pPr marL="0" marR="0" algn="ctr">
                        <a:lnSpc>
                          <a:spcPct val="107000"/>
                        </a:lnSpc>
                        <a:spcBef>
                          <a:spcPts val="0"/>
                        </a:spcBef>
                        <a:spcAft>
                          <a:spcPts val="0"/>
                        </a:spcAft>
                      </a:pPr>
                      <a:r>
                        <a:rPr lang="en-US" sz="1600">
                          <a:effectLst/>
                        </a:rPr>
                        <a:t>low (</a:t>
                      </a:r>
                      <a:r>
                        <a:rPr lang="ru-RU" sz="1600">
                          <a:effectLst/>
                        </a:rPr>
                        <a:t>0.025</a:t>
                      </a:r>
                      <a:r>
                        <a:rPr lang="en-US" sz="1600">
                          <a:effectLst/>
                        </a:rPr>
                        <a:t>)</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gridSpan="2">
                  <a:txBody>
                    <a:bodyPr/>
                    <a:lstStyle/>
                    <a:p>
                      <a:pPr marL="0" marR="0" algn="ctr">
                        <a:lnSpc>
                          <a:spcPct val="107000"/>
                        </a:lnSpc>
                        <a:spcBef>
                          <a:spcPts val="0"/>
                        </a:spcBef>
                        <a:spcAft>
                          <a:spcPts val="0"/>
                        </a:spcAft>
                      </a:pPr>
                      <a:r>
                        <a:rPr lang="en-US" sz="1600">
                          <a:effectLst/>
                        </a:rPr>
                        <a:t>high (</a:t>
                      </a:r>
                      <a:r>
                        <a:rPr lang="ru-RU" sz="1600">
                          <a:effectLst/>
                        </a:rPr>
                        <a:t>0.065</a:t>
                      </a:r>
                      <a:r>
                        <a:rPr lang="en-US" sz="1600">
                          <a:effectLst/>
                        </a:rPr>
                        <a:t>)</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extLst>
                  <a:ext uri="{0D108BD9-81ED-4DB2-BD59-A6C34878D82A}">
                    <a16:rowId xmlns:a16="http://schemas.microsoft.com/office/drawing/2014/main" val="178114105"/>
                  </a:ext>
                </a:extLst>
              </a:tr>
              <a:tr h="190500">
                <a:tc gridSpan="2">
                  <a:txBody>
                    <a:bodyPr/>
                    <a:lstStyle/>
                    <a:p>
                      <a:pPr marL="0" marR="0" algn="ctr">
                        <a:lnSpc>
                          <a:spcPct val="107000"/>
                        </a:lnSpc>
                        <a:spcBef>
                          <a:spcPts val="0"/>
                        </a:spcBef>
                        <a:spcAft>
                          <a:spcPts val="0"/>
                        </a:spcAft>
                      </a:pPr>
                      <a:r>
                        <a:rPr lang="ru-RU" sz="1600">
                          <a:effectLst/>
                        </a:rPr>
                        <a:t>UE distribution</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ctr"/>
                </a:tc>
                <a:tc hMerge="1">
                  <a:txBody>
                    <a:bodyPr/>
                    <a:lstStyle/>
                    <a:p>
                      <a:endParaRPr lang="en-US"/>
                    </a:p>
                  </a:txBody>
                  <a:tcPr/>
                </a:tc>
                <a:tc>
                  <a:txBody>
                    <a:bodyPr/>
                    <a:lstStyle/>
                    <a:p>
                      <a:pPr marL="0" marR="0" algn="ctr">
                        <a:lnSpc>
                          <a:spcPct val="107000"/>
                        </a:lnSpc>
                        <a:spcBef>
                          <a:spcPts val="0"/>
                        </a:spcBef>
                        <a:spcAft>
                          <a:spcPts val="0"/>
                        </a:spcAft>
                      </a:pPr>
                      <a:r>
                        <a:rPr lang="ru-RU" sz="1600">
                          <a:effectLst/>
                        </a:rPr>
                        <a:t>Case 1</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1600">
                          <a:effectLst/>
                        </a:rPr>
                        <a:t>Case 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1600">
                          <a:effectLst/>
                        </a:rPr>
                        <a:t>Case 1</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1600">
                          <a:effectLst/>
                        </a:rPr>
                        <a:t>Case 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1209571084"/>
                  </a:ext>
                </a:extLst>
              </a:tr>
              <a:tr h="190500">
                <a:tc rowSpan="4">
                  <a:txBody>
                    <a:bodyPr/>
                    <a:lstStyle/>
                    <a:p>
                      <a:pPr marL="0" marR="0" algn="ctr">
                        <a:lnSpc>
                          <a:spcPct val="107000"/>
                        </a:lnSpc>
                        <a:spcBef>
                          <a:spcPts val="0"/>
                        </a:spcBef>
                        <a:spcAft>
                          <a:spcPts val="0"/>
                        </a:spcAft>
                      </a:pPr>
                      <a:r>
                        <a:rPr lang="en-US" sz="1600">
                          <a:effectLst/>
                        </a:rPr>
                        <a:t>UE average packet throughput (Mbps)</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1600">
                          <a:effectLst/>
                        </a:rPr>
                        <a:t>Average</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13.02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11.34 (-13%)</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8.17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3.28 (-60%)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1971373965"/>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1600">
                          <a:effectLst/>
                        </a:rPr>
                        <a:t>5% of CDF</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1.35 (35%)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0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0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2321775544"/>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1600">
                          <a:effectLst/>
                        </a:rPr>
                        <a:t>50% of CDF</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12.52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10.92 (-13%)</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6.59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2.04 (-69%)</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3437578151"/>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1600">
                          <a:effectLst/>
                        </a:rPr>
                        <a:t>95% of CDF</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28.57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23.22 (-19%)</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21.3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10.81 (-49%)</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2541161708"/>
                  </a:ext>
                </a:extLst>
              </a:tr>
              <a:tr h="200025">
                <a:tc gridSpan="2">
                  <a:txBody>
                    <a:bodyPr/>
                    <a:lstStyle/>
                    <a:p>
                      <a:pPr marL="0" marR="0" algn="ctr">
                        <a:lnSpc>
                          <a:spcPct val="107000"/>
                        </a:lnSpc>
                        <a:spcBef>
                          <a:spcPts val="0"/>
                        </a:spcBef>
                        <a:spcAft>
                          <a:spcPts val="0"/>
                        </a:spcAft>
                      </a:pPr>
                      <a:r>
                        <a:rPr lang="ru-RU" sz="1600" dirty="0">
                          <a:effectLst/>
                        </a:rPr>
                        <a:t>RU </a:t>
                      </a:r>
                      <a:r>
                        <a:rPr lang="en-US" sz="1600" dirty="0">
                          <a:effectLst/>
                        </a:rPr>
                        <a:t>(</a:t>
                      </a:r>
                      <a:r>
                        <a:rPr lang="ru-RU" sz="1600" dirty="0">
                          <a:effectLst/>
                        </a:rPr>
                        <a:t>%</a:t>
                      </a:r>
                      <a:r>
                        <a:rPr lang="en-US" sz="1600" dirty="0">
                          <a:effectLst/>
                        </a:rPr>
                        <a:t>)</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a:txBody>
                    <a:bodyPr/>
                    <a:lstStyle/>
                    <a:p>
                      <a:pPr marL="0" marR="0" algn="r">
                        <a:lnSpc>
                          <a:spcPct val="107000"/>
                        </a:lnSpc>
                        <a:spcBef>
                          <a:spcPts val="0"/>
                        </a:spcBef>
                        <a:spcAft>
                          <a:spcPts val="0"/>
                        </a:spcAft>
                      </a:pPr>
                      <a:r>
                        <a:rPr lang="ru-RU" sz="1600">
                          <a:effectLst/>
                        </a:rPr>
                        <a:t>26.78</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24.21</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63.93</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dirty="0">
                          <a:effectLst/>
                        </a:rPr>
                        <a:t>81.16</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2645511054"/>
                  </a:ext>
                </a:extLst>
              </a:tr>
            </a:tbl>
          </a:graphicData>
        </a:graphic>
      </p:graphicFrame>
    </p:spTree>
    <p:extLst>
      <p:ext uri="{BB962C8B-B14F-4D97-AF65-F5344CB8AC3E}">
        <p14:creationId xmlns:p14="http://schemas.microsoft.com/office/powerpoint/2010/main" val="27343815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2-1: Uplink power control results</a:t>
            </a:r>
            <a:br>
              <a:rPr lang="en-US" dirty="0"/>
            </a:br>
            <a:r>
              <a:rPr lang="en-US" dirty="0"/>
              <a:t>(ZTE, </a:t>
            </a:r>
            <a:r>
              <a:rPr lang="en-US" dirty="0" err="1"/>
              <a:t>Sanechips</a:t>
            </a:r>
            <a:r>
              <a:rPr lang="en-US" dirty="0"/>
              <a:t>: R1-1718020)</a:t>
            </a:r>
          </a:p>
        </p:txBody>
      </p:sp>
      <p:sp>
        <p:nvSpPr>
          <p:cNvPr id="6" name="Content Placeholder 5"/>
          <p:cNvSpPr>
            <a:spLocks noGrp="1"/>
          </p:cNvSpPr>
          <p:nvPr>
            <p:ph idx="1"/>
          </p:nvPr>
        </p:nvSpPr>
        <p:spPr/>
        <p:txBody>
          <a:bodyPr>
            <a:normAutofit/>
          </a:bodyPr>
          <a:lstStyle/>
          <a:p>
            <a:r>
              <a:rPr lang="en-US" sz="2000" dirty="0"/>
              <a:t>Throughput statistics for </a:t>
            </a:r>
            <a:r>
              <a:rPr lang="en-US" sz="2000" dirty="0" err="1"/>
              <a:t>UMa</a:t>
            </a:r>
            <a:r>
              <a:rPr lang="en-US" sz="2000" dirty="0"/>
              <a:t>-AV uplink: Case 5</a:t>
            </a:r>
          </a:p>
        </p:txBody>
      </p:sp>
      <p:sp>
        <p:nvSpPr>
          <p:cNvPr id="4" name="Rectangle 1"/>
          <p:cNvSpPr>
            <a:spLocks noChangeArrowheads="1"/>
          </p:cNvSpPr>
          <p:nvPr/>
        </p:nvSpPr>
        <p:spPr bwMode="auto">
          <a:xfrm>
            <a:off x="609600" y="28876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1" u="none" strike="noStrike" cap="none" normalizeH="0" baseline="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 name="Rectangle 1"/>
          <p:cNvSpPr>
            <a:spLocks noChangeArrowheads="1"/>
          </p:cNvSpPr>
          <p:nvPr/>
        </p:nvSpPr>
        <p:spPr bwMode="auto">
          <a:xfrm>
            <a:off x="3463925" y="33147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2308154076"/>
              </p:ext>
            </p:extLst>
          </p:nvPr>
        </p:nvGraphicFramePr>
        <p:xfrm>
          <a:off x="609600" y="2425700"/>
          <a:ext cx="10972800" cy="997204"/>
        </p:xfrm>
        <a:graphic>
          <a:graphicData uri="http://schemas.openxmlformats.org/drawingml/2006/table">
            <a:tbl>
              <a:tblPr firstRow="1" firstCol="1" bandRow="1">
                <a:tableStyleId>{5940675A-B579-460E-94D1-54222C63F5DA}</a:tableStyleId>
              </a:tblPr>
              <a:tblGrid>
                <a:gridCol w="2743200">
                  <a:extLst>
                    <a:ext uri="{9D8B030D-6E8A-4147-A177-3AD203B41FA5}">
                      <a16:colId xmlns:a16="http://schemas.microsoft.com/office/drawing/2014/main" val="2636168695"/>
                    </a:ext>
                  </a:extLst>
                </a:gridCol>
                <a:gridCol w="2743200">
                  <a:extLst>
                    <a:ext uri="{9D8B030D-6E8A-4147-A177-3AD203B41FA5}">
                      <a16:colId xmlns:a16="http://schemas.microsoft.com/office/drawing/2014/main" val="3339005974"/>
                    </a:ext>
                  </a:extLst>
                </a:gridCol>
                <a:gridCol w="2743200">
                  <a:extLst>
                    <a:ext uri="{9D8B030D-6E8A-4147-A177-3AD203B41FA5}">
                      <a16:colId xmlns:a16="http://schemas.microsoft.com/office/drawing/2014/main" val="214403075"/>
                    </a:ext>
                  </a:extLst>
                </a:gridCol>
                <a:gridCol w="2743200">
                  <a:extLst>
                    <a:ext uri="{9D8B030D-6E8A-4147-A177-3AD203B41FA5}">
                      <a16:colId xmlns:a16="http://schemas.microsoft.com/office/drawing/2014/main" val="3498189320"/>
                    </a:ext>
                  </a:extLst>
                </a:gridCol>
              </a:tblGrid>
              <a:tr h="180975">
                <a:tc gridSpan="2">
                  <a:txBody>
                    <a:bodyPr/>
                    <a:lstStyle/>
                    <a:p>
                      <a:pPr marL="0" marR="0" algn="ctr">
                        <a:lnSpc>
                          <a:spcPct val="107000"/>
                        </a:lnSpc>
                        <a:spcBef>
                          <a:spcPts val="0"/>
                        </a:spcBef>
                        <a:spcAft>
                          <a:spcPts val="800"/>
                        </a:spcAft>
                      </a:pPr>
                      <a:r>
                        <a:rPr lang="en-US" sz="1600">
                          <a:solidFill>
                            <a:schemeClr val="tx1"/>
                          </a:solidFill>
                          <a:effectLst/>
                        </a:rPr>
                        <a:t>Schemes/Parameter</a:t>
                      </a:r>
                      <a:endParaRPr lang="en-US" sz="160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hMerge="1">
                  <a:txBody>
                    <a:bodyPr/>
                    <a:lstStyle/>
                    <a:p>
                      <a:endParaRPr lang="en-US"/>
                    </a:p>
                  </a:txBody>
                  <a:tcPr/>
                </a:tc>
                <a:tc>
                  <a:txBody>
                    <a:bodyPr/>
                    <a:lstStyle/>
                    <a:p>
                      <a:pPr marL="0" marR="0" algn="ctr">
                        <a:lnSpc>
                          <a:spcPct val="107000"/>
                        </a:lnSpc>
                        <a:spcBef>
                          <a:spcPts val="0"/>
                        </a:spcBef>
                        <a:spcAft>
                          <a:spcPts val="800"/>
                        </a:spcAft>
                      </a:pPr>
                      <a:r>
                        <a:rPr lang="en-US" sz="1600">
                          <a:solidFill>
                            <a:schemeClr val="tx1"/>
                          </a:solidFill>
                          <a:effectLst/>
                        </a:rPr>
                        <a:t>Terrestrial</a:t>
                      </a:r>
                      <a:endParaRPr lang="en-US" sz="160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600">
                          <a:solidFill>
                            <a:schemeClr val="tx1"/>
                          </a:solidFill>
                          <a:effectLst/>
                        </a:rPr>
                        <a:t>Aerial</a:t>
                      </a:r>
                      <a:endParaRPr lang="en-US" sz="160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43956747"/>
                  </a:ext>
                </a:extLst>
              </a:tr>
              <a:tr h="180975">
                <a:tc gridSpan="2">
                  <a:txBody>
                    <a:bodyPr/>
                    <a:lstStyle/>
                    <a:p>
                      <a:pPr marL="0" marR="0" algn="ctr">
                        <a:lnSpc>
                          <a:spcPct val="107000"/>
                        </a:lnSpc>
                        <a:spcBef>
                          <a:spcPts val="0"/>
                        </a:spcBef>
                        <a:spcAft>
                          <a:spcPts val="800"/>
                        </a:spcAft>
                      </a:pPr>
                      <a:r>
                        <a:rPr lang="en-US" sz="1600">
                          <a:solidFill>
                            <a:schemeClr val="tx1"/>
                          </a:solidFill>
                          <a:effectLst/>
                        </a:rPr>
                        <a:t>Baseline</a:t>
                      </a:r>
                      <a:endParaRPr lang="en-US" sz="160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hMerge="1">
                  <a:txBody>
                    <a:bodyPr/>
                    <a:lstStyle/>
                    <a:p>
                      <a:endParaRPr lang="en-US"/>
                    </a:p>
                  </a:txBody>
                  <a:tcPr/>
                </a:tc>
                <a:tc>
                  <a:txBody>
                    <a:bodyPr/>
                    <a:lstStyle/>
                    <a:p>
                      <a:pPr marL="0" marR="0" algn="ctr">
                        <a:lnSpc>
                          <a:spcPct val="107000"/>
                        </a:lnSpc>
                        <a:spcBef>
                          <a:spcPts val="0"/>
                        </a:spcBef>
                        <a:spcAft>
                          <a:spcPts val="800"/>
                        </a:spcAft>
                      </a:pPr>
                      <a:r>
                        <a:rPr lang="en-US" sz="1600" dirty="0">
                          <a:solidFill>
                            <a:schemeClr val="tx1"/>
                          </a:solidFill>
                          <a:effectLst/>
                        </a:rPr>
                        <a:t>Po =-80 dBm and alpha = 0.8</a:t>
                      </a:r>
                      <a:endParaRPr lang="en-US" sz="16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600">
                          <a:solidFill>
                            <a:schemeClr val="tx1"/>
                          </a:solidFill>
                          <a:effectLst/>
                        </a:rPr>
                        <a:t>Po =-80 dBm and alpha = 0.8</a:t>
                      </a:r>
                      <a:endParaRPr lang="en-US" sz="160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28371575"/>
                  </a:ext>
                </a:extLst>
              </a:tr>
              <a:tr h="180975">
                <a:tc rowSpan="2">
                  <a:txBody>
                    <a:bodyPr/>
                    <a:lstStyle/>
                    <a:p>
                      <a:pPr marL="0" marR="0" algn="ctr">
                        <a:lnSpc>
                          <a:spcPct val="107000"/>
                        </a:lnSpc>
                        <a:spcBef>
                          <a:spcPts val="0"/>
                        </a:spcBef>
                        <a:spcAft>
                          <a:spcPts val="800"/>
                        </a:spcAft>
                      </a:pPr>
                      <a:r>
                        <a:rPr lang="en-US" sz="1600">
                          <a:solidFill>
                            <a:schemeClr val="tx1"/>
                          </a:solidFill>
                          <a:effectLst/>
                        </a:rPr>
                        <a:t>Enhancement</a:t>
                      </a:r>
                      <a:endParaRPr lang="en-US" sz="160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600">
                          <a:solidFill>
                            <a:schemeClr val="tx1"/>
                          </a:solidFill>
                          <a:effectLst/>
                        </a:rPr>
                        <a:t>S-1</a:t>
                      </a:r>
                      <a:endParaRPr lang="en-US" sz="160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600" dirty="0">
                          <a:solidFill>
                            <a:schemeClr val="tx1"/>
                          </a:solidFill>
                          <a:effectLst/>
                        </a:rPr>
                        <a:t>Po =-80 dBm and alpha = 0.8</a:t>
                      </a:r>
                      <a:endParaRPr lang="en-US" sz="16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600">
                          <a:solidFill>
                            <a:schemeClr val="tx1"/>
                          </a:solidFill>
                          <a:effectLst/>
                        </a:rPr>
                        <a:t>Po =-80 dBm and alpha = 0.7</a:t>
                      </a:r>
                      <a:endParaRPr lang="en-US" sz="160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42160717"/>
                  </a:ext>
                </a:extLst>
              </a:tr>
              <a:tr h="180975">
                <a:tc vMerge="1">
                  <a:txBody>
                    <a:bodyPr/>
                    <a:lstStyle/>
                    <a:p>
                      <a:endParaRPr lang="en-US"/>
                    </a:p>
                  </a:txBody>
                  <a:tcPr/>
                </a:tc>
                <a:tc>
                  <a:txBody>
                    <a:bodyPr/>
                    <a:lstStyle/>
                    <a:p>
                      <a:pPr marL="0" marR="0" algn="ctr">
                        <a:lnSpc>
                          <a:spcPct val="107000"/>
                        </a:lnSpc>
                        <a:spcBef>
                          <a:spcPts val="0"/>
                        </a:spcBef>
                        <a:spcAft>
                          <a:spcPts val="800"/>
                        </a:spcAft>
                      </a:pPr>
                      <a:r>
                        <a:rPr lang="en-US" sz="1600">
                          <a:solidFill>
                            <a:schemeClr val="tx1"/>
                          </a:solidFill>
                          <a:effectLst/>
                        </a:rPr>
                        <a:t>S-2</a:t>
                      </a:r>
                      <a:endParaRPr lang="en-US" sz="160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600" dirty="0">
                          <a:solidFill>
                            <a:schemeClr val="tx1"/>
                          </a:solidFill>
                          <a:effectLst/>
                        </a:rPr>
                        <a:t>Po =-80 dBm and alpha = 0.8</a:t>
                      </a:r>
                      <a:endParaRPr lang="en-US" sz="16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600" dirty="0">
                          <a:solidFill>
                            <a:schemeClr val="tx1"/>
                          </a:solidFill>
                          <a:effectLst/>
                        </a:rPr>
                        <a:t>Po =-80 dBm and alpha = 0.6</a:t>
                      </a:r>
                      <a:endParaRPr lang="en-US" sz="16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71380048"/>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707175205"/>
              </p:ext>
            </p:extLst>
          </p:nvPr>
        </p:nvGraphicFramePr>
        <p:xfrm>
          <a:off x="1937537" y="4200035"/>
          <a:ext cx="8316926" cy="1467485"/>
        </p:xfrm>
        <a:graphic>
          <a:graphicData uri="http://schemas.openxmlformats.org/drawingml/2006/table">
            <a:tbl>
              <a:tblPr firstRow="1" firstCol="1" bandRow="1">
                <a:tableStyleId>{5940675A-B579-460E-94D1-54222C63F5DA}</a:tableStyleId>
              </a:tblPr>
              <a:tblGrid>
                <a:gridCol w="1275722">
                  <a:extLst>
                    <a:ext uri="{9D8B030D-6E8A-4147-A177-3AD203B41FA5}">
                      <a16:colId xmlns:a16="http://schemas.microsoft.com/office/drawing/2014/main" val="1624938774"/>
                    </a:ext>
                  </a:extLst>
                </a:gridCol>
                <a:gridCol w="1179028">
                  <a:extLst>
                    <a:ext uri="{9D8B030D-6E8A-4147-A177-3AD203B41FA5}">
                      <a16:colId xmlns:a16="http://schemas.microsoft.com/office/drawing/2014/main" val="793889666"/>
                    </a:ext>
                  </a:extLst>
                </a:gridCol>
                <a:gridCol w="1170238">
                  <a:extLst>
                    <a:ext uri="{9D8B030D-6E8A-4147-A177-3AD203B41FA5}">
                      <a16:colId xmlns:a16="http://schemas.microsoft.com/office/drawing/2014/main" val="3163600337"/>
                    </a:ext>
                  </a:extLst>
                </a:gridCol>
                <a:gridCol w="1180127">
                  <a:extLst>
                    <a:ext uri="{9D8B030D-6E8A-4147-A177-3AD203B41FA5}">
                      <a16:colId xmlns:a16="http://schemas.microsoft.com/office/drawing/2014/main" val="177475224"/>
                    </a:ext>
                  </a:extLst>
                </a:gridCol>
                <a:gridCol w="1180127">
                  <a:extLst>
                    <a:ext uri="{9D8B030D-6E8A-4147-A177-3AD203B41FA5}">
                      <a16:colId xmlns:a16="http://schemas.microsoft.com/office/drawing/2014/main" val="78896742"/>
                    </a:ext>
                  </a:extLst>
                </a:gridCol>
                <a:gridCol w="1165842">
                  <a:extLst>
                    <a:ext uri="{9D8B030D-6E8A-4147-A177-3AD203B41FA5}">
                      <a16:colId xmlns:a16="http://schemas.microsoft.com/office/drawing/2014/main" val="3062341312"/>
                    </a:ext>
                  </a:extLst>
                </a:gridCol>
                <a:gridCol w="1165842">
                  <a:extLst>
                    <a:ext uri="{9D8B030D-6E8A-4147-A177-3AD203B41FA5}">
                      <a16:colId xmlns:a16="http://schemas.microsoft.com/office/drawing/2014/main" val="1926491655"/>
                    </a:ext>
                  </a:extLst>
                </a:gridCol>
              </a:tblGrid>
              <a:tr h="190500">
                <a:tc rowSpan="2">
                  <a:txBody>
                    <a:bodyPr/>
                    <a:lstStyle/>
                    <a:p>
                      <a:pPr marL="0" marR="0" algn="ctr">
                        <a:lnSpc>
                          <a:spcPct val="107000"/>
                        </a:lnSpc>
                        <a:spcBef>
                          <a:spcPts val="0"/>
                        </a:spcBef>
                        <a:spcAft>
                          <a:spcPts val="800"/>
                        </a:spcAft>
                      </a:pPr>
                      <a:r>
                        <a:rPr lang="en-US" sz="1800">
                          <a:effectLst/>
                        </a:rPr>
                        <a:t>UL Throughput</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gridSpan="3">
                  <a:txBody>
                    <a:bodyPr/>
                    <a:lstStyle/>
                    <a:p>
                      <a:pPr marL="0" marR="0" algn="ctr">
                        <a:lnSpc>
                          <a:spcPct val="107000"/>
                        </a:lnSpc>
                        <a:spcBef>
                          <a:spcPts val="0"/>
                        </a:spcBef>
                        <a:spcAft>
                          <a:spcPts val="800"/>
                        </a:spcAft>
                      </a:pPr>
                      <a:r>
                        <a:rPr lang="en-US" sz="1800">
                          <a:effectLst/>
                        </a:rPr>
                        <a:t>Terrestrial UEs</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gridSpan="3">
                  <a:txBody>
                    <a:bodyPr/>
                    <a:lstStyle/>
                    <a:p>
                      <a:pPr marL="0" marR="0" algn="ctr">
                        <a:lnSpc>
                          <a:spcPct val="107000"/>
                        </a:lnSpc>
                        <a:spcBef>
                          <a:spcPts val="0"/>
                        </a:spcBef>
                        <a:spcAft>
                          <a:spcPts val="800"/>
                        </a:spcAft>
                      </a:pPr>
                      <a:r>
                        <a:rPr lang="en-US" sz="1800">
                          <a:effectLst/>
                        </a:rPr>
                        <a:t>Aerial UEs</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4972120"/>
                  </a:ext>
                </a:extLst>
              </a:tr>
              <a:tr h="190500">
                <a:tc vMerge="1">
                  <a:txBody>
                    <a:bodyPr/>
                    <a:lstStyle/>
                    <a:p>
                      <a:endParaRPr lang="en-US"/>
                    </a:p>
                  </a:txBody>
                  <a:tcPr/>
                </a:tc>
                <a:tc>
                  <a:txBody>
                    <a:bodyPr/>
                    <a:lstStyle/>
                    <a:p>
                      <a:pPr marL="0" marR="0" algn="ctr">
                        <a:lnSpc>
                          <a:spcPct val="107000"/>
                        </a:lnSpc>
                        <a:spcBef>
                          <a:spcPts val="0"/>
                        </a:spcBef>
                        <a:spcAft>
                          <a:spcPts val="800"/>
                        </a:spcAft>
                      </a:pPr>
                      <a:r>
                        <a:rPr lang="en-US" sz="1800">
                          <a:effectLst/>
                        </a:rPr>
                        <a:t>Baseline</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S-1</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S-2</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Baseline</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S-1</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S-2</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56810295"/>
                  </a:ext>
                </a:extLst>
              </a:tr>
              <a:tr h="190500">
                <a:tc>
                  <a:txBody>
                    <a:bodyPr/>
                    <a:lstStyle/>
                    <a:p>
                      <a:pPr marL="0" marR="0" algn="ctr">
                        <a:lnSpc>
                          <a:spcPct val="107000"/>
                        </a:lnSpc>
                        <a:spcBef>
                          <a:spcPts val="0"/>
                        </a:spcBef>
                        <a:spcAft>
                          <a:spcPts val="800"/>
                        </a:spcAft>
                      </a:pPr>
                      <a:r>
                        <a:rPr lang="en-US" sz="1800" dirty="0">
                          <a:effectLst/>
                        </a:rPr>
                        <a:t>5%</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1.49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1.26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dirty="0">
                          <a:effectLst/>
                        </a:rPr>
                        <a:t>2.89 </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1.47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dirty="0">
                          <a:effectLst/>
                        </a:rPr>
                        <a:t>1.26 </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dirty="0">
                          <a:effectLst/>
                        </a:rPr>
                        <a:t>1.53 </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6649008"/>
                  </a:ext>
                </a:extLst>
              </a:tr>
              <a:tr h="190500">
                <a:tc>
                  <a:txBody>
                    <a:bodyPr/>
                    <a:lstStyle/>
                    <a:p>
                      <a:pPr marL="0" marR="0" algn="ctr">
                        <a:lnSpc>
                          <a:spcPct val="107000"/>
                        </a:lnSpc>
                        <a:spcBef>
                          <a:spcPts val="0"/>
                        </a:spcBef>
                        <a:spcAft>
                          <a:spcPts val="800"/>
                        </a:spcAft>
                      </a:pPr>
                      <a:r>
                        <a:rPr lang="en-US" sz="1800">
                          <a:effectLst/>
                        </a:rPr>
                        <a:t>50%</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4.59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3.64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6.54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2.09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2.04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2.18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51455392"/>
                  </a:ext>
                </a:extLst>
              </a:tr>
              <a:tr h="190500">
                <a:tc>
                  <a:txBody>
                    <a:bodyPr/>
                    <a:lstStyle/>
                    <a:p>
                      <a:pPr marL="0" marR="0" algn="ctr">
                        <a:lnSpc>
                          <a:spcPct val="107000"/>
                        </a:lnSpc>
                        <a:spcBef>
                          <a:spcPts val="0"/>
                        </a:spcBef>
                        <a:spcAft>
                          <a:spcPts val="800"/>
                        </a:spcAft>
                      </a:pPr>
                      <a:r>
                        <a:rPr lang="en-US" sz="1800">
                          <a:effectLst/>
                        </a:rPr>
                        <a:t>95%</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15.52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19.53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19.88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21.39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a:effectLst/>
                        </a:rPr>
                        <a:t>4.92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1800" dirty="0">
                          <a:effectLst/>
                        </a:rPr>
                        <a:t>3.74 </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66415138"/>
                  </a:ext>
                </a:extLst>
              </a:tr>
            </a:tbl>
          </a:graphicData>
        </a:graphic>
      </p:graphicFrame>
    </p:spTree>
    <p:extLst>
      <p:ext uri="{BB962C8B-B14F-4D97-AF65-F5344CB8AC3E}">
        <p14:creationId xmlns:p14="http://schemas.microsoft.com/office/powerpoint/2010/main" val="31406396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2-2: Uplink power control results</a:t>
            </a:r>
            <a:br>
              <a:rPr lang="en-US" dirty="0"/>
            </a:br>
            <a:r>
              <a:rPr lang="en-US" dirty="0"/>
              <a:t>(Ericsson</a:t>
            </a:r>
            <a:r>
              <a:rPr lang="en-US"/>
              <a:t>: R1-1718796)</a:t>
            </a:r>
            <a:endParaRPr lang="en-US" dirty="0"/>
          </a:p>
        </p:txBody>
      </p:sp>
      <p:sp>
        <p:nvSpPr>
          <p:cNvPr id="6" name="Content Placeholder 5"/>
          <p:cNvSpPr>
            <a:spLocks noGrp="1"/>
          </p:cNvSpPr>
          <p:nvPr>
            <p:ph idx="1"/>
          </p:nvPr>
        </p:nvSpPr>
        <p:spPr/>
        <p:txBody>
          <a:bodyPr>
            <a:normAutofit/>
          </a:bodyPr>
          <a:lstStyle/>
          <a:p>
            <a:r>
              <a:rPr lang="en-US" sz="2000" dirty="0"/>
              <a:t>Aerial UE specific open loop uplink power control with different P0 for aerial and terrestrial UEs: 20% RU</a:t>
            </a:r>
          </a:p>
        </p:txBody>
      </p:sp>
      <p:sp>
        <p:nvSpPr>
          <p:cNvPr id="4" name="Rectangle 1"/>
          <p:cNvSpPr>
            <a:spLocks noChangeArrowheads="1"/>
          </p:cNvSpPr>
          <p:nvPr/>
        </p:nvSpPr>
        <p:spPr bwMode="auto">
          <a:xfrm>
            <a:off x="609600" y="28876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1" u="none" strike="noStrike" cap="none" normalizeH="0" baseline="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 name="Rectangle 1"/>
          <p:cNvSpPr>
            <a:spLocks noChangeArrowheads="1"/>
          </p:cNvSpPr>
          <p:nvPr/>
        </p:nvSpPr>
        <p:spPr bwMode="auto">
          <a:xfrm>
            <a:off x="3463925" y="33147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pic>
        <p:nvPicPr>
          <p:cNvPr id="17" name="Picture 16"/>
          <p:cNvPicPr/>
          <p:nvPr/>
        </p:nvPicPr>
        <p:blipFill>
          <a:blip r:embed="rId2"/>
          <a:stretch>
            <a:fillRect/>
          </a:stretch>
        </p:blipFill>
        <p:spPr>
          <a:xfrm>
            <a:off x="3039716" y="1972116"/>
            <a:ext cx="6120680" cy="2308336"/>
          </a:xfrm>
          <a:prstGeom prst="rect">
            <a:avLst/>
          </a:prstGeom>
        </p:spPr>
      </p:pic>
      <p:pic>
        <p:nvPicPr>
          <p:cNvPr id="18" name="Picture 17"/>
          <p:cNvPicPr/>
          <p:nvPr/>
        </p:nvPicPr>
        <p:blipFill>
          <a:blip r:embed="rId3"/>
          <a:stretch>
            <a:fillRect/>
          </a:stretch>
        </p:blipFill>
        <p:spPr>
          <a:xfrm>
            <a:off x="3052968" y="4436721"/>
            <a:ext cx="6120680" cy="2304647"/>
          </a:xfrm>
          <a:prstGeom prst="rect">
            <a:avLst/>
          </a:prstGeom>
        </p:spPr>
      </p:pic>
    </p:spTree>
    <p:extLst>
      <p:ext uri="{BB962C8B-B14F-4D97-AF65-F5344CB8AC3E}">
        <p14:creationId xmlns:p14="http://schemas.microsoft.com/office/powerpoint/2010/main" val="268549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2-2: Uplink power control results</a:t>
            </a:r>
            <a:br>
              <a:rPr lang="en-US" dirty="0"/>
            </a:br>
            <a:r>
              <a:rPr lang="en-US" dirty="0"/>
              <a:t>(Ericsson: R1-1718796)</a:t>
            </a:r>
          </a:p>
        </p:txBody>
      </p:sp>
      <p:sp>
        <p:nvSpPr>
          <p:cNvPr id="6" name="Content Placeholder 5"/>
          <p:cNvSpPr>
            <a:spLocks noGrp="1"/>
          </p:cNvSpPr>
          <p:nvPr>
            <p:ph idx="1"/>
          </p:nvPr>
        </p:nvSpPr>
        <p:spPr/>
        <p:txBody>
          <a:bodyPr>
            <a:normAutofit/>
          </a:bodyPr>
          <a:lstStyle/>
          <a:p>
            <a:r>
              <a:rPr lang="en-US" sz="2000" dirty="0"/>
              <a:t>Aerial UE specific open loop uplink power control with different P0 for aerial and terrestrial UEs: 50% RU</a:t>
            </a:r>
          </a:p>
        </p:txBody>
      </p:sp>
      <p:sp>
        <p:nvSpPr>
          <p:cNvPr id="4" name="Rectangle 1"/>
          <p:cNvSpPr>
            <a:spLocks noChangeArrowheads="1"/>
          </p:cNvSpPr>
          <p:nvPr/>
        </p:nvSpPr>
        <p:spPr bwMode="auto">
          <a:xfrm>
            <a:off x="609600" y="28876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1" u="none" strike="noStrike" cap="none" normalizeH="0" baseline="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 name="Rectangle 1"/>
          <p:cNvSpPr>
            <a:spLocks noChangeArrowheads="1"/>
          </p:cNvSpPr>
          <p:nvPr/>
        </p:nvSpPr>
        <p:spPr bwMode="auto">
          <a:xfrm>
            <a:off x="3463925" y="33147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pic>
        <p:nvPicPr>
          <p:cNvPr id="8" name="Picture 7"/>
          <p:cNvPicPr/>
          <p:nvPr/>
        </p:nvPicPr>
        <p:blipFill>
          <a:blip r:embed="rId2"/>
          <a:stretch>
            <a:fillRect/>
          </a:stretch>
        </p:blipFill>
        <p:spPr>
          <a:xfrm>
            <a:off x="2938011" y="1979926"/>
            <a:ext cx="6318200" cy="2272673"/>
          </a:xfrm>
          <a:prstGeom prst="rect">
            <a:avLst/>
          </a:prstGeom>
        </p:spPr>
      </p:pic>
      <p:pic>
        <p:nvPicPr>
          <p:cNvPr id="9" name="Picture 8"/>
          <p:cNvPicPr/>
          <p:nvPr/>
        </p:nvPicPr>
        <p:blipFill>
          <a:blip r:embed="rId3"/>
          <a:stretch>
            <a:fillRect/>
          </a:stretch>
        </p:blipFill>
        <p:spPr>
          <a:xfrm>
            <a:off x="2938011" y="4370829"/>
            <a:ext cx="6315978" cy="2275440"/>
          </a:xfrm>
          <a:prstGeom prst="rect">
            <a:avLst/>
          </a:prstGeom>
        </p:spPr>
      </p:pic>
    </p:spTree>
    <p:extLst>
      <p:ext uri="{BB962C8B-B14F-4D97-AF65-F5344CB8AC3E}">
        <p14:creationId xmlns:p14="http://schemas.microsoft.com/office/powerpoint/2010/main" val="1388473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2-2: Uplink power control results</a:t>
            </a:r>
            <a:br>
              <a:rPr lang="en-US" dirty="0"/>
            </a:br>
            <a:r>
              <a:rPr lang="en-US" dirty="0"/>
              <a:t>(Ericsson: R1-1718796)</a:t>
            </a:r>
          </a:p>
        </p:txBody>
      </p:sp>
      <p:sp>
        <p:nvSpPr>
          <p:cNvPr id="6" name="Content Placeholder 5"/>
          <p:cNvSpPr>
            <a:spLocks noGrp="1"/>
          </p:cNvSpPr>
          <p:nvPr>
            <p:ph idx="1"/>
          </p:nvPr>
        </p:nvSpPr>
        <p:spPr/>
        <p:txBody>
          <a:bodyPr>
            <a:normAutofit/>
          </a:bodyPr>
          <a:lstStyle/>
          <a:p>
            <a:r>
              <a:rPr lang="en-US" sz="2000" dirty="0"/>
              <a:t>Closed loop uplink power control</a:t>
            </a:r>
          </a:p>
        </p:txBody>
      </p:sp>
      <p:sp>
        <p:nvSpPr>
          <p:cNvPr id="4" name="Rectangle 1"/>
          <p:cNvSpPr>
            <a:spLocks noChangeArrowheads="1"/>
          </p:cNvSpPr>
          <p:nvPr/>
        </p:nvSpPr>
        <p:spPr bwMode="auto">
          <a:xfrm>
            <a:off x="609600" y="28876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1" u="none" strike="noStrike" cap="none" normalizeH="0" baseline="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 name="Rectangle 1"/>
          <p:cNvSpPr>
            <a:spLocks noChangeArrowheads="1"/>
          </p:cNvSpPr>
          <p:nvPr/>
        </p:nvSpPr>
        <p:spPr bwMode="auto">
          <a:xfrm>
            <a:off x="3463925" y="33147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pic>
        <p:nvPicPr>
          <p:cNvPr id="15" name="Picture 14"/>
          <p:cNvPicPr/>
          <p:nvPr/>
        </p:nvPicPr>
        <p:blipFill>
          <a:blip r:embed="rId2"/>
          <a:stretch>
            <a:fillRect/>
          </a:stretch>
        </p:blipFill>
        <p:spPr>
          <a:xfrm>
            <a:off x="2817562" y="1973324"/>
            <a:ext cx="6556876" cy="2215715"/>
          </a:xfrm>
          <a:prstGeom prst="rect">
            <a:avLst/>
          </a:prstGeom>
        </p:spPr>
      </p:pic>
      <p:pic>
        <p:nvPicPr>
          <p:cNvPr id="16" name="Picture 15"/>
          <p:cNvPicPr/>
          <p:nvPr/>
        </p:nvPicPr>
        <p:blipFill>
          <a:blip r:embed="rId3"/>
          <a:stretch>
            <a:fillRect/>
          </a:stretch>
        </p:blipFill>
        <p:spPr>
          <a:xfrm>
            <a:off x="2837846" y="4288049"/>
            <a:ext cx="6556878" cy="2130352"/>
          </a:xfrm>
          <a:prstGeom prst="rect">
            <a:avLst/>
          </a:prstGeom>
        </p:spPr>
      </p:pic>
    </p:spTree>
    <p:extLst>
      <p:ext uri="{BB962C8B-B14F-4D97-AF65-F5344CB8AC3E}">
        <p14:creationId xmlns:p14="http://schemas.microsoft.com/office/powerpoint/2010/main" val="3775260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fontScale="85000" lnSpcReduction="20000"/>
          </a:bodyPr>
          <a:lstStyle/>
          <a:p>
            <a:pPr hangingPunct="0">
              <a:spcBef>
                <a:spcPts val="2000"/>
              </a:spcBef>
            </a:pPr>
            <a:r>
              <a:rPr lang="en-US" sz="2000" dirty="0"/>
              <a:t>The objective of the study item is to study the ability for aerial vehicles to be served using LTE network deployments with base station antennas targeting terrestrial coverage, supporting Release 14 functionality (i.e. including active antennas and FD-MIMO)</a:t>
            </a:r>
          </a:p>
          <a:p>
            <a:r>
              <a:rPr lang="en-GB" sz="2000" dirty="0"/>
              <a:t>In RAN1#90bis, it was agreed that the following potential solutions for interference mitigation are further evaluated in RAN1#91</a:t>
            </a:r>
            <a:endParaRPr lang="en-US" sz="2000" dirty="0"/>
          </a:p>
          <a:p>
            <a:pPr lvl="1"/>
            <a:r>
              <a:rPr lang="en-US" sz="2000" i="1" dirty="0"/>
              <a:t>For Uplink,</a:t>
            </a:r>
          </a:p>
          <a:p>
            <a:pPr lvl="2"/>
            <a:r>
              <a:rPr lang="en-US" sz="2000" i="1" dirty="0"/>
              <a:t>Power control-based mechanisms</a:t>
            </a:r>
          </a:p>
          <a:p>
            <a:pPr lvl="2"/>
            <a:r>
              <a:rPr lang="en-US" sz="2000" i="1" dirty="0"/>
              <a:t>Transmission beamforming (optional for evaluations)</a:t>
            </a:r>
          </a:p>
          <a:p>
            <a:pPr lvl="4"/>
            <a:r>
              <a:rPr lang="en-US" i="1" dirty="0"/>
              <a:t>Note 1:  proponents are encouraged to provide results for transmission beamforming when the number of UE </a:t>
            </a:r>
            <a:r>
              <a:rPr lang="en-US" i="1" dirty="0" err="1"/>
              <a:t>Tx</a:t>
            </a:r>
            <a:r>
              <a:rPr lang="en-US" i="1" dirty="0"/>
              <a:t> antennas is larger than 2.</a:t>
            </a:r>
          </a:p>
          <a:p>
            <a:pPr lvl="4"/>
            <a:r>
              <a:rPr lang="en-US" i="1" dirty="0"/>
              <a:t>Note 2:  proponents are encouraged to provide details of channel models.</a:t>
            </a:r>
          </a:p>
          <a:p>
            <a:pPr lvl="2"/>
            <a:r>
              <a:rPr lang="en-US" sz="2000" i="1" dirty="0"/>
              <a:t>Network coordination</a:t>
            </a:r>
          </a:p>
          <a:p>
            <a:pPr lvl="3"/>
            <a:r>
              <a:rPr lang="en-US" i="1" dirty="0" err="1"/>
              <a:t>CoMP</a:t>
            </a:r>
            <a:endParaRPr lang="en-US" i="1" dirty="0"/>
          </a:p>
          <a:p>
            <a:pPr lvl="4"/>
            <a:r>
              <a:rPr lang="en-US" i="1" dirty="0"/>
              <a:t>Note: companies should provide their assumptions on the coordination set size.</a:t>
            </a:r>
          </a:p>
          <a:p>
            <a:pPr lvl="3"/>
            <a:r>
              <a:rPr lang="en-US" i="1" dirty="0"/>
              <a:t>ICIC</a:t>
            </a:r>
          </a:p>
          <a:p>
            <a:pPr lvl="4"/>
            <a:r>
              <a:rPr lang="en-US" i="1" dirty="0"/>
              <a:t>Note: companies should provide their assumptions on the coordination set size.</a:t>
            </a:r>
          </a:p>
          <a:p>
            <a:pPr lvl="3"/>
            <a:r>
              <a:rPr lang="en-US" i="1" dirty="0"/>
              <a:t>Resource reservation</a:t>
            </a:r>
          </a:p>
          <a:p>
            <a:pPr lvl="2"/>
            <a:r>
              <a:rPr lang="en-US" sz="2000" i="1" dirty="0"/>
              <a:t>Other solutions are not precluded</a:t>
            </a:r>
          </a:p>
          <a:p>
            <a:endParaRPr lang="sv-SE" sz="2000" dirty="0"/>
          </a:p>
        </p:txBody>
      </p:sp>
    </p:spTree>
    <p:extLst>
      <p:ext uri="{BB962C8B-B14F-4D97-AF65-F5344CB8AC3E}">
        <p14:creationId xmlns:p14="http://schemas.microsoft.com/office/powerpoint/2010/main" val="3276788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FD-MIMO </a:t>
            </a:r>
          </a:p>
        </p:txBody>
      </p:sp>
      <p:sp>
        <p:nvSpPr>
          <p:cNvPr id="3" name="Content Placeholder 2"/>
          <p:cNvSpPr>
            <a:spLocks noGrp="1"/>
          </p:cNvSpPr>
          <p:nvPr>
            <p:ph idx="1"/>
          </p:nvPr>
        </p:nvSpPr>
        <p:spPr/>
        <p:txBody>
          <a:bodyPr>
            <a:normAutofit/>
          </a:bodyPr>
          <a:lstStyle/>
          <a:p>
            <a:r>
              <a:rPr lang="en-US" sz="2000" dirty="0"/>
              <a:t>One uplink interference mitigation technique is FD-MIMO with active antennas placed in a 2D grid at BSs</a:t>
            </a:r>
          </a:p>
          <a:p>
            <a:r>
              <a:rPr lang="en-US" sz="2000" b="1" dirty="0"/>
              <a:t>Proposals on FD-MIMO</a:t>
            </a:r>
          </a:p>
          <a:p>
            <a:pPr lvl="1"/>
            <a:r>
              <a:rPr lang="en-US" sz="2000" dirty="0"/>
              <a:t>Capture FD-MIMO results in the TR </a:t>
            </a:r>
          </a:p>
          <a:p>
            <a:pPr lvl="2"/>
            <a:r>
              <a:rPr lang="en-US" sz="2000" dirty="0"/>
              <a:t>Source 1: Appendix 1-1 (Intel)</a:t>
            </a:r>
          </a:p>
          <a:p>
            <a:pPr lvl="3"/>
            <a:r>
              <a:rPr lang="en-US" dirty="0"/>
              <a:t>This is a standard transparent scheme</a:t>
            </a:r>
          </a:p>
          <a:p>
            <a:pPr lvl="1"/>
            <a:r>
              <a:rPr lang="en-US" sz="2000" dirty="0"/>
              <a:t>Observations</a:t>
            </a:r>
          </a:p>
          <a:p>
            <a:pPr lvl="2"/>
            <a:r>
              <a:rPr lang="en-US" sz="2000" dirty="0"/>
              <a:t>FD-MIMO technology can mitigate performance degradation of LTE networks serving aerial vehicles in the uplink</a:t>
            </a:r>
          </a:p>
          <a:p>
            <a:pPr lvl="3"/>
            <a:r>
              <a:rPr lang="en-US" dirty="0"/>
              <a:t>Source 1 shows that in baseline </a:t>
            </a:r>
            <a:r>
              <a:rPr lang="en-US" dirty="0" err="1"/>
              <a:t>UMa</a:t>
            </a:r>
            <a:r>
              <a:rPr lang="en-US" dirty="0"/>
              <a:t>-AV with [0.025 packet/UE/sec], average UE throughput in Case 5 is decreased by [13%] when compared to baseline Case 1. In contrast, Source 1 shows that with FD-MIMO and [0.09 packet/UE/sec], average UE throughput in Case 5 is increased by [14%] when compared to baseline Case 1.</a:t>
            </a:r>
          </a:p>
          <a:p>
            <a:pPr lvl="2"/>
            <a:endParaRPr lang="en-US" sz="2000" dirty="0"/>
          </a:p>
        </p:txBody>
      </p:sp>
    </p:spTree>
    <p:extLst>
      <p:ext uri="{BB962C8B-B14F-4D97-AF65-F5344CB8AC3E}">
        <p14:creationId xmlns:p14="http://schemas.microsoft.com/office/powerpoint/2010/main" val="4122624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control-based mechanisms</a:t>
            </a:r>
          </a:p>
        </p:txBody>
      </p:sp>
      <p:sp>
        <p:nvSpPr>
          <p:cNvPr id="3" name="Content Placeholder 2"/>
          <p:cNvSpPr>
            <a:spLocks noGrp="1"/>
          </p:cNvSpPr>
          <p:nvPr>
            <p:ph idx="1"/>
          </p:nvPr>
        </p:nvSpPr>
        <p:spPr>
          <a:xfrm>
            <a:off x="609600" y="1600201"/>
            <a:ext cx="10972800" cy="5141167"/>
          </a:xfrm>
        </p:spPr>
        <p:txBody>
          <a:bodyPr>
            <a:noAutofit/>
          </a:bodyPr>
          <a:lstStyle/>
          <a:p>
            <a:r>
              <a:rPr lang="en-US" sz="2000" b="1" dirty="0"/>
              <a:t>Proposals on power control-based mechanisms</a:t>
            </a:r>
          </a:p>
          <a:p>
            <a:pPr lvl="1"/>
            <a:r>
              <a:rPr lang="en-US" sz="2000" dirty="0"/>
              <a:t>Capture power control-based mechanisms and results in the TR </a:t>
            </a:r>
          </a:p>
          <a:p>
            <a:pPr lvl="2"/>
            <a:r>
              <a:rPr lang="en-US" sz="2000" dirty="0"/>
              <a:t>Source 1: Appendix 2-1 (ZTE)</a:t>
            </a:r>
          </a:p>
          <a:p>
            <a:pPr lvl="3"/>
            <a:r>
              <a:rPr lang="en-US" dirty="0"/>
              <a:t>Aerial UE specific </a:t>
            </a:r>
            <a:r>
              <a:rPr lang="en-US" dirty="0" err="1"/>
              <a:t>pathloss</a:t>
            </a:r>
            <a:r>
              <a:rPr lang="en-US" dirty="0"/>
              <a:t> compensation factor: Configure aerial UE with a different open loop uplink power control </a:t>
            </a:r>
            <a:r>
              <a:rPr lang="en-US" dirty="0" err="1"/>
              <a:t>pathloss</a:t>
            </a:r>
            <a:r>
              <a:rPr lang="en-US" dirty="0"/>
              <a:t> compensation factor alpha</a:t>
            </a:r>
          </a:p>
          <a:p>
            <a:pPr lvl="3"/>
            <a:r>
              <a:rPr lang="en-US" dirty="0"/>
              <a:t>This scheme needs standard enhancement to specify UE specific </a:t>
            </a:r>
            <a:r>
              <a:rPr lang="en-US" dirty="0" err="1"/>
              <a:t>pathloss</a:t>
            </a:r>
            <a:r>
              <a:rPr lang="en-US" dirty="0"/>
              <a:t> compensation factor</a:t>
            </a:r>
          </a:p>
          <a:p>
            <a:pPr lvl="2"/>
            <a:r>
              <a:rPr lang="en-US" sz="2000" dirty="0"/>
              <a:t>Source 2: Appendix 2-2 (Ericsson)</a:t>
            </a:r>
          </a:p>
          <a:p>
            <a:pPr lvl="3"/>
            <a:r>
              <a:rPr lang="en-US" dirty="0"/>
              <a:t>Aerial UE specific P0: Configure aerial UE with a different open loop uplink power control P0 value</a:t>
            </a:r>
          </a:p>
          <a:p>
            <a:pPr lvl="4"/>
            <a:r>
              <a:rPr lang="en-US" dirty="0"/>
              <a:t>This is a standard transparent scheme</a:t>
            </a:r>
          </a:p>
          <a:p>
            <a:pPr lvl="3"/>
            <a:r>
              <a:rPr lang="en-US" dirty="0"/>
              <a:t>Closed loop power control: Target received powers for aerial UEs are adjusted taking into account both serving and neighbor cell measurement reports</a:t>
            </a:r>
          </a:p>
          <a:p>
            <a:pPr lvl="4"/>
            <a:r>
              <a:rPr lang="en-US" dirty="0"/>
              <a:t>This scheme has potential standard impact, e.g., increased step size of closed loop correction term</a:t>
            </a:r>
          </a:p>
        </p:txBody>
      </p:sp>
    </p:spTree>
    <p:extLst>
      <p:ext uri="{BB962C8B-B14F-4D97-AF65-F5344CB8AC3E}">
        <p14:creationId xmlns:p14="http://schemas.microsoft.com/office/powerpoint/2010/main" val="2798344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control-based mechanisms</a:t>
            </a:r>
          </a:p>
        </p:txBody>
      </p:sp>
      <p:sp>
        <p:nvSpPr>
          <p:cNvPr id="3" name="Content Placeholder 2"/>
          <p:cNvSpPr>
            <a:spLocks noGrp="1"/>
          </p:cNvSpPr>
          <p:nvPr>
            <p:ph idx="1"/>
          </p:nvPr>
        </p:nvSpPr>
        <p:spPr/>
        <p:txBody>
          <a:bodyPr>
            <a:normAutofit/>
          </a:bodyPr>
          <a:lstStyle/>
          <a:p>
            <a:r>
              <a:rPr lang="en-US" sz="2000" b="1" dirty="0"/>
              <a:t>Proposals on power control-based mechanisms</a:t>
            </a:r>
            <a:endParaRPr lang="en-US" sz="2000" dirty="0"/>
          </a:p>
          <a:p>
            <a:pPr lvl="1"/>
            <a:r>
              <a:rPr lang="en-US" sz="2000" dirty="0"/>
              <a:t>Observations</a:t>
            </a:r>
          </a:p>
          <a:p>
            <a:pPr lvl="2"/>
            <a:r>
              <a:rPr lang="en-US" sz="2000" dirty="0"/>
              <a:t>Aerial UE specific </a:t>
            </a:r>
            <a:r>
              <a:rPr lang="en-US" sz="2000" dirty="0" err="1"/>
              <a:t>pathloss</a:t>
            </a:r>
            <a:r>
              <a:rPr lang="en-US" sz="2000" dirty="0"/>
              <a:t> compensation factor</a:t>
            </a:r>
            <a:r>
              <a:rPr lang="en-US" sz="2000" strike="sngStrike" dirty="0"/>
              <a:t> </a:t>
            </a:r>
          </a:p>
          <a:p>
            <a:pPr lvl="3"/>
            <a:r>
              <a:rPr lang="en-US" dirty="0"/>
              <a:t>Source 1 shows that in the uplink of UMa-AV in Case 5, with [Po=-80 dBm], compared to the case where the same [alpha = 0.8] is used for both aerial UEs and terrestrial UEs, the following throughput improvements are observed in the case where [alpha = 0.8] is used for terrestrial UEs and [alpha = 0.6] is used for aerial UEs</a:t>
            </a:r>
          </a:p>
          <a:p>
            <a:pPr lvl="4"/>
            <a:r>
              <a:rPr lang="en-US" dirty="0"/>
              <a:t>[93.96%] five percentile uplink UE throughput gain for terrestrial UEs</a:t>
            </a:r>
          </a:p>
          <a:p>
            <a:pPr lvl="4"/>
            <a:r>
              <a:rPr lang="en-US" dirty="0"/>
              <a:t>[42.48%] fifty percentile uplink UE throughput gain for terrestrial UEs</a:t>
            </a:r>
          </a:p>
          <a:p>
            <a:pPr lvl="3"/>
            <a:r>
              <a:rPr lang="en-US" dirty="0"/>
              <a:t>At the same time, ninety-five percentile aerial UE uplink throughput is decreased by [82.51%] and equals [3.74 </a:t>
            </a:r>
            <a:r>
              <a:rPr lang="en-US" dirty="0" err="1"/>
              <a:t>Mbps</a:t>
            </a:r>
            <a:r>
              <a:rPr lang="en-US" dirty="0"/>
              <a:t>], which is much lower than the ninety-five percentile terrestrial UE uplink throughput of [19.88 </a:t>
            </a:r>
            <a:r>
              <a:rPr lang="en-US" dirty="0" err="1"/>
              <a:t>Mbps</a:t>
            </a:r>
            <a:r>
              <a:rPr lang="en-US" dirty="0"/>
              <a:t>]</a:t>
            </a:r>
          </a:p>
          <a:p>
            <a:pPr lvl="3"/>
            <a:endParaRPr lang="en-US" dirty="0"/>
          </a:p>
          <a:p>
            <a:pPr lvl="2"/>
            <a:endParaRPr lang="en-US" sz="2000" dirty="0"/>
          </a:p>
        </p:txBody>
      </p:sp>
    </p:spTree>
    <p:extLst>
      <p:ext uri="{BB962C8B-B14F-4D97-AF65-F5344CB8AC3E}">
        <p14:creationId xmlns:p14="http://schemas.microsoft.com/office/powerpoint/2010/main" val="24882015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control-based mechanisms</a:t>
            </a:r>
          </a:p>
        </p:txBody>
      </p:sp>
      <p:sp>
        <p:nvSpPr>
          <p:cNvPr id="3" name="Content Placeholder 2"/>
          <p:cNvSpPr>
            <a:spLocks noGrp="1"/>
          </p:cNvSpPr>
          <p:nvPr>
            <p:ph idx="1"/>
          </p:nvPr>
        </p:nvSpPr>
        <p:spPr/>
        <p:txBody>
          <a:bodyPr>
            <a:normAutofit/>
          </a:bodyPr>
          <a:lstStyle/>
          <a:p>
            <a:r>
              <a:rPr lang="en-US" sz="2000" b="1" dirty="0"/>
              <a:t>Proposals on power control-based mechanisms</a:t>
            </a:r>
            <a:endParaRPr lang="en-US" sz="2000" dirty="0"/>
          </a:p>
          <a:p>
            <a:pPr lvl="1"/>
            <a:r>
              <a:rPr lang="en-US" sz="2000" dirty="0"/>
              <a:t>Observations (cont’d)</a:t>
            </a:r>
          </a:p>
          <a:p>
            <a:pPr lvl="2"/>
            <a:r>
              <a:rPr lang="en-US" sz="2000" dirty="0"/>
              <a:t>Aerial UE specific P0</a:t>
            </a:r>
            <a:endParaRPr lang="en-US" sz="2000" strike="sngStrike" dirty="0">
              <a:solidFill>
                <a:srgbClr val="FF0000"/>
              </a:solidFill>
            </a:endParaRPr>
          </a:p>
          <a:p>
            <a:pPr lvl="3"/>
            <a:r>
              <a:rPr lang="en-US" dirty="0"/>
              <a:t>Source 2 shows that configuring a lower P0 for aerial UEs improves terrestrial uplink UE throughput performance at the cost of aerial uplink UE throughput. </a:t>
            </a:r>
          </a:p>
          <a:p>
            <a:pPr lvl="4"/>
            <a:r>
              <a:rPr lang="en-US" dirty="0"/>
              <a:t>In the uplink of </a:t>
            </a:r>
            <a:r>
              <a:rPr lang="en-US" dirty="0" err="1"/>
              <a:t>UMa</a:t>
            </a:r>
            <a:r>
              <a:rPr lang="en-US" dirty="0"/>
              <a:t>-AV in Case 5, with [alpha=0.8] and 50% RU, comparing the case where the same [P0=-85dBm] is used for both aerial UEs and terrestrial UEs to the case where [P0 =-85dBm] is used for terrestrial UEs and [P0=-88dBm] is used for aerial UEs, it is observed that mean terrestrial UE uplink throughput is improved by [13.44%] . </a:t>
            </a:r>
          </a:p>
          <a:p>
            <a:pPr lvl="4"/>
            <a:r>
              <a:rPr lang="en-US" dirty="0"/>
              <a:t>At the same time, though mean aerial UE uplink throughput is decreased by [18.11%], the mean aerial UE uplink throughput is 14.02 </a:t>
            </a:r>
            <a:r>
              <a:rPr lang="en-US" dirty="0" err="1"/>
              <a:t>Mbps</a:t>
            </a:r>
            <a:r>
              <a:rPr lang="en-US" dirty="0"/>
              <a:t>, which is still higher than the mean terrestrial UE uplink throughput of [9.03 </a:t>
            </a:r>
            <a:r>
              <a:rPr lang="en-US" dirty="0" err="1"/>
              <a:t>Mbps</a:t>
            </a:r>
            <a:r>
              <a:rPr lang="en-US" dirty="0"/>
              <a:t>]</a:t>
            </a:r>
          </a:p>
          <a:p>
            <a:pPr lvl="3"/>
            <a:endParaRPr lang="en-US" dirty="0"/>
          </a:p>
          <a:p>
            <a:pPr lvl="2"/>
            <a:endParaRPr lang="en-US" sz="2000" dirty="0"/>
          </a:p>
        </p:txBody>
      </p:sp>
    </p:spTree>
    <p:extLst>
      <p:ext uri="{BB962C8B-B14F-4D97-AF65-F5344CB8AC3E}">
        <p14:creationId xmlns:p14="http://schemas.microsoft.com/office/powerpoint/2010/main" val="35418150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control-based mechanisms</a:t>
            </a:r>
          </a:p>
        </p:txBody>
      </p:sp>
      <p:sp>
        <p:nvSpPr>
          <p:cNvPr id="3" name="Content Placeholder 2"/>
          <p:cNvSpPr>
            <a:spLocks noGrp="1"/>
          </p:cNvSpPr>
          <p:nvPr>
            <p:ph idx="1"/>
          </p:nvPr>
        </p:nvSpPr>
        <p:spPr/>
        <p:txBody>
          <a:bodyPr>
            <a:normAutofit/>
          </a:bodyPr>
          <a:lstStyle/>
          <a:p>
            <a:r>
              <a:rPr lang="en-US" sz="2000" b="1" dirty="0"/>
              <a:t>Proposals on power control-based mechanisms</a:t>
            </a:r>
            <a:endParaRPr lang="en-US" sz="2000" dirty="0"/>
          </a:p>
          <a:p>
            <a:pPr lvl="1"/>
            <a:r>
              <a:rPr lang="en-US" sz="2000" dirty="0"/>
              <a:t>Observations (cont’d)</a:t>
            </a:r>
          </a:p>
          <a:p>
            <a:pPr lvl="2"/>
            <a:r>
              <a:rPr lang="en-US" sz="2000" dirty="0"/>
              <a:t>Closed loop uplink power control</a:t>
            </a:r>
            <a:endParaRPr lang="en-US" sz="2000" strike="sngStrike" dirty="0"/>
          </a:p>
          <a:p>
            <a:pPr lvl="3"/>
            <a:r>
              <a:rPr lang="en-US" dirty="0"/>
              <a:t>Source 2 shows that using closed loop power control solution, the uplink UE throughput performance can be further improved</a:t>
            </a:r>
          </a:p>
          <a:p>
            <a:pPr lvl="4"/>
            <a:r>
              <a:rPr lang="en-US" dirty="0"/>
              <a:t>In the uplink of UMa-AV in Case 5, with [alpha=0.8],  50% RU, comparing the case where the same [P0=-85dBm] is used for both aerial UEs and terrestrial UEs to the case where closed loop power control (with target received power of -94dBm for terrestrial UEs) is applied, it is observed that mean terrestrial UE uplink throughput is improved by [39.22%] and the five percentile terrestrial UE uplink throughput is decreased by [24%]</a:t>
            </a:r>
          </a:p>
          <a:p>
            <a:pPr lvl="4"/>
            <a:r>
              <a:rPr lang="en-US" dirty="0"/>
              <a:t>At the same time, the mean aerial UE uplink throughput is increased by [6.33%] and equals [18.20] </a:t>
            </a:r>
            <a:r>
              <a:rPr lang="en-US" dirty="0" err="1"/>
              <a:t>Mbps</a:t>
            </a:r>
            <a:endParaRPr lang="en-US" dirty="0"/>
          </a:p>
          <a:p>
            <a:pPr lvl="2"/>
            <a:endParaRPr lang="en-US" sz="2000" dirty="0"/>
          </a:p>
        </p:txBody>
      </p:sp>
    </p:spTree>
    <p:extLst>
      <p:ext uri="{BB962C8B-B14F-4D97-AF65-F5344CB8AC3E}">
        <p14:creationId xmlns:p14="http://schemas.microsoft.com/office/powerpoint/2010/main" val="42321266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control-based mechanisms</a:t>
            </a:r>
          </a:p>
        </p:txBody>
      </p:sp>
      <p:sp>
        <p:nvSpPr>
          <p:cNvPr id="3" name="Content Placeholder 2"/>
          <p:cNvSpPr>
            <a:spLocks noGrp="1"/>
          </p:cNvSpPr>
          <p:nvPr>
            <p:ph idx="1"/>
          </p:nvPr>
        </p:nvSpPr>
        <p:spPr/>
        <p:txBody>
          <a:bodyPr>
            <a:normAutofit/>
          </a:bodyPr>
          <a:lstStyle/>
          <a:p>
            <a:r>
              <a:rPr lang="en-US" sz="2000" b="1" dirty="0"/>
              <a:t>Proposals on power control-based mechanisms</a:t>
            </a:r>
            <a:endParaRPr lang="en-US" sz="2000" dirty="0"/>
          </a:p>
          <a:p>
            <a:pPr lvl="1"/>
            <a:r>
              <a:rPr lang="en-US" sz="2000" dirty="0"/>
              <a:t>More power control-based mechanisms </a:t>
            </a:r>
            <a:r>
              <a:rPr lang="en-GB" sz="2000" dirty="0">
                <a:ea typeface="MS Mincho" panose="02020609040205080304" pitchFamily="49" charset="-128"/>
                <a:cs typeface="Times" panose="02020603050405020304" pitchFamily="18" charset="0"/>
              </a:rPr>
              <a:t>for uplink interference mitigation can be further evaluated </a:t>
            </a:r>
            <a:r>
              <a:rPr lang="en-US" sz="2000" dirty="0"/>
              <a:t>(i.e., throughput performance)</a:t>
            </a:r>
            <a:r>
              <a:rPr lang="en-GB" sz="2000" dirty="0">
                <a:ea typeface="MS Mincho" panose="02020609040205080304" pitchFamily="49" charset="-128"/>
                <a:cs typeface="Times" panose="02020603050405020304" pitchFamily="18" charset="0"/>
              </a:rPr>
              <a:t> in RAN1#91</a:t>
            </a:r>
            <a:endParaRPr lang="en-US" sz="2000" dirty="0"/>
          </a:p>
          <a:p>
            <a:pPr lvl="2"/>
            <a:endParaRPr lang="en-US" sz="2000" dirty="0"/>
          </a:p>
        </p:txBody>
      </p:sp>
    </p:spTree>
    <p:extLst>
      <p:ext uri="{BB962C8B-B14F-4D97-AF65-F5344CB8AC3E}">
        <p14:creationId xmlns:p14="http://schemas.microsoft.com/office/powerpoint/2010/main" val="3864748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 coordination</a:t>
            </a:r>
          </a:p>
        </p:txBody>
      </p:sp>
      <p:sp>
        <p:nvSpPr>
          <p:cNvPr id="3" name="Content Placeholder 2"/>
          <p:cNvSpPr>
            <a:spLocks noGrp="1"/>
          </p:cNvSpPr>
          <p:nvPr>
            <p:ph idx="1"/>
          </p:nvPr>
        </p:nvSpPr>
        <p:spPr/>
        <p:txBody>
          <a:bodyPr>
            <a:normAutofit/>
          </a:bodyPr>
          <a:lstStyle/>
          <a:p>
            <a:r>
              <a:rPr lang="en-US" sz="2000" b="1" dirty="0"/>
              <a:t>Proposals on network coordination</a:t>
            </a:r>
          </a:p>
          <a:p>
            <a:pPr lvl="1"/>
            <a:r>
              <a:rPr lang="en-GB" sz="2000" dirty="0">
                <a:ea typeface="MS Mincho" panose="02020609040205080304" pitchFamily="49" charset="-128"/>
                <a:cs typeface="Times" panose="02020603050405020304" pitchFamily="18" charset="0"/>
              </a:rPr>
              <a:t>Network coordination schemes for uplink interference mitigation are further evaluated </a:t>
            </a:r>
            <a:r>
              <a:rPr lang="en-US" sz="2000" dirty="0"/>
              <a:t>(i.e., throughput performance)</a:t>
            </a:r>
            <a:r>
              <a:rPr lang="en-GB" sz="2000" dirty="0">
                <a:ea typeface="MS Mincho" panose="02020609040205080304" pitchFamily="49" charset="-128"/>
                <a:cs typeface="Times" panose="02020603050405020304" pitchFamily="18" charset="0"/>
              </a:rPr>
              <a:t> in RAN1#91</a:t>
            </a:r>
            <a:endParaRPr lang="en-US" sz="2000" dirty="0"/>
          </a:p>
          <a:p>
            <a:pPr lvl="2"/>
            <a:endParaRPr lang="en-US" sz="2000" dirty="0"/>
          </a:p>
        </p:txBody>
      </p:sp>
    </p:spTree>
    <p:extLst>
      <p:ext uri="{BB962C8B-B14F-4D97-AF65-F5344CB8AC3E}">
        <p14:creationId xmlns:p14="http://schemas.microsoft.com/office/powerpoint/2010/main" val="31455297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15326</TotalTime>
  <Words>1377</Words>
  <Application>Microsoft Office PowerPoint</Application>
  <PresentationFormat>Widescreen</PresentationFormat>
  <Paragraphs>202</Paragraphs>
  <Slides>14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Malgun Gothic</vt:lpstr>
      <vt:lpstr>MS Mincho</vt:lpstr>
      <vt:lpstr>ＭＳ Ｐゴシック</vt:lpstr>
      <vt:lpstr>SimSun</vt:lpstr>
      <vt:lpstr>Arial</vt:lpstr>
      <vt:lpstr>Calibri</vt:lpstr>
      <vt:lpstr>Times</vt:lpstr>
      <vt:lpstr>Times New Roman</vt:lpstr>
      <vt:lpstr>Office Theme</vt:lpstr>
      <vt:lpstr>WF on uplink interference mitigation</vt:lpstr>
      <vt:lpstr>Background</vt:lpstr>
      <vt:lpstr>FD-MIMO </vt:lpstr>
      <vt:lpstr>Power control-based mechanisms</vt:lpstr>
      <vt:lpstr>Power control-based mechanisms</vt:lpstr>
      <vt:lpstr>Power control-based mechanisms</vt:lpstr>
      <vt:lpstr>Power control-based mechanisms</vt:lpstr>
      <vt:lpstr>Power control-based mechanisms</vt:lpstr>
      <vt:lpstr>Network coordination</vt:lpstr>
      <vt:lpstr>Appendix 1-1: FD-MIMO results (Intel: R1-1717350, R1-1717352)</vt:lpstr>
      <vt:lpstr>Appendix 2-1: Uplink power control results (ZTE, Sanechips: R1-1718020)</vt:lpstr>
      <vt:lpstr>Appendix 2-2: Uplink power control results (Ericsson: R1-1718796)</vt:lpstr>
      <vt:lpstr>Appendix 2-2: Uplink power control results (Ericsson: R1-1718796)</vt:lpstr>
      <vt:lpstr>Appendix 2-2: Uplink power control results (Ericsson: R1-1718796)</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OTDOA enhancements for FeMTC</dc:title>
  <dc:creator>Xingqin Lin</dc:creator>
  <cp:lastModifiedBy>Xingqin Lin</cp:lastModifiedBy>
  <cp:revision>1838</cp:revision>
  <dcterms:created xsi:type="dcterms:W3CDTF">2015-04-22T00:12:23Z</dcterms:created>
  <dcterms:modified xsi:type="dcterms:W3CDTF">2017-10-11T22:46:44Z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ies>
</file>