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8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90" d="100"/>
          <a:sy n="90" d="100"/>
        </p:scale>
        <p:origin x="-360" y="-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10/12/17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10/12/17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RE mapping for DFT-s-OFDM with </a:t>
            </a:r>
            <a:r>
              <a:rPr lang="en-US" dirty="0"/>
              <a:t>f</a:t>
            </a:r>
            <a:r>
              <a:rPr lang="en-US" dirty="0" smtClean="0"/>
              <a:t>requency hopping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NTT DOCOMO, </a:t>
            </a:r>
            <a:r>
              <a:rPr lang="en-US" dirty="0"/>
              <a:t>AT&amp;T, ZTE</a:t>
            </a:r>
            <a:r>
              <a:rPr lang="en-US" dirty="0" smtClean="0"/>
              <a:t>, </a:t>
            </a:r>
            <a:r>
              <a:rPr lang="en-US" dirty="0" err="1" smtClean="0"/>
              <a:t>Sanechips</a:t>
            </a:r>
            <a:r>
              <a:rPr lang="en-US" dirty="0" smtClean="0"/>
              <a:t>, </a:t>
            </a:r>
            <a:r>
              <a:rPr lang="en-US" dirty="0" smtClean="0"/>
              <a:t>vivo</a:t>
            </a:r>
            <a:r>
              <a:rPr lang="en-US" dirty="0" smtClean="0"/>
              <a:t>, Sharp, Sony, NEC, Motorola, Lenovo, Softbank</a:t>
            </a:r>
            <a:r>
              <a:rPr lang="en-US" dirty="0"/>
              <a:t>, </a:t>
            </a:r>
            <a:r>
              <a:rPr lang="en-US" dirty="0" smtClean="0"/>
              <a:t>Mitsubishi, Deutsche Telekom, China Telecom, </a:t>
            </a:r>
            <a:r>
              <a:rPr lang="en-US" dirty="0"/>
              <a:t>Fujitsu, </a:t>
            </a:r>
            <a:r>
              <a:rPr lang="en-US" dirty="0" smtClean="0"/>
              <a:t>CHTTL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171</a:t>
            </a:r>
            <a:r>
              <a:rPr lang="da-DK" sz="2400" b="1" dirty="0" smtClean="0"/>
              <a:t>9022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#90bis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7.2.1.1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to have multiple CBs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501130"/>
              </p:ext>
            </p:extLst>
          </p:nvPr>
        </p:nvGraphicFramePr>
        <p:xfrm>
          <a:off x="1098769" y="1871626"/>
          <a:ext cx="7171476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268"/>
                <a:gridCol w="1602302"/>
                <a:gridCol w="1602302"/>
                <a:gridCol w="1602302"/>
                <a:gridCol w="160230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of CBs</a:t>
                      </a:r>
                      <a:r>
                        <a:rPr lang="en-US" sz="2400" baseline="30000" dirty="0" smtClean="0"/>
                        <a:t>*</a:t>
                      </a:r>
                      <a:endParaRPr lang="en-US" sz="2400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 (QPSK)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 (16QAM)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0.7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 (64QAM)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 (64QAM)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0.85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5930" y="4801832"/>
            <a:ext cx="8863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aseline="30000" dirty="0" smtClean="0"/>
              <a:t>*</a:t>
            </a:r>
            <a:r>
              <a:rPr lang="en-US" sz="2000" dirty="0" smtClean="0"/>
              <a:t> The number of CBs is roughly derived by </a:t>
            </a:r>
            <a:r>
              <a:rPr lang="en-US" altLang="ja-JP" sz="2000" dirty="0" smtClean="0"/>
              <a:t>Roundup(</a:t>
            </a:r>
            <a:r>
              <a:rPr lang="en-US" sz="2000" dirty="0"/>
              <a:t>Mod x </a:t>
            </a:r>
            <a:r>
              <a:rPr lang="en-US" sz="2000" dirty="0" smtClean="0"/>
              <a:t>CR x RB </a:t>
            </a:r>
            <a:r>
              <a:rPr lang="en-US" sz="2000" dirty="0"/>
              <a:t>x 12 x </a:t>
            </a:r>
            <a:r>
              <a:rPr lang="en-US" sz="2000" dirty="0" smtClean="0"/>
              <a:t>14)</a:t>
            </a:r>
            <a:r>
              <a:rPr lang="en-US" sz="2000" dirty="0"/>
              <a:t>/8448</a:t>
            </a:r>
            <a:r>
              <a:rPr lang="en-US" sz="20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8231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is not discussing about non-contiguous resource allocation for UL CP-OFDM. </a:t>
            </a:r>
          </a:p>
          <a:p>
            <a:pPr lvl="1"/>
            <a:r>
              <a:rPr lang="en-US" dirty="0" smtClean="0"/>
              <a:t>DFT-s-OFDM with frequency hopping is only option to achieve frequency diversity gain.</a:t>
            </a:r>
          </a:p>
        </p:txBody>
      </p:sp>
    </p:spTree>
    <p:extLst>
      <p:ext uri="{BB962C8B-B14F-4D97-AF65-F5344CB8AC3E}">
        <p14:creationId xmlns:p14="http://schemas.microsoft.com/office/powerpoint/2010/main" val="87304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hen a frequency resource per hop is smaller than or equal to half of the maximum UL allocation bandwidth,</a:t>
            </a:r>
          </a:p>
          <a:p>
            <a:pPr lvl="1"/>
            <a:r>
              <a:rPr lang="en-US" dirty="0" smtClean="0"/>
              <a:t>For DFT-s-OFDM with frequency hopping, option </a:t>
            </a:r>
            <a:r>
              <a:rPr lang="en-US" dirty="0"/>
              <a:t>3 </a:t>
            </a:r>
            <a:r>
              <a:rPr lang="en-US" dirty="0" smtClean="0"/>
              <a:t>is applied.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34367" y="4584888"/>
            <a:ext cx="2945982" cy="1573311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34367" y="4584888"/>
            <a:ext cx="1472991" cy="786656"/>
          </a:xfrm>
          <a:prstGeom prst="rect">
            <a:avLst/>
          </a:prstGeom>
          <a:solidFill>
            <a:srgbClr val="CCFFCC"/>
          </a:solidFill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07358" y="5371544"/>
            <a:ext cx="1472991" cy="786656"/>
          </a:xfrm>
          <a:prstGeom prst="rect">
            <a:avLst/>
          </a:prstGeom>
          <a:solidFill>
            <a:srgbClr val="CCFFCC"/>
          </a:solidFill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127731" y="4584888"/>
            <a:ext cx="0" cy="1573311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27731" y="5193276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321471" y="4578490"/>
            <a:ext cx="0" cy="793054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30682" y="4823944"/>
            <a:ext cx="49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x/2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4996981" y="4584889"/>
            <a:ext cx="2945982" cy="1573311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996981" y="4584889"/>
            <a:ext cx="1472991" cy="786656"/>
          </a:xfrm>
          <a:prstGeom prst="rect">
            <a:avLst/>
          </a:prstGeom>
          <a:solidFill>
            <a:srgbClr val="CCFFCC"/>
          </a:solidFill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469972" y="5156463"/>
            <a:ext cx="1472991" cy="786656"/>
          </a:xfrm>
          <a:prstGeom prst="rect">
            <a:avLst/>
          </a:prstGeom>
          <a:solidFill>
            <a:srgbClr val="CCFFCC"/>
          </a:solidFill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8090345" y="4584889"/>
            <a:ext cx="0" cy="1573311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090345" y="5193277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6284085" y="4578491"/>
            <a:ext cx="0" cy="793054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793296" y="4813703"/>
            <a:ext cx="49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x/2</a:t>
            </a:r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778253" y="5156463"/>
            <a:ext cx="0" cy="793054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87464" y="5391675"/>
            <a:ext cx="49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x/2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09383" y="5364480"/>
            <a:ext cx="0" cy="793054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18594" y="5609934"/>
            <a:ext cx="49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x/2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441524" y="4375151"/>
            <a:ext cx="538825" cy="0"/>
          </a:xfrm>
          <a:prstGeom prst="straightConnector1">
            <a:avLst/>
          </a:prstGeom>
          <a:ln w="1270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76641" y="4018647"/>
            <a:ext cx="2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rot="5400000">
            <a:off x="604325" y="5888788"/>
            <a:ext cx="538825" cy="0"/>
          </a:xfrm>
          <a:prstGeom prst="straightConnector1">
            <a:avLst/>
          </a:prstGeom>
          <a:ln w="1270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88193" y="5691197"/>
            <a:ext cx="2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074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16200000">
            <a:off x="1199779" y="1855966"/>
            <a:ext cx="0" cy="356091"/>
          </a:xfrm>
          <a:prstGeom prst="straightConnector1">
            <a:avLst/>
          </a:prstGeom>
          <a:noFill/>
          <a:ln w="12700" cap="flat" cmpd="sng" algn="ctr">
            <a:solidFill>
              <a:srgbClr val="0000FF"/>
            </a:solidFill>
            <a:prstDash val="soli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>
          <a:xfrm rot="16200000">
            <a:off x="1199779" y="1630941"/>
            <a:ext cx="0" cy="356091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1396565" y="1643247"/>
            <a:ext cx="12056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Codeblock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 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Codeblock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 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952258" y="2261163"/>
            <a:ext cx="2361101" cy="142435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52258" y="2261163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132809" y="3198240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7132808" y="2617251"/>
            <a:ext cx="0" cy="82462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</a:ln>
          <a:effectLst/>
        </p:spPr>
      </p:cxnSp>
      <p:grpSp>
        <p:nvGrpSpPr>
          <p:cNvPr id="17" name="Group 16"/>
          <p:cNvGrpSpPr/>
          <p:nvPr/>
        </p:nvGrpSpPr>
        <p:grpSpPr>
          <a:xfrm>
            <a:off x="6093518" y="2346338"/>
            <a:ext cx="899594" cy="356091"/>
            <a:chOff x="2771800" y="3543055"/>
            <a:chExt cx="1080120" cy="42755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9" name="Straight Arrow Connector 18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3" name="Straight Arrow Connector 22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grpSp>
        <p:nvGrpSpPr>
          <p:cNvPr id="24" name="Group 23"/>
          <p:cNvGrpSpPr/>
          <p:nvPr/>
        </p:nvGrpSpPr>
        <p:grpSpPr>
          <a:xfrm>
            <a:off x="7252143" y="3263834"/>
            <a:ext cx="899594" cy="356091"/>
            <a:chOff x="2771800" y="3543055"/>
            <a:chExt cx="1080120" cy="427550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7" name="Straight Arrow Connector 26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29" name="Straight Arrow Connector 28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cxnSp>
        <p:nvCxnSpPr>
          <p:cNvPr id="31" name="Straight Connector 30"/>
          <p:cNvCxnSpPr/>
          <p:nvPr/>
        </p:nvCxnSpPr>
        <p:spPr>
          <a:xfrm>
            <a:off x="6093518" y="2686157"/>
            <a:ext cx="1158625" cy="57767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>
          <a:xfrm>
            <a:off x="6273437" y="2346338"/>
            <a:ext cx="978706" cy="1260904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>
          <a:xfrm>
            <a:off x="6274049" y="2689470"/>
            <a:ext cx="1158625" cy="577677"/>
          </a:xfrm>
          <a:prstGeom prst="line">
            <a:avLst/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ysDash"/>
            <a:headEnd type="none" w="med" len="med"/>
            <a:tailEnd type="none" w="med" len="med"/>
          </a:ln>
          <a:effectLst/>
        </p:spPr>
      </p:cxnSp>
      <p:cxnSp>
        <p:nvCxnSpPr>
          <p:cNvPr id="44" name="Straight Arrow Connector 43"/>
          <p:cNvCxnSpPr/>
          <p:nvPr/>
        </p:nvCxnSpPr>
        <p:spPr>
          <a:xfrm>
            <a:off x="3040115" y="2135596"/>
            <a:ext cx="262382" cy="0"/>
          </a:xfrm>
          <a:prstGeom prst="straightConnector1">
            <a:avLst/>
          </a:prstGeom>
          <a:noFill/>
          <a:ln w="9525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2909080" y="1861249"/>
            <a:ext cx="5977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Time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rot="5400000">
            <a:off x="3297461" y="3480450"/>
            <a:ext cx="262382" cy="0"/>
          </a:xfrm>
          <a:prstGeom prst="straightConnector1">
            <a:avLst/>
          </a:prstGeom>
          <a:noFill/>
          <a:ln w="9525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47" name="TextBox 46"/>
          <p:cNvSpPr txBox="1"/>
          <p:nvPr/>
        </p:nvSpPr>
        <p:spPr>
          <a:xfrm rot="5400000">
            <a:off x="3286226" y="3311175"/>
            <a:ext cx="612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メイリオ"/>
              </a:rPr>
              <a:t>Freq.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972162" y="2242841"/>
            <a:ext cx="2361101" cy="1424357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72162" y="2242841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52713" y="3179918"/>
            <a:ext cx="1180550" cy="48728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152712" y="2598929"/>
            <a:ext cx="0" cy="82462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ysDash"/>
          </a:ln>
          <a:effectLst/>
        </p:spPr>
      </p:cxnSp>
      <p:grpSp>
        <p:nvGrpSpPr>
          <p:cNvPr id="52" name="Group 51"/>
          <p:cNvGrpSpPr/>
          <p:nvPr/>
        </p:nvGrpSpPr>
        <p:grpSpPr>
          <a:xfrm>
            <a:off x="1113423" y="2328015"/>
            <a:ext cx="899594" cy="356091"/>
            <a:chOff x="2771800" y="3543055"/>
            <a:chExt cx="1080120" cy="427550"/>
          </a:xfrm>
        </p:grpSpPr>
        <p:cxnSp>
          <p:nvCxnSpPr>
            <p:cNvPr id="53" name="Straight Arrow Connector 52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7" name="Straight Arrow Connector 56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58" name="Straight Arrow Connector 57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  <p:grpSp>
        <p:nvGrpSpPr>
          <p:cNvPr id="59" name="Group 58"/>
          <p:cNvGrpSpPr/>
          <p:nvPr/>
        </p:nvGrpSpPr>
        <p:grpSpPr>
          <a:xfrm>
            <a:off x="2272048" y="3245512"/>
            <a:ext cx="899594" cy="356091"/>
            <a:chOff x="2771800" y="3543055"/>
            <a:chExt cx="1080120" cy="427550"/>
          </a:xfrm>
        </p:grpSpPr>
        <p:cxnSp>
          <p:nvCxnSpPr>
            <p:cNvPr id="60" name="Straight Arrow Connector 59"/>
            <p:cNvCxnSpPr/>
            <p:nvPr/>
          </p:nvCxnSpPr>
          <p:spPr>
            <a:xfrm>
              <a:off x="277180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1" name="Straight Arrow Connector 60"/>
            <p:cNvCxnSpPr/>
            <p:nvPr/>
          </p:nvCxnSpPr>
          <p:spPr>
            <a:xfrm>
              <a:off x="2987824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>
            <a:xfrm>
              <a:off x="3203848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>
            <a:xfrm>
              <a:off x="3419872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>
            <a:xfrm>
              <a:off x="3635896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  <p:cxnSp>
          <p:nvCxnSpPr>
            <p:cNvPr id="65" name="Straight Arrow Connector 64"/>
            <p:cNvCxnSpPr/>
            <p:nvPr/>
          </p:nvCxnSpPr>
          <p:spPr>
            <a:xfrm>
              <a:off x="3851920" y="3543055"/>
              <a:ext cx="0" cy="427550"/>
            </a:xfrm>
            <a:prstGeom prst="straightConnector1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tailEnd type="arrow"/>
            </a:ln>
            <a:effectLst/>
          </p:spPr>
        </p:cxnSp>
      </p:grpSp>
      <p:sp>
        <p:nvSpPr>
          <p:cNvPr id="66" name="TextBox 65"/>
          <p:cNvSpPr txBox="1"/>
          <p:nvPr/>
        </p:nvSpPr>
        <p:spPr>
          <a:xfrm>
            <a:off x="2356479" y="2524549"/>
            <a:ext cx="1057701" cy="58477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  <a:ea typeface="+mn-ea"/>
                <a:cs typeface="Arial" panose="020B0604020202020204" pitchFamily="34" charset="0"/>
              </a:rPr>
              <a:t>Frequency</a:t>
            </a:r>
          </a:p>
          <a:p>
            <a:r>
              <a:rPr lang="en-US" sz="1600" dirty="0" smtClean="0">
                <a:latin typeface="+mn-lt"/>
                <a:ea typeface="+mn-ea"/>
                <a:cs typeface="Arial" panose="020B0604020202020204" pitchFamily="34" charset="0"/>
              </a:rPr>
              <a:t>hopping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967297" y="2274089"/>
            <a:ext cx="1180551" cy="484892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8" name="TextBox 67"/>
          <p:cNvSpPr txBox="1"/>
          <p:nvPr/>
        </p:nvSpPr>
        <p:spPr>
          <a:xfrm>
            <a:off x="6297573" y="1846179"/>
            <a:ext cx="1687476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1</a:t>
            </a:r>
            <a:r>
              <a:rPr lang="en-US" sz="1600" baseline="30000" dirty="0" smtClean="0">
                <a:solidFill>
                  <a:srgbClr val="FF0000"/>
                </a:solidFill>
                <a:cs typeface="Arial" panose="020B0604020202020204" pitchFamily="34" charset="0"/>
              </a:rPr>
              <a:t>st</a:t>
            </a:r>
            <a:r>
              <a:rPr lang="en-US" sz="1600" dirty="0" smtClean="0">
                <a:solidFill>
                  <a:srgbClr val="FF0000"/>
                </a:solidFill>
                <a:cs typeface="Arial" panose="020B0604020202020204" pitchFamily="34" charset="0"/>
              </a:rPr>
              <a:t> hop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flipH="1">
            <a:off x="6143929" y="2051794"/>
            <a:ext cx="179918" cy="225535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sp>
        <p:nvSpPr>
          <p:cNvPr id="70" name="Rectangle 69"/>
          <p:cNvSpPr/>
          <p:nvPr/>
        </p:nvSpPr>
        <p:spPr>
          <a:xfrm>
            <a:off x="7141712" y="3203228"/>
            <a:ext cx="1180551" cy="484892"/>
          </a:xfrm>
          <a:prstGeom prst="rect">
            <a:avLst/>
          </a:prstGeom>
          <a:noFill/>
          <a:ln w="28575" cmpd="sng">
            <a:solidFill>
              <a:srgbClr val="0000FF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1" name="Arc 70"/>
          <p:cNvSpPr/>
          <p:nvPr/>
        </p:nvSpPr>
        <p:spPr>
          <a:xfrm>
            <a:off x="1945283" y="2574071"/>
            <a:ext cx="458022" cy="1202797"/>
          </a:xfrm>
          <a:prstGeom prst="arc">
            <a:avLst/>
          </a:prstGeom>
          <a:noFill/>
          <a:ln w="12700" cap="flat" cmpd="sng" algn="ctr">
            <a:solidFill>
              <a:srgbClr val="000000">
                <a:lumMod val="65000"/>
                <a:lumOff val="35000"/>
              </a:srgbClr>
            </a:solidFill>
            <a:prstDash val="sysDash"/>
            <a:headEnd type="arrow" w="med" len="med"/>
            <a:tailEnd type="arrow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09856" y="3818008"/>
            <a:ext cx="763181" cy="58477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cs typeface="Arial" panose="020B0604020202020204" pitchFamily="34" charset="0"/>
              </a:rPr>
              <a:t>2</a:t>
            </a:r>
            <a:r>
              <a:rPr lang="en-US" sz="1600" baseline="30000" dirty="0" smtClean="0">
                <a:solidFill>
                  <a:srgbClr val="0000FF"/>
                </a:solidFill>
                <a:cs typeface="Arial" panose="020B0604020202020204" pitchFamily="34" charset="0"/>
              </a:rPr>
              <a:t>nd</a:t>
            </a:r>
            <a:r>
              <a:rPr lang="en-US" sz="1600" dirty="0" smtClean="0">
                <a:solidFill>
                  <a:srgbClr val="0000FF"/>
                </a:solidFill>
                <a:cs typeface="Arial" panose="020B0604020202020204" pitchFamily="34" charset="0"/>
              </a:rPr>
              <a:t> hop</a:t>
            </a:r>
          </a:p>
        </p:txBody>
      </p:sp>
      <p:cxnSp>
        <p:nvCxnSpPr>
          <p:cNvPr id="73" name="Straight Arrow Connector 72"/>
          <p:cNvCxnSpPr/>
          <p:nvPr/>
        </p:nvCxnSpPr>
        <p:spPr>
          <a:xfrm flipH="1" flipV="1">
            <a:off x="7389680" y="3703422"/>
            <a:ext cx="127846" cy="229173"/>
          </a:xfrm>
          <a:prstGeom prst="straightConnector1">
            <a:avLst/>
          </a:prstGeom>
          <a:noFill/>
          <a:ln w="12700" cap="flat" cmpd="sng" algn="ctr">
            <a:solidFill>
              <a:srgbClr val="0000FF"/>
            </a:solidFill>
            <a:prstDash val="solid"/>
            <a:tailEnd type="arrow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1613206" y="4594656"/>
            <a:ext cx="99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 1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6648064" y="4562390"/>
            <a:ext cx="99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Option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0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238</Words>
  <Application>Microsoft Macintosh PowerPoint</Application>
  <PresentationFormat>On-screen Show (4:3)</PresentationFormat>
  <Paragraphs>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RE mapping for DFT-s-OFDM with frequency hopping</vt:lpstr>
      <vt:lpstr>Background</vt:lpstr>
      <vt:lpstr>Background</vt:lpstr>
      <vt:lpstr>Proposal</vt:lpstr>
      <vt:lpstr>Appendix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115</cp:revision>
  <dcterms:created xsi:type="dcterms:W3CDTF">2016-11-14T18:00:12Z</dcterms:created>
  <dcterms:modified xsi:type="dcterms:W3CDTF">2017-10-12T07:28:23Z</dcterms:modified>
</cp:coreProperties>
</file>