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2" r:id="rId4"/>
    <p:sldId id="280" r:id="rId5"/>
    <p:sldId id="28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114" d="100"/>
          <a:sy n="114" d="100"/>
        </p:scale>
        <p:origin x="219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/>
              <a:t>WF on UL TDM in single </a:t>
            </a:r>
            <a:r>
              <a:rPr lang="en-US" altLang="zh-CN" dirty="0" err="1"/>
              <a:t>Tx</a:t>
            </a:r>
            <a:r>
              <a:rPr lang="en-US" altLang="zh-CN" dirty="0"/>
              <a:t> EN-DC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R1-1718995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#90b</a:t>
            </a: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Czech Republic, October 9-13, 2017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sz="2800" dirty="0"/>
              <a:t>LTE TDM patterns were introduced based on an earlier agreement</a:t>
            </a:r>
          </a:p>
          <a:p>
            <a:endParaRPr lang="en-US" altLang="zh-CN" sz="2800" dirty="0"/>
          </a:p>
          <a:p>
            <a:r>
              <a:rPr lang="en-GB" sz="2400" dirty="0">
                <a:highlight>
                  <a:srgbClr val="00FF00"/>
                </a:highlight>
              </a:rPr>
              <a:t>Agreements:</a:t>
            </a:r>
            <a:endParaRPr lang="en-US" altLang="zh-CN" sz="2400" dirty="0">
              <a:highlight>
                <a:srgbClr val="00FF00"/>
              </a:highlight>
            </a:endParaRPr>
          </a:p>
          <a:p>
            <a:pPr lvl="1"/>
            <a:r>
              <a:rPr lang="en-US" altLang="zh-CN" sz="1900" dirty="0"/>
              <a:t>When the UE is configured with multiple UL carriers on different frequencies (where there is at least one LTE carrier and at least one NR carrier of a different carrier frequency), but the UE operates on only one of the carriers at a given time among a pair of LTE and NR carriers</a:t>
            </a:r>
          </a:p>
          <a:p>
            <a:pPr lvl="2"/>
            <a:r>
              <a:rPr lang="en-US" altLang="zh-CN" sz="1900" dirty="0"/>
              <a:t>For LTE carrier, UE can be configured with </a:t>
            </a:r>
          </a:p>
          <a:p>
            <a:pPr lvl="3"/>
            <a:r>
              <a:rPr lang="en-US" altLang="zh-CN" sz="1700" dirty="0"/>
              <a:t>Case 1: DL-reference UL/DL configuration defined for LTE-FDD-</a:t>
            </a:r>
            <a:r>
              <a:rPr lang="en-US" altLang="zh-CN" sz="1700" dirty="0" err="1"/>
              <a:t>SCell</a:t>
            </a:r>
            <a:r>
              <a:rPr lang="en-US" altLang="zh-CN" sz="1700" dirty="0"/>
              <a:t> in LTE-TDD-FDD CA with LTE-TDD-</a:t>
            </a:r>
            <a:r>
              <a:rPr lang="en-US" altLang="zh-CN" sz="1700" dirty="0" err="1"/>
              <a:t>PCell</a:t>
            </a:r>
            <a:r>
              <a:rPr lang="en-US" altLang="zh-CN" sz="1700" dirty="0"/>
              <a:t> </a:t>
            </a:r>
          </a:p>
          <a:p>
            <a:pPr lvl="4"/>
            <a:r>
              <a:rPr lang="en-US" altLang="zh-CN" sz="1700" dirty="0"/>
              <a:t>For scheduling/HARQ timing of LTE FDD carrier, DL-reference UL/DL configuration defined for LTE-FDD-</a:t>
            </a:r>
            <a:r>
              <a:rPr lang="en-US" altLang="zh-CN" sz="1700" dirty="0" err="1"/>
              <a:t>SCell</a:t>
            </a:r>
            <a:r>
              <a:rPr lang="en-US" altLang="zh-CN" sz="1700" dirty="0"/>
              <a:t> in LTE-TDD-FDD CA with LTE-TDD-</a:t>
            </a:r>
            <a:r>
              <a:rPr lang="en-US" altLang="zh-CN" sz="1700" dirty="0" err="1"/>
              <a:t>PCell</a:t>
            </a:r>
            <a:r>
              <a:rPr lang="en-US" altLang="zh-CN" sz="1700" dirty="0"/>
              <a:t> is applied</a:t>
            </a:r>
          </a:p>
          <a:p>
            <a:pPr lvl="4"/>
            <a:r>
              <a:rPr lang="en-US" altLang="zh-CN" sz="1700" dirty="0"/>
              <a:t>UE is allowed to transmit NR UL signals at least in the subframe(s) where LTE UL transmission is not allowed according to the DL-reference UL/DL configuration</a:t>
            </a:r>
          </a:p>
          <a:p>
            <a:pPr lvl="4"/>
            <a:r>
              <a:rPr lang="en-US" altLang="zh-CN" sz="1700" dirty="0"/>
              <a:t>FFS whether or not a UE-specific subframe offset for the DL-reference UL/DL configuration can be configured considering system resource utilization and potential spec impact</a:t>
            </a:r>
          </a:p>
          <a:p>
            <a:pPr lvl="3"/>
            <a:r>
              <a:rPr lang="en-US" altLang="zh-CN" sz="1700" dirty="0"/>
              <a:t>Case 2: Release 15 LTE-FDD HARQ timing</a:t>
            </a:r>
          </a:p>
          <a:p>
            <a:pPr lvl="4"/>
            <a:r>
              <a:rPr lang="en-US" altLang="zh-CN" sz="1700" dirty="0"/>
              <a:t>No impact on LTE RAN1 specifications</a:t>
            </a:r>
          </a:p>
          <a:p>
            <a:pPr lvl="3"/>
            <a:r>
              <a:rPr lang="en-US" altLang="zh-CN" sz="1700" dirty="0"/>
              <a:t>Note: it doesn’t necessarily imply that UE has to support both cases</a:t>
            </a:r>
          </a:p>
          <a:p>
            <a:pPr lvl="1"/>
            <a:endParaRPr lang="en-US" altLang="zh-CN" sz="2400" dirty="0"/>
          </a:p>
          <a:p>
            <a:endParaRPr lang="en-US" altLang="zh-CN" sz="2800" dirty="0"/>
          </a:p>
          <a:p>
            <a:endParaRPr lang="en-US" altLang="zh-CN" sz="2800" dirty="0"/>
          </a:p>
          <a:p>
            <a:endParaRPr lang="en-US" altLang="zh-CN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430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 lnSpcReduction="10000"/>
          </a:bodyPr>
          <a:lstStyle/>
          <a:p>
            <a:r>
              <a:rPr lang="en-US" altLang="zh-CN" sz="2400" dirty="0"/>
              <a:t>There are some notable inefficiencies with this agreement: </a:t>
            </a:r>
          </a:p>
          <a:p>
            <a:r>
              <a:rPr lang="en-US" altLang="zh-CN" sz="2400" dirty="0"/>
              <a:t>Issue #1  UL link budget for LTE-NR DC UEs</a:t>
            </a:r>
          </a:p>
          <a:p>
            <a:pPr lvl="1"/>
            <a:r>
              <a:rPr lang="en-US" altLang="zh-CN" sz="2000" dirty="0"/>
              <a:t>The maximum LTE UL utilization for LTE-NR UEs is 60%</a:t>
            </a:r>
          </a:p>
          <a:p>
            <a:pPr lvl="1"/>
            <a:r>
              <a:rPr lang="en-US" altLang="zh-CN" sz="2000" dirty="0"/>
              <a:t>Even when the newly introduced dynamic LTE-NR power sharing is used, there is still a 2.2dB loss in LTE coverage</a:t>
            </a:r>
          </a:p>
          <a:p>
            <a:r>
              <a:rPr lang="en-US" altLang="zh-CN" sz="2400" dirty="0">
                <a:sym typeface="Wingdings" panose="05000000000000000000" pitchFamily="2" charset="2"/>
              </a:rPr>
              <a:t> </a:t>
            </a:r>
            <a:r>
              <a:rPr lang="en-US" altLang="zh-CN" sz="2400" dirty="0"/>
              <a:t>If the intent was to reuse LTE sites, it is becoming challenging if UL link budget has a 2.2dB loss</a:t>
            </a:r>
          </a:p>
          <a:p>
            <a:endParaRPr lang="en-US" altLang="zh-CN" sz="2400" dirty="0"/>
          </a:p>
          <a:p>
            <a:r>
              <a:rPr lang="en-US" altLang="zh-CN" sz="2400" dirty="0"/>
              <a:t>Issue #2  Spectrum utilization vs. link budget of legacy UEs</a:t>
            </a:r>
          </a:p>
          <a:p>
            <a:pPr lvl="1"/>
            <a:r>
              <a:rPr lang="en-US" altLang="zh-CN" sz="2000" dirty="0"/>
              <a:t>All the LTE-NR UEs will crowd 60% of the UL subframes</a:t>
            </a:r>
          </a:p>
          <a:p>
            <a:pPr lvl="1"/>
            <a:r>
              <a:rPr lang="en-US" altLang="zh-CN" sz="2000" dirty="0"/>
              <a:t>The other 40% of the subframes are not used</a:t>
            </a:r>
          </a:p>
          <a:p>
            <a:pPr lvl="1"/>
            <a:r>
              <a:rPr lang="en-US" altLang="zh-CN" sz="2000" dirty="0"/>
              <a:t>If the other 40% of the subframes are used by other LTE UEs UEs, then those UEs, including legacy UEs, will be generally forced to use the remaining 40% of the subframes</a:t>
            </a:r>
          </a:p>
          <a:p>
            <a:r>
              <a:rPr lang="en-US" altLang="zh-CN" sz="2400" dirty="0">
                <a:sym typeface="Wingdings" panose="05000000000000000000" pitchFamily="2" charset="2"/>
              </a:rPr>
              <a:t> Spectral efficiency loss and up to 4dB link budget loss for legacy UEs</a:t>
            </a:r>
            <a:endParaRPr lang="en-US" altLang="zh-CN" sz="2400" dirty="0"/>
          </a:p>
          <a:p>
            <a:endParaRPr lang="en-US" altLang="zh-CN" sz="2800" dirty="0"/>
          </a:p>
          <a:p>
            <a:endParaRPr lang="en-US" altLang="zh-CN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432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Proposed solution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5496" y="908720"/>
            <a:ext cx="5760640" cy="5760640"/>
          </a:xfrm>
        </p:spPr>
        <p:txBody>
          <a:bodyPr>
            <a:normAutofit/>
          </a:bodyPr>
          <a:lstStyle/>
          <a:p>
            <a:r>
              <a:rPr lang="en-US" sz="2800" dirty="0"/>
              <a:t>Solution for issue #1</a:t>
            </a:r>
          </a:p>
          <a:p>
            <a:pPr lvl="1"/>
            <a:r>
              <a:rPr lang="en-US" sz="2400" dirty="0"/>
              <a:t>In Case 1, use FDD HARQ timeline for the FDD UL scheduling</a:t>
            </a:r>
          </a:p>
          <a:p>
            <a:pPr lvl="2"/>
            <a:r>
              <a:rPr lang="en-US" sz="2000" dirty="0"/>
              <a:t>Any UL subframe can be used for LTE (with tight coordination between </a:t>
            </a:r>
            <a:r>
              <a:rPr lang="en-US" sz="2000" dirty="0" err="1"/>
              <a:t>eNB</a:t>
            </a:r>
            <a:r>
              <a:rPr lang="en-US" sz="2000" dirty="0"/>
              <a:t>/</a:t>
            </a:r>
            <a:r>
              <a:rPr lang="en-US" sz="2000" dirty="0" err="1"/>
              <a:t>gNB</a:t>
            </a:r>
            <a:r>
              <a:rPr lang="en-US" sz="2000" dirty="0"/>
              <a:t>)</a:t>
            </a:r>
          </a:p>
          <a:p>
            <a:pPr lvl="2"/>
            <a:r>
              <a:rPr lang="en-US" sz="2000" dirty="0" err="1"/>
              <a:t>eNB</a:t>
            </a:r>
            <a:r>
              <a:rPr lang="en-US" sz="2000" dirty="0"/>
              <a:t>/</a:t>
            </a:r>
            <a:r>
              <a:rPr lang="en-US" sz="2000" dirty="0" err="1"/>
              <a:t>gNB</a:t>
            </a:r>
            <a:r>
              <a:rPr lang="en-US" sz="2000" dirty="0"/>
              <a:t> scheduling can avoid collisions with NR where needed  </a:t>
            </a:r>
          </a:p>
          <a:p>
            <a:pPr lvl="1"/>
            <a:endParaRPr lang="en-US" sz="2400" dirty="0"/>
          </a:p>
          <a:p>
            <a:pPr lvl="1"/>
            <a:endParaRPr lang="en-US" dirty="0"/>
          </a:p>
        </p:txBody>
      </p:sp>
      <p:sp>
        <p:nvSpPr>
          <p:cNvPr id="284" name="TextBox 283">
            <a:extLst>
              <a:ext uri="{FF2B5EF4-FFF2-40B4-BE49-F238E27FC236}">
                <a16:creationId xmlns:a16="http://schemas.microsoft.com/office/drawing/2014/main" id="{EE7B899F-B0AE-4478-A44F-A5754B749211}"/>
              </a:ext>
            </a:extLst>
          </p:cNvPr>
          <p:cNvSpPr txBox="1"/>
          <p:nvPr/>
        </p:nvSpPr>
        <p:spPr>
          <a:xfrm>
            <a:off x="5724128" y="3060249"/>
            <a:ext cx="3252709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:  UL scheduling available</a:t>
            </a:r>
          </a:p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:  Additional UL scheduling</a:t>
            </a:r>
          </a:p>
        </p:txBody>
      </p:sp>
      <p:sp>
        <p:nvSpPr>
          <p:cNvPr id="285" name="TextBox 284">
            <a:extLst>
              <a:ext uri="{FF2B5EF4-FFF2-40B4-BE49-F238E27FC236}">
                <a16:creationId xmlns:a16="http://schemas.microsoft.com/office/drawing/2014/main" id="{34DB7498-CED7-480B-8385-8E16206BCF8D}"/>
              </a:ext>
            </a:extLst>
          </p:cNvPr>
          <p:cNvSpPr txBox="1"/>
          <p:nvPr/>
        </p:nvSpPr>
        <p:spPr>
          <a:xfrm>
            <a:off x="5724129" y="2761183"/>
            <a:ext cx="3252708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TDD reference configuration 0 assumed</a:t>
            </a:r>
          </a:p>
        </p:txBody>
      </p:sp>
      <p:cxnSp>
        <p:nvCxnSpPr>
          <p:cNvPr id="286" name="Straight Arrow Connector 285">
            <a:extLst>
              <a:ext uri="{FF2B5EF4-FFF2-40B4-BE49-F238E27FC236}">
                <a16:creationId xmlns:a16="http://schemas.microsoft.com/office/drawing/2014/main" id="{56C855CD-0A17-448B-8196-98597926A854}"/>
              </a:ext>
            </a:extLst>
          </p:cNvPr>
          <p:cNvCxnSpPr>
            <a:cxnSpLocks/>
          </p:cNvCxnSpPr>
          <p:nvPr/>
        </p:nvCxnSpPr>
        <p:spPr>
          <a:xfrm>
            <a:off x="5909930" y="3226406"/>
            <a:ext cx="570452" cy="3114"/>
          </a:xfrm>
          <a:prstGeom prst="straightConnector1">
            <a:avLst/>
          </a:prstGeom>
          <a:ln w="22225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Straight Arrow Connector 286">
            <a:extLst>
              <a:ext uri="{FF2B5EF4-FFF2-40B4-BE49-F238E27FC236}">
                <a16:creationId xmlns:a16="http://schemas.microsoft.com/office/drawing/2014/main" id="{1D7D695B-2EB2-44FB-A814-6B97A8597B73}"/>
              </a:ext>
            </a:extLst>
          </p:cNvPr>
          <p:cNvCxnSpPr>
            <a:cxnSpLocks/>
          </p:cNvCxnSpPr>
          <p:nvPr/>
        </p:nvCxnSpPr>
        <p:spPr>
          <a:xfrm>
            <a:off x="5909930" y="3514438"/>
            <a:ext cx="577960" cy="0"/>
          </a:xfrm>
          <a:prstGeom prst="straightConnector1">
            <a:avLst/>
          </a:prstGeom>
          <a:ln w="22225">
            <a:solidFill>
              <a:srgbClr val="FF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7" name="Picture 406">
            <a:extLst>
              <a:ext uri="{FF2B5EF4-FFF2-40B4-BE49-F238E27FC236}">
                <a16:creationId xmlns:a16="http://schemas.microsoft.com/office/drawing/2014/main" id="{51DD2B1D-9812-48EF-B6BF-E39CF76C1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" y="3717032"/>
            <a:ext cx="9144000" cy="302167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Proposed solution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5496" y="980728"/>
            <a:ext cx="9001000" cy="3096344"/>
          </a:xfrm>
        </p:spPr>
        <p:txBody>
          <a:bodyPr>
            <a:normAutofit/>
          </a:bodyPr>
          <a:lstStyle/>
          <a:p>
            <a:r>
              <a:rPr lang="en-US" sz="2400" dirty="0"/>
              <a:t>Solution for issue #2</a:t>
            </a:r>
          </a:p>
          <a:p>
            <a:pPr lvl="1"/>
            <a:r>
              <a:rPr lang="en-US" sz="2000" dirty="0"/>
              <a:t>In Case 1, Apply a UE-specific subframe offset to the HARQ timing</a:t>
            </a:r>
          </a:p>
          <a:p>
            <a:pPr lvl="2"/>
            <a:r>
              <a:rPr lang="en-US" sz="1800" dirty="0"/>
              <a:t>The offset (</a:t>
            </a:r>
            <a:r>
              <a:rPr lang="en-US" sz="1800" dirty="0" err="1"/>
              <a:t>HARQ_offset</a:t>
            </a:r>
            <a:r>
              <a:rPr lang="en-US" sz="1800" dirty="0"/>
              <a:t>) is in the range [0…9]</a:t>
            </a:r>
          </a:p>
          <a:p>
            <a:pPr lvl="2"/>
            <a:r>
              <a:rPr lang="en-US" sz="1800" dirty="0"/>
              <a:t>The offset doesn’t change any subframe or slot number </a:t>
            </a:r>
          </a:p>
          <a:p>
            <a:pPr lvl="2"/>
            <a:r>
              <a:rPr lang="en-US" sz="1800" dirty="0"/>
              <a:t>If, before applying the offset, the HARQ feedback for DL SF number m was mapped to UL SF number n, then after the offset, the HARQ feedback for DL SF number (m + </a:t>
            </a:r>
            <a:r>
              <a:rPr lang="en-US" sz="1800" dirty="0" err="1"/>
              <a:t>HARQ_offset</a:t>
            </a:r>
            <a:r>
              <a:rPr lang="en-US" sz="1800" dirty="0"/>
              <a:t>) is mapped to UL SF number (n + </a:t>
            </a:r>
            <a:r>
              <a:rPr lang="en-US" sz="1800" dirty="0" err="1"/>
              <a:t>HARQ_offset</a:t>
            </a:r>
            <a:r>
              <a:rPr lang="en-US" sz="1800" dirty="0"/>
              <a:t>)</a:t>
            </a:r>
          </a:p>
          <a:p>
            <a:pPr lvl="1"/>
            <a:endParaRPr lang="en-US" sz="1800" dirty="0"/>
          </a:p>
          <a:p>
            <a:pPr lvl="1"/>
            <a:endParaRPr lang="en-US" dirty="0"/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06F294E2-1F74-43A4-96F7-37C56074EE41}"/>
              </a:ext>
            </a:extLst>
          </p:cNvPr>
          <p:cNvSpPr txBox="1"/>
          <p:nvPr/>
        </p:nvSpPr>
        <p:spPr>
          <a:xfrm>
            <a:off x="7236296" y="5661248"/>
            <a:ext cx="1474640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UE2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HARQ_offset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56" name="Straight Arrow Connector 155">
            <a:extLst>
              <a:ext uri="{FF2B5EF4-FFF2-40B4-BE49-F238E27FC236}">
                <a16:creationId xmlns:a16="http://schemas.microsoft.com/office/drawing/2014/main" id="{4094DED2-37CD-46A9-9B71-421DD14AF4DA}"/>
              </a:ext>
            </a:extLst>
          </p:cNvPr>
          <p:cNvCxnSpPr>
            <a:cxnSpLocks/>
          </p:cNvCxnSpPr>
          <p:nvPr/>
        </p:nvCxnSpPr>
        <p:spPr>
          <a:xfrm>
            <a:off x="7308304" y="6021288"/>
            <a:ext cx="1512168" cy="0"/>
          </a:xfrm>
          <a:prstGeom prst="straightConnector1">
            <a:avLst/>
          </a:prstGeom>
          <a:ln w="22225">
            <a:solidFill>
              <a:srgbClr val="00B05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85362443-E516-49FD-A911-7A425AF1AC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32" y="3429000"/>
            <a:ext cx="8532440" cy="335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37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13654</TotalTime>
  <Words>554</Words>
  <Application>Microsoft Office PowerPoint</Application>
  <PresentationFormat>On-screen Show (4:3)</PresentationFormat>
  <Paragraphs>48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Unicode MS</vt:lpstr>
      <vt:lpstr>宋体</vt:lpstr>
      <vt:lpstr>Arial</vt:lpstr>
      <vt:lpstr>Calibri</vt:lpstr>
      <vt:lpstr>Wingdings</vt:lpstr>
      <vt:lpstr>Office Theme</vt:lpstr>
      <vt:lpstr>WF on UL TDM in single Tx EN-DC</vt:lpstr>
      <vt:lpstr>Background</vt:lpstr>
      <vt:lpstr>Background</vt:lpstr>
      <vt:lpstr>Proposed solution</vt:lpstr>
      <vt:lpstr>Proposed solution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Peter Gaal</cp:lastModifiedBy>
  <cp:revision>1185</cp:revision>
  <dcterms:created xsi:type="dcterms:W3CDTF">2015-04-22T00:12:23Z</dcterms:created>
  <dcterms:modified xsi:type="dcterms:W3CDTF">2017-10-12T00:12:40Z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